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89"/>
  </p:notesMasterIdLst>
  <p:handoutMasterIdLst>
    <p:handoutMasterId r:id="rId90"/>
  </p:handoutMasterIdLst>
  <p:sldIdLst>
    <p:sldId id="335" r:id="rId2"/>
    <p:sldId id="336" r:id="rId3"/>
    <p:sldId id="365" r:id="rId4"/>
    <p:sldId id="340" r:id="rId5"/>
    <p:sldId id="368" r:id="rId6"/>
    <p:sldId id="366" r:id="rId7"/>
    <p:sldId id="369" r:id="rId8"/>
    <p:sldId id="370" r:id="rId9"/>
    <p:sldId id="367" r:id="rId10"/>
    <p:sldId id="339" r:id="rId11"/>
    <p:sldId id="345" r:id="rId12"/>
    <p:sldId id="346" r:id="rId13"/>
    <p:sldId id="347" r:id="rId14"/>
    <p:sldId id="348" r:id="rId15"/>
    <p:sldId id="341" r:id="rId16"/>
    <p:sldId id="373" r:id="rId17"/>
    <p:sldId id="375" r:id="rId18"/>
    <p:sldId id="376" r:id="rId19"/>
    <p:sldId id="377" r:id="rId20"/>
    <p:sldId id="383" r:id="rId21"/>
    <p:sldId id="384" r:id="rId22"/>
    <p:sldId id="385" r:id="rId23"/>
    <p:sldId id="386" r:id="rId24"/>
    <p:sldId id="387" r:id="rId25"/>
    <p:sldId id="388" r:id="rId26"/>
    <p:sldId id="390" r:id="rId27"/>
    <p:sldId id="391" r:id="rId28"/>
    <p:sldId id="392" r:id="rId29"/>
    <p:sldId id="393" r:id="rId30"/>
    <p:sldId id="394" r:id="rId31"/>
    <p:sldId id="395" r:id="rId32"/>
    <p:sldId id="396" r:id="rId33"/>
    <p:sldId id="398" r:id="rId34"/>
    <p:sldId id="402" r:id="rId35"/>
    <p:sldId id="400" r:id="rId36"/>
    <p:sldId id="539" r:id="rId37"/>
    <p:sldId id="540" r:id="rId38"/>
    <p:sldId id="541" r:id="rId39"/>
    <p:sldId id="543" r:id="rId40"/>
    <p:sldId id="544" r:id="rId41"/>
    <p:sldId id="545" r:id="rId42"/>
    <p:sldId id="546" r:id="rId43"/>
    <p:sldId id="547" r:id="rId44"/>
    <p:sldId id="548" r:id="rId45"/>
    <p:sldId id="549" r:id="rId46"/>
    <p:sldId id="550" r:id="rId47"/>
    <p:sldId id="551" r:id="rId48"/>
    <p:sldId id="552" r:id="rId49"/>
    <p:sldId id="585" r:id="rId50"/>
    <p:sldId id="594" r:id="rId51"/>
    <p:sldId id="595" r:id="rId52"/>
    <p:sldId id="596" r:id="rId53"/>
    <p:sldId id="593" r:id="rId54"/>
    <p:sldId id="586" r:id="rId55"/>
    <p:sldId id="587" r:id="rId56"/>
    <p:sldId id="588" r:id="rId57"/>
    <p:sldId id="589" r:id="rId58"/>
    <p:sldId id="590" r:id="rId59"/>
    <p:sldId id="591" r:id="rId60"/>
    <p:sldId id="592" r:id="rId61"/>
    <p:sldId id="579" r:id="rId62"/>
    <p:sldId id="580" r:id="rId63"/>
    <p:sldId id="581" r:id="rId64"/>
    <p:sldId id="582" r:id="rId65"/>
    <p:sldId id="583" r:id="rId66"/>
    <p:sldId id="584" r:id="rId67"/>
    <p:sldId id="557" r:id="rId68"/>
    <p:sldId id="567" r:id="rId69"/>
    <p:sldId id="568" r:id="rId70"/>
    <p:sldId id="569" r:id="rId71"/>
    <p:sldId id="570" r:id="rId72"/>
    <p:sldId id="571" r:id="rId73"/>
    <p:sldId id="572" r:id="rId74"/>
    <p:sldId id="566" r:id="rId75"/>
    <p:sldId id="558" r:id="rId76"/>
    <p:sldId id="559" r:id="rId77"/>
    <p:sldId id="560" r:id="rId78"/>
    <p:sldId id="562" r:id="rId79"/>
    <p:sldId id="563" r:id="rId80"/>
    <p:sldId id="564" r:id="rId81"/>
    <p:sldId id="565" r:id="rId82"/>
    <p:sldId id="573" r:id="rId83"/>
    <p:sldId id="574" r:id="rId84"/>
    <p:sldId id="575" r:id="rId85"/>
    <p:sldId id="576" r:id="rId86"/>
    <p:sldId id="577" r:id="rId87"/>
    <p:sldId id="647" r:id="rId8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605">
          <p15:clr>
            <a:srgbClr val="A4A3A4"/>
          </p15:clr>
        </p15:guide>
        <p15:guide id="2" orient="horz" pos="114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8AD54"/>
    <a:srgbClr val="58AD53"/>
    <a:srgbClr val="60BF54"/>
    <a:srgbClr val="7AAF59"/>
    <a:srgbClr val="3CA652"/>
    <a:srgbClr val="7AC259"/>
    <a:srgbClr val="60C26A"/>
    <a:srgbClr val="6CC26A"/>
    <a:srgbClr val="4BB752"/>
    <a:srgbClr val="8BD1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61"/>
    <p:restoredTop sz="89849"/>
  </p:normalViewPr>
  <p:slideViewPr>
    <p:cSldViewPr snapToGrid="0" snapToObjects="1" showGuides="1">
      <p:cViewPr varScale="1">
        <p:scale>
          <a:sx n="113" d="100"/>
          <a:sy n="113" d="100"/>
        </p:scale>
        <p:origin x="544" y="184"/>
      </p:cViewPr>
      <p:guideLst>
        <p:guide pos="4605"/>
        <p:guide orient="horz" pos="114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89" d="100"/>
          <a:sy n="89" d="100"/>
        </p:scale>
        <p:origin x="3808" y="1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7AD844-6B87-4943-9D53-626DC277B195}" type="slidenum">
              <a:rPr kumimoji="1" lang="zh-CN" altLang="en-US" smtClean="0"/>
              <a:t>‹#›</a:t>
            </a:fld>
            <a:endParaRPr kumimoji="1"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C1813F-FBC0-6545-AF4D-3686558B6007}" type="datetimeFigureOut">
              <a:rPr kumimoji="1" lang="zh-CN" altLang="en-US" smtClean="0"/>
              <a:t>2022/7/3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5369C3-EF0A-EB4F-AAA0-361080FEBD8D}"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1</a:t>
            </a:fld>
            <a:endParaRPr kumimoji="1" lang="zh-CN" altLang="en-US"/>
          </a:p>
        </p:txBody>
      </p:sp>
    </p:spTree>
    <p:extLst>
      <p:ext uri="{BB962C8B-B14F-4D97-AF65-F5344CB8AC3E}">
        <p14:creationId xmlns:p14="http://schemas.microsoft.com/office/powerpoint/2010/main" val="153051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10</a:t>
            </a:fld>
            <a:endParaRPr kumimoji="1" lang="zh-CN" altLang="en-US"/>
          </a:p>
        </p:txBody>
      </p:sp>
    </p:spTree>
    <p:extLst>
      <p:ext uri="{BB962C8B-B14F-4D97-AF65-F5344CB8AC3E}">
        <p14:creationId xmlns:p14="http://schemas.microsoft.com/office/powerpoint/2010/main" val="35006218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11</a:t>
            </a:fld>
            <a:endParaRPr kumimoji="1" lang="zh-CN" altLang="en-US"/>
          </a:p>
        </p:txBody>
      </p:sp>
    </p:spTree>
    <p:extLst>
      <p:ext uri="{BB962C8B-B14F-4D97-AF65-F5344CB8AC3E}">
        <p14:creationId xmlns:p14="http://schemas.microsoft.com/office/powerpoint/2010/main" val="2508363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12</a:t>
            </a:fld>
            <a:endParaRPr kumimoji="1" lang="zh-CN" altLang="en-US"/>
          </a:p>
        </p:txBody>
      </p:sp>
    </p:spTree>
    <p:extLst>
      <p:ext uri="{BB962C8B-B14F-4D97-AF65-F5344CB8AC3E}">
        <p14:creationId xmlns:p14="http://schemas.microsoft.com/office/powerpoint/2010/main" val="182562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13</a:t>
            </a:fld>
            <a:endParaRPr kumimoji="1" lang="zh-CN" altLang="en-US"/>
          </a:p>
        </p:txBody>
      </p:sp>
    </p:spTree>
    <p:extLst>
      <p:ext uri="{BB962C8B-B14F-4D97-AF65-F5344CB8AC3E}">
        <p14:creationId xmlns:p14="http://schemas.microsoft.com/office/powerpoint/2010/main" val="19665273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增加随机保存等。</a:t>
            </a:r>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14</a:t>
            </a:fld>
            <a:endParaRPr kumimoji="1" lang="zh-CN" altLang="en-US"/>
          </a:p>
        </p:txBody>
      </p:sp>
    </p:spTree>
    <p:extLst>
      <p:ext uri="{BB962C8B-B14F-4D97-AF65-F5344CB8AC3E}">
        <p14:creationId xmlns:p14="http://schemas.microsoft.com/office/powerpoint/2010/main" val="217257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15</a:t>
            </a:fld>
            <a:endParaRPr kumimoji="1" lang="zh-CN" altLang="en-US"/>
          </a:p>
        </p:txBody>
      </p:sp>
    </p:spTree>
    <p:extLst>
      <p:ext uri="{BB962C8B-B14F-4D97-AF65-F5344CB8AC3E}">
        <p14:creationId xmlns:p14="http://schemas.microsoft.com/office/powerpoint/2010/main" val="1289759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16</a:t>
            </a:fld>
            <a:endParaRPr kumimoji="1" lang="zh-CN" altLang="en-US"/>
          </a:p>
        </p:txBody>
      </p:sp>
    </p:spTree>
    <p:extLst>
      <p:ext uri="{BB962C8B-B14F-4D97-AF65-F5344CB8AC3E}">
        <p14:creationId xmlns:p14="http://schemas.microsoft.com/office/powerpoint/2010/main" val="10180758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17</a:t>
            </a:fld>
            <a:endParaRPr kumimoji="1" lang="zh-CN" altLang="en-US"/>
          </a:p>
        </p:txBody>
      </p:sp>
    </p:spTree>
    <p:extLst>
      <p:ext uri="{BB962C8B-B14F-4D97-AF65-F5344CB8AC3E}">
        <p14:creationId xmlns:p14="http://schemas.microsoft.com/office/powerpoint/2010/main" val="1677236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18</a:t>
            </a:fld>
            <a:endParaRPr kumimoji="1" lang="zh-CN" altLang="en-US"/>
          </a:p>
        </p:txBody>
      </p:sp>
    </p:spTree>
    <p:extLst>
      <p:ext uri="{BB962C8B-B14F-4D97-AF65-F5344CB8AC3E}">
        <p14:creationId xmlns:p14="http://schemas.microsoft.com/office/powerpoint/2010/main" val="10337718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19</a:t>
            </a:fld>
            <a:endParaRPr kumimoji="1" lang="zh-CN" altLang="en-US"/>
          </a:p>
        </p:txBody>
      </p:sp>
    </p:spTree>
    <p:extLst>
      <p:ext uri="{BB962C8B-B14F-4D97-AF65-F5344CB8AC3E}">
        <p14:creationId xmlns:p14="http://schemas.microsoft.com/office/powerpoint/2010/main" val="1363847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2</a:t>
            </a:fld>
            <a:endParaRPr kumimoji="1" lang="zh-CN" altLang="en-US"/>
          </a:p>
        </p:txBody>
      </p:sp>
    </p:spTree>
    <p:extLst>
      <p:ext uri="{BB962C8B-B14F-4D97-AF65-F5344CB8AC3E}">
        <p14:creationId xmlns:p14="http://schemas.microsoft.com/office/powerpoint/2010/main" val="3445991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20</a:t>
            </a:fld>
            <a:endParaRPr kumimoji="1" lang="zh-CN" altLang="en-US"/>
          </a:p>
        </p:txBody>
      </p:sp>
    </p:spTree>
    <p:extLst>
      <p:ext uri="{BB962C8B-B14F-4D97-AF65-F5344CB8AC3E}">
        <p14:creationId xmlns:p14="http://schemas.microsoft.com/office/powerpoint/2010/main" val="21463011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21</a:t>
            </a:fld>
            <a:endParaRPr kumimoji="1" lang="zh-CN" altLang="en-US"/>
          </a:p>
        </p:txBody>
      </p:sp>
    </p:spTree>
    <p:extLst>
      <p:ext uri="{BB962C8B-B14F-4D97-AF65-F5344CB8AC3E}">
        <p14:creationId xmlns:p14="http://schemas.microsoft.com/office/powerpoint/2010/main" val="3719243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22</a:t>
            </a:fld>
            <a:endParaRPr kumimoji="1" lang="zh-CN" altLang="en-US"/>
          </a:p>
        </p:txBody>
      </p:sp>
    </p:spTree>
    <p:extLst>
      <p:ext uri="{BB962C8B-B14F-4D97-AF65-F5344CB8AC3E}">
        <p14:creationId xmlns:p14="http://schemas.microsoft.com/office/powerpoint/2010/main" val="3830089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23</a:t>
            </a:fld>
            <a:endParaRPr kumimoji="1" lang="zh-CN" altLang="en-US"/>
          </a:p>
        </p:txBody>
      </p:sp>
    </p:spTree>
    <p:extLst>
      <p:ext uri="{BB962C8B-B14F-4D97-AF65-F5344CB8AC3E}">
        <p14:creationId xmlns:p14="http://schemas.microsoft.com/office/powerpoint/2010/main" val="11738470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24</a:t>
            </a:fld>
            <a:endParaRPr kumimoji="1" lang="zh-CN" altLang="en-US"/>
          </a:p>
        </p:txBody>
      </p:sp>
    </p:spTree>
    <p:extLst>
      <p:ext uri="{BB962C8B-B14F-4D97-AF65-F5344CB8AC3E}">
        <p14:creationId xmlns:p14="http://schemas.microsoft.com/office/powerpoint/2010/main" val="10110657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25</a:t>
            </a:fld>
            <a:endParaRPr kumimoji="1" lang="zh-CN" altLang="en-US"/>
          </a:p>
        </p:txBody>
      </p:sp>
    </p:spTree>
    <p:extLst>
      <p:ext uri="{BB962C8B-B14F-4D97-AF65-F5344CB8AC3E}">
        <p14:creationId xmlns:p14="http://schemas.microsoft.com/office/powerpoint/2010/main" val="5961652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26</a:t>
            </a:fld>
            <a:endParaRPr kumimoji="1" lang="zh-CN" altLang="en-US"/>
          </a:p>
        </p:txBody>
      </p:sp>
    </p:spTree>
    <p:extLst>
      <p:ext uri="{BB962C8B-B14F-4D97-AF65-F5344CB8AC3E}">
        <p14:creationId xmlns:p14="http://schemas.microsoft.com/office/powerpoint/2010/main" val="30087320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27</a:t>
            </a:fld>
            <a:endParaRPr kumimoji="1" lang="zh-CN" altLang="en-US"/>
          </a:p>
        </p:txBody>
      </p:sp>
    </p:spTree>
    <p:extLst>
      <p:ext uri="{BB962C8B-B14F-4D97-AF65-F5344CB8AC3E}">
        <p14:creationId xmlns:p14="http://schemas.microsoft.com/office/powerpoint/2010/main" val="4174672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28</a:t>
            </a:fld>
            <a:endParaRPr kumimoji="1" lang="zh-CN" altLang="en-US"/>
          </a:p>
        </p:txBody>
      </p:sp>
    </p:spTree>
    <p:extLst>
      <p:ext uri="{BB962C8B-B14F-4D97-AF65-F5344CB8AC3E}">
        <p14:creationId xmlns:p14="http://schemas.microsoft.com/office/powerpoint/2010/main" val="9862660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29</a:t>
            </a:fld>
            <a:endParaRPr kumimoji="1" lang="zh-CN" altLang="en-US"/>
          </a:p>
        </p:txBody>
      </p:sp>
    </p:spTree>
    <p:extLst>
      <p:ext uri="{BB962C8B-B14F-4D97-AF65-F5344CB8AC3E}">
        <p14:creationId xmlns:p14="http://schemas.microsoft.com/office/powerpoint/2010/main" val="1014218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3</a:t>
            </a:fld>
            <a:endParaRPr kumimoji="1" lang="zh-CN" altLang="en-US"/>
          </a:p>
        </p:txBody>
      </p:sp>
    </p:spTree>
    <p:extLst>
      <p:ext uri="{BB962C8B-B14F-4D97-AF65-F5344CB8AC3E}">
        <p14:creationId xmlns:p14="http://schemas.microsoft.com/office/powerpoint/2010/main" val="3981744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30</a:t>
            </a:fld>
            <a:endParaRPr kumimoji="1" lang="zh-CN" altLang="en-US"/>
          </a:p>
        </p:txBody>
      </p:sp>
    </p:spTree>
    <p:extLst>
      <p:ext uri="{BB962C8B-B14F-4D97-AF65-F5344CB8AC3E}">
        <p14:creationId xmlns:p14="http://schemas.microsoft.com/office/powerpoint/2010/main" val="11376726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31</a:t>
            </a:fld>
            <a:endParaRPr kumimoji="1" lang="zh-CN" altLang="en-US"/>
          </a:p>
        </p:txBody>
      </p:sp>
    </p:spTree>
    <p:extLst>
      <p:ext uri="{BB962C8B-B14F-4D97-AF65-F5344CB8AC3E}">
        <p14:creationId xmlns:p14="http://schemas.microsoft.com/office/powerpoint/2010/main" val="42363858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32</a:t>
            </a:fld>
            <a:endParaRPr kumimoji="1" lang="zh-CN" altLang="en-US"/>
          </a:p>
        </p:txBody>
      </p:sp>
    </p:spTree>
    <p:extLst>
      <p:ext uri="{BB962C8B-B14F-4D97-AF65-F5344CB8AC3E}">
        <p14:creationId xmlns:p14="http://schemas.microsoft.com/office/powerpoint/2010/main" val="1218053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33</a:t>
            </a:fld>
            <a:endParaRPr kumimoji="1" lang="zh-CN" altLang="en-US"/>
          </a:p>
        </p:txBody>
      </p:sp>
    </p:spTree>
    <p:extLst>
      <p:ext uri="{BB962C8B-B14F-4D97-AF65-F5344CB8AC3E}">
        <p14:creationId xmlns:p14="http://schemas.microsoft.com/office/powerpoint/2010/main" val="5886357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在反序列化一个类时，如果其重写了 </a:t>
            </a:r>
            <a:r>
              <a:rPr lang="en" altLang="zh-CN" sz="1200" b="0" i="0" kern="1200" dirty="0" err="1">
                <a:solidFill>
                  <a:schemeClr val="tx1"/>
                </a:solidFill>
                <a:effectLst/>
                <a:latin typeface="+mn-lt"/>
                <a:ea typeface="+mn-ea"/>
                <a:cs typeface="+mn-cs"/>
              </a:rPr>
              <a:t>readObject</a:t>
            </a:r>
            <a:r>
              <a:rPr lang="en" altLang="zh-CN" sz="1200" b="0" i="0" kern="1200" dirty="0">
                <a:solidFill>
                  <a:schemeClr val="tx1"/>
                </a:solidFill>
                <a:effectLst/>
                <a:latin typeface="+mn-lt"/>
                <a:ea typeface="+mn-ea"/>
                <a:cs typeface="+mn-cs"/>
              </a:rPr>
              <a:t> </a:t>
            </a:r>
            <a:r>
              <a:rPr lang="zh-CN" altLang="en-US" sz="1200" b="0" i="0" kern="1200">
                <a:solidFill>
                  <a:schemeClr val="tx1"/>
                </a:solidFill>
                <a:effectLst/>
                <a:latin typeface="+mn-lt"/>
                <a:ea typeface="+mn-ea"/>
                <a:cs typeface="+mn-cs"/>
              </a:rPr>
              <a:t>方法，程序将会调用它，如果这个方法中存在一些恶意的调用，则会对应用程序造成危害。</a:t>
            </a:r>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34</a:t>
            </a:fld>
            <a:endParaRPr kumimoji="1" lang="zh-CN" altLang="en-US"/>
          </a:p>
        </p:txBody>
      </p:sp>
    </p:spTree>
    <p:extLst>
      <p:ext uri="{BB962C8B-B14F-4D97-AF65-F5344CB8AC3E}">
        <p14:creationId xmlns:p14="http://schemas.microsoft.com/office/powerpoint/2010/main" val="32589024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在反序列化一个类时，如果其重写了 </a:t>
            </a:r>
            <a:r>
              <a:rPr lang="en" altLang="zh-CN" sz="1200" b="0" i="0" kern="1200" dirty="0" err="1">
                <a:solidFill>
                  <a:schemeClr val="tx1"/>
                </a:solidFill>
                <a:effectLst/>
                <a:latin typeface="+mn-lt"/>
                <a:ea typeface="+mn-ea"/>
                <a:cs typeface="+mn-cs"/>
              </a:rPr>
              <a:t>readObject</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方法，程序将会调用它，如果这个方法中存在一些恶意的调用，则会对应用程序造成危害。</a:t>
            </a:r>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35</a:t>
            </a:fld>
            <a:endParaRPr kumimoji="1" lang="zh-CN" altLang="en-US"/>
          </a:p>
        </p:txBody>
      </p:sp>
    </p:spTree>
    <p:extLst>
      <p:ext uri="{BB962C8B-B14F-4D97-AF65-F5344CB8AC3E}">
        <p14:creationId xmlns:p14="http://schemas.microsoft.com/office/powerpoint/2010/main" val="20974795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36</a:t>
            </a:fld>
            <a:endParaRPr kumimoji="1" lang="zh-CN" altLang="en-US"/>
          </a:p>
        </p:txBody>
      </p:sp>
    </p:spTree>
    <p:extLst>
      <p:ext uri="{BB962C8B-B14F-4D97-AF65-F5344CB8AC3E}">
        <p14:creationId xmlns:p14="http://schemas.microsoft.com/office/powerpoint/2010/main" val="23595080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37</a:t>
            </a:fld>
            <a:endParaRPr kumimoji="1" lang="zh-CN" altLang="en-US"/>
          </a:p>
        </p:txBody>
      </p:sp>
    </p:spTree>
    <p:extLst>
      <p:ext uri="{BB962C8B-B14F-4D97-AF65-F5344CB8AC3E}">
        <p14:creationId xmlns:p14="http://schemas.microsoft.com/office/powerpoint/2010/main" val="16856636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38</a:t>
            </a:fld>
            <a:endParaRPr kumimoji="1" lang="zh-CN" altLang="en-US"/>
          </a:p>
        </p:txBody>
      </p:sp>
    </p:spTree>
    <p:extLst>
      <p:ext uri="{BB962C8B-B14F-4D97-AF65-F5344CB8AC3E}">
        <p14:creationId xmlns:p14="http://schemas.microsoft.com/office/powerpoint/2010/main" val="31048464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39</a:t>
            </a:fld>
            <a:endParaRPr kumimoji="1" lang="zh-CN" altLang="en-US"/>
          </a:p>
        </p:txBody>
      </p:sp>
    </p:spTree>
    <p:extLst>
      <p:ext uri="{BB962C8B-B14F-4D97-AF65-F5344CB8AC3E}">
        <p14:creationId xmlns:p14="http://schemas.microsoft.com/office/powerpoint/2010/main" val="3702663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4</a:t>
            </a:fld>
            <a:endParaRPr kumimoji="1" lang="zh-CN" altLang="en-US"/>
          </a:p>
        </p:txBody>
      </p:sp>
    </p:spTree>
    <p:extLst>
      <p:ext uri="{BB962C8B-B14F-4D97-AF65-F5344CB8AC3E}">
        <p14:creationId xmlns:p14="http://schemas.microsoft.com/office/powerpoint/2010/main" val="3164303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40</a:t>
            </a:fld>
            <a:endParaRPr kumimoji="1" lang="zh-CN" altLang="en-US"/>
          </a:p>
        </p:txBody>
      </p:sp>
    </p:spTree>
    <p:extLst>
      <p:ext uri="{BB962C8B-B14F-4D97-AF65-F5344CB8AC3E}">
        <p14:creationId xmlns:p14="http://schemas.microsoft.com/office/powerpoint/2010/main" val="2501789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41</a:t>
            </a:fld>
            <a:endParaRPr kumimoji="1" lang="zh-CN" altLang="en-US"/>
          </a:p>
        </p:txBody>
      </p:sp>
    </p:spTree>
    <p:extLst>
      <p:ext uri="{BB962C8B-B14F-4D97-AF65-F5344CB8AC3E}">
        <p14:creationId xmlns:p14="http://schemas.microsoft.com/office/powerpoint/2010/main" val="25131336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42</a:t>
            </a:fld>
            <a:endParaRPr kumimoji="1" lang="zh-CN" altLang="en-US"/>
          </a:p>
        </p:txBody>
      </p:sp>
    </p:spTree>
    <p:extLst>
      <p:ext uri="{BB962C8B-B14F-4D97-AF65-F5344CB8AC3E}">
        <p14:creationId xmlns:p14="http://schemas.microsoft.com/office/powerpoint/2010/main" val="4382642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43</a:t>
            </a:fld>
            <a:endParaRPr kumimoji="1" lang="zh-CN" altLang="en-US"/>
          </a:p>
        </p:txBody>
      </p:sp>
    </p:spTree>
    <p:extLst>
      <p:ext uri="{BB962C8B-B14F-4D97-AF65-F5344CB8AC3E}">
        <p14:creationId xmlns:p14="http://schemas.microsoft.com/office/powerpoint/2010/main" val="2655270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44</a:t>
            </a:fld>
            <a:endParaRPr kumimoji="1" lang="zh-CN" altLang="en-US"/>
          </a:p>
        </p:txBody>
      </p:sp>
    </p:spTree>
    <p:extLst>
      <p:ext uri="{BB962C8B-B14F-4D97-AF65-F5344CB8AC3E}">
        <p14:creationId xmlns:p14="http://schemas.microsoft.com/office/powerpoint/2010/main" val="24839224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45</a:t>
            </a:fld>
            <a:endParaRPr kumimoji="1" lang="zh-CN" altLang="en-US"/>
          </a:p>
        </p:txBody>
      </p:sp>
    </p:spTree>
    <p:extLst>
      <p:ext uri="{BB962C8B-B14F-4D97-AF65-F5344CB8AC3E}">
        <p14:creationId xmlns:p14="http://schemas.microsoft.com/office/powerpoint/2010/main" val="2510036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46</a:t>
            </a:fld>
            <a:endParaRPr kumimoji="1" lang="zh-CN" altLang="en-US"/>
          </a:p>
        </p:txBody>
      </p:sp>
    </p:spTree>
    <p:extLst>
      <p:ext uri="{BB962C8B-B14F-4D97-AF65-F5344CB8AC3E}">
        <p14:creationId xmlns:p14="http://schemas.microsoft.com/office/powerpoint/2010/main" val="35290087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47</a:t>
            </a:fld>
            <a:endParaRPr kumimoji="1" lang="zh-CN" altLang="en-US"/>
          </a:p>
        </p:txBody>
      </p:sp>
    </p:spTree>
    <p:extLst>
      <p:ext uri="{BB962C8B-B14F-4D97-AF65-F5344CB8AC3E}">
        <p14:creationId xmlns:p14="http://schemas.microsoft.com/office/powerpoint/2010/main" val="7467682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48</a:t>
            </a:fld>
            <a:endParaRPr kumimoji="1" lang="zh-CN" altLang="en-US"/>
          </a:p>
        </p:txBody>
      </p:sp>
    </p:spTree>
    <p:extLst>
      <p:ext uri="{BB962C8B-B14F-4D97-AF65-F5344CB8AC3E}">
        <p14:creationId xmlns:p14="http://schemas.microsoft.com/office/powerpoint/2010/main" val="14068627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49</a:t>
            </a:fld>
            <a:endParaRPr kumimoji="1" lang="zh-CN" altLang="en-US"/>
          </a:p>
        </p:txBody>
      </p:sp>
    </p:spTree>
    <p:extLst>
      <p:ext uri="{BB962C8B-B14F-4D97-AF65-F5344CB8AC3E}">
        <p14:creationId xmlns:p14="http://schemas.microsoft.com/office/powerpoint/2010/main" val="2511393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5</a:t>
            </a:fld>
            <a:endParaRPr kumimoji="1" lang="zh-CN" altLang="en-US"/>
          </a:p>
        </p:txBody>
      </p:sp>
    </p:spTree>
    <p:extLst>
      <p:ext uri="{BB962C8B-B14F-4D97-AF65-F5344CB8AC3E}">
        <p14:creationId xmlns:p14="http://schemas.microsoft.com/office/powerpoint/2010/main" val="4951487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50</a:t>
            </a:fld>
            <a:endParaRPr kumimoji="1" lang="zh-CN" altLang="en-US"/>
          </a:p>
        </p:txBody>
      </p:sp>
    </p:spTree>
    <p:extLst>
      <p:ext uri="{BB962C8B-B14F-4D97-AF65-F5344CB8AC3E}">
        <p14:creationId xmlns:p14="http://schemas.microsoft.com/office/powerpoint/2010/main" val="38997361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51</a:t>
            </a:fld>
            <a:endParaRPr kumimoji="1" lang="zh-CN" altLang="en-US"/>
          </a:p>
        </p:txBody>
      </p:sp>
    </p:spTree>
    <p:extLst>
      <p:ext uri="{BB962C8B-B14F-4D97-AF65-F5344CB8AC3E}">
        <p14:creationId xmlns:p14="http://schemas.microsoft.com/office/powerpoint/2010/main" val="9348792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52</a:t>
            </a:fld>
            <a:endParaRPr kumimoji="1" lang="zh-CN" altLang="en-US"/>
          </a:p>
        </p:txBody>
      </p:sp>
    </p:spTree>
    <p:extLst>
      <p:ext uri="{BB962C8B-B14F-4D97-AF65-F5344CB8AC3E}">
        <p14:creationId xmlns:p14="http://schemas.microsoft.com/office/powerpoint/2010/main" val="18632163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53</a:t>
            </a:fld>
            <a:endParaRPr kumimoji="1" lang="zh-CN" altLang="en-US"/>
          </a:p>
        </p:txBody>
      </p:sp>
    </p:spTree>
    <p:extLst>
      <p:ext uri="{BB962C8B-B14F-4D97-AF65-F5344CB8AC3E}">
        <p14:creationId xmlns:p14="http://schemas.microsoft.com/office/powerpoint/2010/main" val="18865374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54</a:t>
            </a:fld>
            <a:endParaRPr kumimoji="1" lang="zh-CN" altLang="en-US"/>
          </a:p>
        </p:txBody>
      </p:sp>
    </p:spTree>
    <p:extLst>
      <p:ext uri="{BB962C8B-B14F-4D97-AF65-F5344CB8AC3E}">
        <p14:creationId xmlns:p14="http://schemas.microsoft.com/office/powerpoint/2010/main" val="29931972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55</a:t>
            </a:fld>
            <a:endParaRPr kumimoji="1" lang="zh-CN" altLang="en-US"/>
          </a:p>
        </p:txBody>
      </p:sp>
    </p:spTree>
    <p:extLst>
      <p:ext uri="{BB962C8B-B14F-4D97-AF65-F5344CB8AC3E}">
        <p14:creationId xmlns:p14="http://schemas.microsoft.com/office/powerpoint/2010/main" val="14250300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56</a:t>
            </a:fld>
            <a:endParaRPr kumimoji="1" lang="zh-CN" altLang="en-US"/>
          </a:p>
        </p:txBody>
      </p:sp>
    </p:spTree>
    <p:extLst>
      <p:ext uri="{BB962C8B-B14F-4D97-AF65-F5344CB8AC3E}">
        <p14:creationId xmlns:p14="http://schemas.microsoft.com/office/powerpoint/2010/main" val="10483526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57</a:t>
            </a:fld>
            <a:endParaRPr kumimoji="1" lang="zh-CN" altLang="en-US"/>
          </a:p>
        </p:txBody>
      </p:sp>
    </p:spTree>
    <p:extLst>
      <p:ext uri="{BB962C8B-B14F-4D97-AF65-F5344CB8AC3E}">
        <p14:creationId xmlns:p14="http://schemas.microsoft.com/office/powerpoint/2010/main" val="27397697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58</a:t>
            </a:fld>
            <a:endParaRPr kumimoji="1" lang="zh-CN" altLang="en-US"/>
          </a:p>
        </p:txBody>
      </p:sp>
    </p:spTree>
    <p:extLst>
      <p:ext uri="{BB962C8B-B14F-4D97-AF65-F5344CB8AC3E}">
        <p14:creationId xmlns:p14="http://schemas.microsoft.com/office/powerpoint/2010/main" val="23136247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59</a:t>
            </a:fld>
            <a:endParaRPr kumimoji="1" lang="zh-CN" altLang="en-US"/>
          </a:p>
        </p:txBody>
      </p:sp>
    </p:spTree>
    <p:extLst>
      <p:ext uri="{BB962C8B-B14F-4D97-AF65-F5344CB8AC3E}">
        <p14:creationId xmlns:p14="http://schemas.microsoft.com/office/powerpoint/2010/main" val="2185834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6</a:t>
            </a:fld>
            <a:endParaRPr kumimoji="1" lang="zh-CN" altLang="en-US"/>
          </a:p>
        </p:txBody>
      </p:sp>
    </p:spTree>
    <p:extLst>
      <p:ext uri="{BB962C8B-B14F-4D97-AF65-F5344CB8AC3E}">
        <p14:creationId xmlns:p14="http://schemas.microsoft.com/office/powerpoint/2010/main" val="5840223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60</a:t>
            </a:fld>
            <a:endParaRPr kumimoji="1" lang="zh-CN" altLang="en-US"/>
          </a:p>
        </p:txBody>
      </p:sp>
    </p:spTree>
    <p:extLst>
      <p:ext uri="{BB962C8B-B14F-4D97-AF65-F5344CB8AC3E}">
        <p14:creationId xmlns:p14="http://schemas.microsoft.com/office/powerpoint/2010/main" val="32527690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61</a:t>
            </a:fld>
            <a:endParaRPr kumimoji="1" lang="zh-CN" altLang="en-US"/>
          </a:p>
        </p:txBody>
      </p:sp>
    </p:spTree>
    <p:extLst>
      <p:ext uri="{BB962C8B-B14F-4D97-AF65-F5344CB8AC3E}">
        <p14:creationId xmlns:p14="http://schemas.microsoft.com/office/powerpoint/2010/main" val="39839927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62</a:t>
            </a:fld>
            <a:endParaRPr kumimoji="1" lang="zh-CN" altLang="en-US"/>
          </a:p>
        </p:txBody>
      </p:sp>
    </p:spTree>
    <p:extLst>
      <p:ext uri="{BB962C8B-B14F-4D97-AF65-F5344CB8AC3E}">
        <p14:creationId xmlns:p14="http://schemas.microsoft.com/office/powerpoint/2010/main" val="18561851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63</a:t>
            </a:fld>
            <a:endParaRPr kumimoji="1" lang="zh-CN" altLang="en-US"/>
          </a:p>
        </p:txBody>
      </p:sp>
    </p:spTree>
    <p:extLst>
      <p:ext uri="{BB962C8B-B14F-4D97-AF65-F5344CB8AC3E}">
        <p14:creationId xmlns:p14="http://schemas.microsoft.com/office/powerpoint/2010/main" val="36896083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64</a:t>
            </a:fld>
            <a:endParaRPr kumimoji="1" lang="zh-CN" altLang="en-US"/>
          </a:p>
        </p:txBody>
      </p:sp>
    </p:spTree>
    <p:extLst>
      <p:ext uri="{BB962C8B-B14F-4D97-AF65-F5344CB8AC3E}">
        <p14:creationId xmlns:p14="http://schemas.microsoft.com/office/powerpoint/2010/main" val="20864045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65</a:t>
            </a:fld>
            <a:endParaRPr kumimoji="1" lang="zh-CN" altLang="en-US"/>
          </a:p>
        </p:txBody>
      </p:sp>
    </p:spTree>
    <p:extLst>
      <p:ext uri="{BB962C8B-B14F-4D97-AF65-F5344CB8AC3E}">
        <p14:creationId xmlns:p14="http://schemas.microsoft.com/office/powerpoint/2010/main" val="39593209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66</a:t>
            </a:fld>
            <a:endParaRPr kumimoji="1" lang="zh-CN" altLang="en-US"/>
          </a:p>
        </p:txBody>
      </p:sp>
    </p:spTree>
    <p:extLst>
      <p:ext uri="{BB962C8B-B14F-4D97-AF65-F5344CB8AC3E}">
        <p14:creationId xmlns:p14="http://schemas.microsoft.com/office/powerpoint/2010/main" val="355373101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67</a:t>
            </a:fld>
            <a:endParaRPr kumimoji="1" lang="zh-CN" altLang="en-US"/>
          </a:p>
        </p:txBody>
      </p:sp>
    </p:spTree>
    <p:extLst>
      <p:ext uri="{BB962C8B-B14F-4D97-AF65-F5344CB8AC3E}">
        <p14:creationId xmlns:p14="http://schemas.microsoft.com/office/powerpoint/2010/main" val="5859334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68</a:t>
            </a:fld>
            <a:endParaRPr kumimoji="1" lang="zh-CN" altLang="en-US"/>
          </a:p>
        </p:txBody>
      </p:sp>
    </p:spTree>
    <p:extLst>
      <p:ext uri="{BB962C8B-B14F-4D97-AF65-F5344CB8AC3E}">
        <p14:creationId xmlns:p14="http://schemas.microsoft.com/office/powerpoint/2010/main" val="2391806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69</a:t>
            </a:fld>
            <a:endParaRPr kumimoji="1" lang="zh-CN" altLang="en-US"/>
          </a:p>
        </p:txBody>
      </p:sp>
    </p:spTree>
    <p:extLst>
      <p:ext uri="{BB962C8B-B14F-4D97-AF65-F5344CB8AC3E}">
        <p14:creationId xmlns:p14="http://schemas.microsoft.com/office/powerpoint/2010/main" val="3246864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7</a:t>
            </a:fld>
            <a:endParaRPr kumimoji="1" lang="zh-CN" altLang="en-US"/>
          </a:p>
        </p:txBody>
      </p:sp>
    </p:spTree>
    <p:extLst>
      <p:ext uri="{BB962C8B-B14F-4D97-AF65-F5344CB8AC3E}">
        <p14:creationId xmlns:p14="http://schemas.microsoft.com/office/powerpoint/2010/main" val="361212858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70</a:t>
            </a:fld>
            <a:endParaRPr kumimoji="1" lang="zh-CN" altLang="en-US"/>
          </a:p>
        </p:txBody>
      </p:sp>
    </p:spTree>
    <p:extLst>
      <p:ext uri="{BB962C8B-B14F-4D97-AF65-F5344CB8AC3E}">
        <p14:creationId xmlns:p14="http://schemas.microsoft.com/office/powerpoint/2010/main" val="327188175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71</a:t>
            </a:fld>
            <a:endParaRPr kumimoji="1" lang="zh-CN" altLang="en-US"/>
          </a:p>
        </p:txBody>
      </p:sp>
    </p:spTree>
    <p:extLst>
      <p:ext uri="{BB962C8B-B14F-4D97-AF65-F5344CB8AC3E}">
        <p14:creationId xmlns:p14="http://schemas.microsoft.com/office/powerpoint/2010/main" val="14639870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72</a:t>
            </a:fld>
            <a:endParaRPr kumimoji="1" lang="zh-CN" altLang="en-US"/>
          </a:p>
        </p:txBody>
      </p:sp>
    </p:spTree>
    <p:extLst>
      <p:ext uri="{BB962C8B-B14F-4D97-AF65-F5344CB8AC3E}">
        <p14:creationId xmlns:p14="http://schemas.microsoft.com/office/powerpoint/2010/main" val="3312979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73</a:t>
            </a:fld>
            <a:endParaRPr kumimoji="1" lang="zh-CN" altLang="en-US"/>
          </a:p>
        </p:txBody>
      </p:sp>
    </p:spTree>
    <p:extLst>
      <p:ext uri="{BB962C8B-B14F-4D97-AF65-F5344CB8AC3E}">
        <p14:creationId xmlns:p14="http://schemas.microsoft.com/office/powerpoint/2010/main" val="13834990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74</a:t>
            </a:fld>
            <a:endParaRPr kumimoji="1" lang="zh-CN" altLang="en-US"/>
          </a:p>
        </p:txBody>
      </p:sp>
    </p:spTree>
    <p:extLst>
      <p:ext uri="{BB962C8B-B14F-4D97-AF65-F5344CB8AC3E}">
        <p14:creationId xmlns:p14="http://schemas.microsoft.com/office/powerpoint/2010/main" val="876442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75</a:t>
            </a:fld>
            <a:endParaRPr kumimoji="1" lang="zh-CN" altLang="en-US"/>
          </a:p>
        </p:txBody>
      </p:sp>
    </p:spTree>
    <p:extLst>
      <p:ext uri="{BB962C8B-B14F-4D97-AF65-F5344CB8AC3E}">
        <p14:creationId xmlns:p14="http://schemas.microsoft.com/office/powerpoint/2010/main" val="229028336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76</a:t>
            </a:fld>
            <a:endParaRPr kumimoji="1" lang="zh-CN" altLang="en-US"/>
          </a:p>
        </p:txBody>
      </p:sp>
    </p:spTree>
    <p:extLst>
      <p:ext uri="{BB962C8B-B14F-4D97-AF65-F5344CB8AC3E}">
        <p14:creationId xmlns:p14="http://schemas.microsoft.com/office/powerpoint/2010/main" val="108843853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77</a:t>
            </a:fld>
            <a:endParaRPr kumimoji="1" lang="zh-CN" altLang="en-US"/>
          </a:p>
        </p:txBody>
      </p:sp>
    </p:spTree>
    <p:extLst>
      <p:ext uri="{BB962C8B-B14F-4D97-AF65-F5344CB8AC3E}">
        <p14:creationId xmlns:p14="http://schemas.microsoft.com/office/powerpoint/2010/main" val="15566446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78</a:t>
            </a:fld>
            <a:endParaRPr kumimoji="1" lang="zh-CN" altLang="en-US"/>
          </a:p>
        </p:txBody>
      </p:sp>
    </p:spTree>
    <p:extLst>
      <p:ext uri="{BB962C8B-B14F-4D97-AF65-F5344CB8AC3E}">
        <p14:creationId xmlns:p14="http://schemas.microsoft.com/office/powerpoint/2010/main" val="148590635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79</a:t>
            </a:fld>
            <a:endParaRPr kumimoji="1" lang="zh-CN" altLang="en-US"/>
          </a:p>
        </p:txBody>
      </p:sp>
    </p:spTree>
    <p:extLst>
      <p:ext uri="{BB962C8B-B14F-4D97-AF65-F5344CB8AC3E}">
        <p14:creationId xmlns:p14="http://schemas.microsoft.com/office/powerpoint/2010/main" val="3428549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8</a:t>
            </a:fld>
            <a:endParaRPr kumimoji="1" lang="zh-CN" altLang="en-US"/>
          </a:p>
        </p:txBody>
      </p:sp>
    </p:spTree>
    <p:extLst>
      <p:ext uri="{BB962C8B-B14F-4D97-AF65-F5344CB8AC3E}">
        <p14:creationId xmlns:p14="http://schemas.microsoft.com/office/powerpoint/2010/main" val="227984709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80</a:t>
            </a:fld>
            <a:endParaRPr kumimoji="1" lang="zh-CN" altLang="en-US"/>
          </a:p>
        </p:txBody>
      </p:sp>
    </p:spTree>
    <p:extLst>
      <p:ext uri="{BB962C8B-B14F-4D97-AF65-F5344CB8AC3E}">
        <p14:creationId xmlns:p14="http://schemas.microsoft.com/office/powerpoint/2010/main" val="3202795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81</a:t>
            </a:fld>
            <a:endParaRPr kumimoji="1" lang="zh-CN" altLang="en-US"/>
          </a:p>
        </p:txBody>
      </p:sp>
    </p:spTree>
    <p:extLst>
      <p:ext uri="{BB962C8B-B14F-4D97-AF65-F5344CB8AC3E}">
        <p14:creationId xmlns:p14="http://schemas.microsoft.com/office/powerpoint/2010/main" val="39937846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82</a:t>
            </a:fld>
            <a:endParaRPr kumimoji="1" lang="zh-CN" altLang="en-US"/>
          </a:p>
        </p:txBody>
      </p:sp>
    </p:spTree>
    <p:extLst>
      <p:ext uri="{BB962C8B-B14F-4D97-AF65-F5344CB8AC3E}">
        <p14:creationId xmlns:p14="http://schemas.microsoft.com/office/powerpoint/2010/main" val="181181942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83</a:t>
            </a:fld>
            <a:endParaRPr kumimoji="1" lang="zh-CN" altLang="en-US"/>
          </a:p>
        </p:txBody>
      </p:sp>
    </p:spTree>
    <p:extLst>
      <p:ext uri="{BB962C8B-B14F-4D97-AF65-F5344CB8AC3E}">
        <p14:creationId xmlns:p14="http://schemas.microsoft.com/office/powerpoint/2010/main" val="200654064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84</a:t>
            </a:fld>
            <a:endParaRPr kumimoji="1" lang="zh-CN" altLang="en-US"/>
          </a:p>
        </p:txBody>
      </p:sp>
    </p:spTree>
    <p:extLst>
      <p:ext uri="{BB962C8B-B14F-4D97-AF65-F5344CB8AC3E}">
        <p14:creationId xmlns:p14="http://schemas.microsoft.com/office/powerpoint/2010/main" val="193762346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85</a:t>
            </a:fld>
            <a:endParaRPr kumimoji="1" lang="zh-CN" altLang="en-US"/>
          </a:p>
        </p:txBody>
      </p:sp>
    </p:spTree>
    <p:extLst>
      <p:ext uri="{BB962C8B-B14F-4D97-AF65-F5344CB8AC3E}">
        <p14:creationId xmlns:p14="http://schemas.microsoft.com/office/powerpoint/2010/main" val="277394370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86</a:t>
            </a:fld>
            <a:endParaRPr kumimoji="1" lang="zh-CN" altLang="en-US"/>
          </a:p>
        </p:txBody>
      </p:sp>
    </p:spTree>
    <p:extLst>
      <p:ext uri="{BB962C8B-B14F-4D97-AF65-F5344CB8AC3E}">
        <p14:creationId xmlns:p14="http://schemas.microsoft.com/office/powerpoint/2010/main" val="355390624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87</a:t>
            </a:fld>
            <a:endParaRPr kumimoji="1" lang="zh-CN" altLang="en-US"/>
          </a:p>
        </p:txBody>
      </p:sp>
    </p:spTree>
    <p:extLst>
      <p:ext uri="{BB962C8B-B14F-4D97-AF65-F5344CB8AC3E}">
        <p14:creationId xmlns:p14="http://schemas.microsoft.com/office/powerpoint/2010/main" val="13104922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95369C3-EF0A-EB4F-AAA0-361080FEBD8D}" type="slidenum">
              <a:rPr kumimoji="1" lang="zh-CN" altLang="en-US" smtClean="0"/>
              <a:t>9</a:t>
            </a:fld>
            <a:endParaRPr kumimoji="1" lang="zh-CN" altLang="en-US"/>
          </a:p>
        </p:txBody>
      </p:sp>
    </p:spTree>
    <p:extLst>
      <p:ext uri="{BB962C8B-B14F-4D97-AF65-F5344CB8AC3E}">
        <p14:creationId xmlns:p14="http://schemas.microsoft.com/office/powerpoint/2010/main" val="4202816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5" name="矩形 4"/>
          <p:cNvSpPr/>
          <p:nvPr userDrawn="1"/>
        </p:nvSpPr>
        <p:spPr>
          <a:xfrm>
            <a:off x="3721100" y="3162296"/>
            <a:ext cx="8470900" cy="6412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平行四边形 2"/>
          <p:cNvSpPr/>
          <p:nvPr userDrawn="1"/>
        </p:nvSpPr>
        <p:spPr>
          <a:xfrm flipH="1">
            <a:off x="642386" y="-5510"/>
            <a:ext cx="2800935" cy="4066237"/>
          </a:xfrm>
          <a:custGeom>
            <a:avLst/>
            <a:gdLst>
              <a:gd name="connsiteX0" fmla="*/ 0 w 2020923"/>
              <a:gd name="connsiteY0" fmla="*/ 3959942 h 3959942"/>
              <a:gd name="connsiteX1" fmla="*/ 505231 w 2020923"/>
              <a:gd name="connsiteY1" fmla="*/ 0 h 3959942"/>
              <a:gd name="connsiteX2" fmla="*/ 2020923 w 2020923"/>
              <a:gd name="connsiteY2" fmla="*/ 0 h 3959942"/>
              <a:gd name="connsiteX3" fmla="*/ 1515692 w 2020923"/>
              <a:gd name="connsiteY3" fmla="*/ 3959942 h 3959942"/>
              <a:gd name="connsiteX4" fmla="*/ 0 w 2020923"/>
              <a:gd name="connsiteY4" fmla="*/ 3959942 h 3959942"/>
              <a:gd name="connsiteX0-1" fmla="*/ 0 w 2731511"/>
              <a:gd name="connsiteY0-2" fmla="*/ 3965451 h 3965451"/>
              <a:gd name="connsiteX1-3" fmla="*/ 505231 w 2731511"/>
              <a:gd name="connsiteY1-4" fmla="*/ 5509 h 3965451"/>
              <a:gd name="connsiteX2-5" fmla="*/ 2731511 w 2731511"/>
              <a:gd name="connsiteY2-6" fmla="*/ 0 h 3965451"/>
              <a:gd name="connsiteX3-7" fmla="*/ 1515692 w 2731511"/>
              <a:gd name="connsiteY3-8" fmla="*/ 3965451 h 3965451"/>
              <a:gd name="connsiteX4-9" fmla="*/ 0 w 2731511"/>
              <a:gd name="connsiteY4-10" fmla="*/ 3965451 h 3965451"/>
              <a:gd name="connsiteX0-11" fmla="*/ 0 w 2731511"/>
              <a:gd name="connsiteY0-12" fmla="*/ 3965451 h 3965451"/>
              <a:gd name="connsiteX1-13" fmla="*/ 1287429 w 2731511"/>
              <a:gd name="connsiteY1-14" fmla="*/ 5509 h 3965451"/>
              <a:gd name="connsiteX2-15" fmla="*/ 2731511 w 2731511"/>
              <a:gd name="connsiteY2-16" fmla="*/ 0 h 3965451"/>
              <a:gd name="connsiteX3-17" fmla="*/ 1515692 w 2731511"/>
              <a:gd name="connsiteY3-18" fmla="*/ 3965451 h 3965451"/>
              <a:gd name="connsiteX4-19" fmla="*/ 0 w 2731511"/>
              <a:gd name="connsiteY4-20" fmla="*/ 3965451 h 3965451"/>
              <a:gd name="connsiteX0-21" fmla="*/ 0 w 2731511"/>
              <a:gd name="connsiteY0-22" fmla="*/ 3965451 h 3965451"/>
              <a:gd name="connsiteX1-23" fmla="*/ 1237853 w 2731511"/>
              <a:gd name="connsiteY1-24" fmla="*/ 1 h 3965451"/>
              <a:gd name="connsiteX2-25" fmla="*/ 2731511 w 2731511"/>
              <a:gd name="connsiteY2-26" fmla="*/ 0 h 3965451"/>
              <a:gd name="connsiteX3-27" fmla="*/ 1515692 w 2731511"/>
              <a:gd name="connsiteY3-28" fmla="*/ 3965451 h 3965451"/>
              <a:gd name="connsiteX4-29" fmla="*/ 0 w 2731511"/>
              <a:gd name="connsiteY4-30" fmla="*/ 3965451 h 39654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31511" h="3965451">
                <a:moveTo>
                  <a:pt x="0" y="3965451"/>
                </a:moveTo>
                <a:lnTo>
                  <a:pt x="1237853" y="1"/>
                </a:lnTo>
                <a:lnTo>
                  <a:pt x="2731511" y="0"/>
                </a:lnTo>
                <a:lnTo>
                  <a:pt x="1515692" y="3965451"/>
                </a:lnTo>
                <a:lnTo>
                  <a:pt x="0" y="3965451"/>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平行四边形 2"/>
          <p:cNvSpPr/>
          <p:nvPr userDrawn="1"/>
        </p:nvSpPr>
        <p:spPr>
          <a:xfrm flipH="1">
            <a:off x="510957" y="902475"/>
            <a:ext cx="1350236" cy="3955275"/>
          </a:xfrm>
          <a:custGeom>
            <a:avLst/>
            <a:gdLst>
              <a:gd name="connsiteX0" fmla="*/ 0 w 2166257"/>
              <a:gd name="connsiteY0" fmla="*/ 4517572 h 4517572"/>
              <a:gd name="connsiteX1" fmla="*/ 541564 w 2166257"/>
              <a:gd name="connsiteY1" fmla="*/ 0 h 4517572"/>
              <a:gd name="connsiteX2" fmla="*/ 2166257 w 2166257"/>
              <a:gd name="connsiteY2" fmla="*/ 0 h 4517572"/>
              <a:gd name="connsiteX3" fmla="*/ 1624693 w 2166257"/>
              <a:gd name="connsiteY3" fmla="*/ 4517572 h 4517572"/>
              <a:gd name="connsiteX4" fmla="*/ 0 w 2166257"/>
              <a:gd name="connsiteY4" fmla="*/ 4517572 h 4517572"/>
              <a:gd name="connsiteX0-1" fmla="*/ 0 w 2166257"/>
              <a:gd name="connsiteY0-2" fmla="*/ 4517572 h 4517572"/>
              <a:gd name="connsiteX1-3" fmla="*/ 1807656 w 2166257"/>
              <a:gd name="connsiteY1-4" fmla="*/ 28136 h 4517572"/>
              <a:gd name="connsiteX2-5" fmla="*/ 2166257 w 2166257"/>
              <a:gd name="connsiteY2-6" fmla="*/ 0 h 4517572"/>
              <a:gd name="connsiteX3-7" fmla="*/ 1624693 w 2166257"/>
              <a:gd name="connsiteY3-8" fmla="*/ 4517572 h 4517572"/>
              <a:gd name="connsiteX4-9" fmla="*/ 0 w 2166257"/>
              <a:gd name="connsiteY4-10" fmla="*/ 4517572 h 4517572"/>
              <a:gd name="connsiteX0-11" fmla="*/ 0 w 886097"/>
              <a:gd name="connsiteY0-12" fmla="*/ 4531640 h 4531640"/>
              <a:gd name="connsiteX1-13" fmla="*/ 527496 w 886097"/>
              <a:gd name="connsiteY1-14" fmla="*/ 28136 h 4531640"/>
              <a:gd name="connsiteX2-15" fmla="*/ 886097 w 886097"/>
              <a:gd name="connsiteY2-16" fmla="*/ 0 h 4531640"/>
              <a:gd name="connsiteX3-17" fmla="*/ 344533 w 886097"/>
              <a:gd name="connsiteY3-18" fmla="*/ 4517572 h 4531640"/>
              <a:gd name="connsiteX4-19" fmla="*/ 0 w 886097"/>
              <a:gd name="connsiteY4-20" fmla="*/ 4531640 h 4531640"/>
              <a:gd name="connsiteX0-21" fmla="*/ 0 w 1601820"/>
              <a:gd name="connsiteY0-22" fmla="*/ 4503504 h 4503504"/>
              <a:gd name="connsiteX1-23" fmla="*/ 527496 w 1601820"/>
              <a:gd name="connsiteY1-24" fmla="*/ 0 h 4503504"/>
              <a:gd name="connsiteX2-25" fmla="*/ 1601820 w 1601820"/>
              <a:gd name="connsiteY2-26" fmla="*/ 381716 h 4503504"/>
              <a:gd name="connsiteX3-27" fmla="*/ 344533 w 1601820"/>
              <a:gd name="connsiteY3-28" fmla="*/ 4489436 h 4503504"/>
              <a:gd name="connsiteX4-29" fmla="*/ 0 w 1601820"/>
              <a:gd name="connsiteY4-30" fmla="*/ 4503504 h 4503504"/>
              <a:gd name="connsiteX0-31" fmla="*/ 0 w 1601820"/>
              <a:gd name="connsiteY0-32" fmla="*/ 4503504 h 4503504"/>
              <a:gd name="connsiteX1-33" fmla="*/ 527496 w 1601820"/>
              <a:gd name="connsiteY1-34" fmla="*/ 0 h 4503504"/>
              <a:gd name="connsiteX2-35" fmla="*/ 1601820 w 1601820"/>
              <a:gd name="connsiteY2-36" fmla="*/ 381716 h 4503504"/>
              <a:gd name="connsiteX3-37" fmla="*/ 250099 w 1601820"/>
              <a:gd name="connsiteY3-38" fmla="*/ 4166537 h 4503504"/>
              <a:gd name="connsiteX4-39" fmla="*/ 0 w 1601820"/>
              <a:gd name="connsiteY4-40" fmla="*/ 4503504 h 4503504"/>
              <a:gd name="connsiteX0-41" fmla="*/ 0 w 1601820"/>
              <a:gd name="connsiteY0-42" fmla="*/ 4503504 h 4503504"/>
              <a:gd name="connsiteX1-43" fmla="*/ 527496 w 1601820"/>
              <a:gd name="connsiteY1-44" fmla="*/ 0 h 4503504"/>
              <a:gd name="connsiteX2-45" fmla="*/ 1601820 w 1601820"/>
              <a:gd name="connsiteY2-46" fmla="*/ 381716 h 4503504"/>
              <a:gd name="connsiteX3-47" fmla="*/ 345514 w 1601820"/>
              <a:gd name="connsiteY3-48" fmla="*/ 4452784 h 4503504"/>
              <a:gd name="connsiteX4-49" fmla="*/ 0 w 1601820"/>
              <a:gd name="connsiteY4-50" fmla="*/ 4503504 h 4503504"/>
              <a:gd name="connsiteX0-51" fmla="*/ 0 w 1431235"/>
              <a:gd name="connsiteY0-52" fmla="*/ 4444833 h 4452784"/>
              <a:gd name="connsiteX1-53" fmla="*/ 356911 w 1431235"/>
              <a:gd name="connsiteY1-54" fmla="*/ 0 h 4452784"/>
              <a:gd name="connsiteX2-55" fmla="*/ 1431235 w 1431235"/>
              <a:gd name="connsiteY2-56" fmla="*/ 381716 h 4452784"/>
              <a:gd name="connsiteX3-57" fmla="*/ 174929 w 1431235"/>
              <a:gd name="connsiteY3-58" fmla="*/ 4452784 h 4452784"/>
              <a:gd name="connsiteX4-59" fmla="*/ 0 w 1431235"/>
              <a:gd name="connsiteY4-60" fmla="*/ 4444833 h 4452784"/>
              <a:gd name="connsiteX0-61" fmla="*/ 0 w 1431235"/>
              <a:gd name="connsiteY0-62" fmla="*/ 4063117 h 4071068"/>
              <a:gd name="connsiteX1-63" fmla="*/ 1144987 w 1431235"/>
              <a:gd name="connsiteY1-64" fmla="*/ 294199 h 4071068"/>
              <a:gd name="connsiteX2-65" fmla="*/ 1431235 w 1431235"/>
              <a:gd name="connsiteY2-66" fmla="*/ 0 h 4071068"/>
              <a:gd name="connsiteX3-67" fmla="*/ 174929 w 1431235"/>
              <a:gd name="connsiteY3-68" fmla="*/ 4071068 h 4071068"/>
              <a:gd name="connsiteX4-69" fmla="*/ 0 w 1431235"/>
              <a:gd name="connsiteY4-70" fmla="*/ 4063117 h 4071068"/>
              <a:gd name="connsiteX0-71" fmla="*/ 0 w 1431235"/>
              <a:gd name="connsiteY0-72" fmla="*/ 4063117 h 4071068"/>
              <a:gd name="connsiteX1-73" fmla="*/ 1280159 w 1431235"/>
              <a:gd name="connsiteY1-74" fmla="*/ 45719 h 4071068"/>
              <a:gd name="connsiteX2-75" fmla="*/ 1431235 w 1431235"/>
              <a:gd name="connsiteY2-76" fmla="*/ 0 h 4071068"/>
              <a:gd name="connsiteX3-77" fmla="*/ 174929 w 1431235"/>
              <a:gd name="connsiteY3-78" fmla="*/ 4071068 h 4071068"/>
              <a:gd name="connsiteX4-79" fmla="*/ 0 w 1431235"/>
              <a:gd name="connsiteY4-80" fmla="*/ 4063117 h 4071068"/>
              <a:gd name="connsiteX0-81" fmla="*/ 0 w 1431235"/>
              <a:gd name="connsiteY0-82" fmla="*/ 4069786 h 4077737"/>
              <a:gd name="connsiteX1-83" fmla="*/ 1327784 w 1431235"/>
              <a:gd name="connsiteY1-84" fmla="*/ 0 h 4077737"/>
              <a:gd name="connsiteX2-85" fmla="*/ 1431235 w 1431235"/>
              <a:gd name="connsiteY2-86" fmla="*/ 6669 h 4077737"/>
              <a:gd name="connsiteX3-87" fmla="*/ 174929 w 1431235"/>
              <a:gd name="connsiteY3-88" fmla="*/ 4077737 h 4077737"/>
              <a:gd name="connsiteX4-89" fmla="*/ 0 w 1431235"/>
              <a:gd name="connsiteY4-90" fmla="*/ 4069786 h 4077737"/>
              <a:gd name="connsiteX0-91" fmla="*/ 0 w 1374085"/>
              <a:gd name="connsiteY0-92" fmla="*/ 4084073 h 4084073"/>
              <a:gd name="connsiteX1-93" fmla="*/ 1270634 w 1374085"/>
              <a:gd name="connsiteY1-94" fmla="*/ 0 h 4084073"/>
              <a:gd name="connsiteX2-95" fmla="*/ 1374085 w 1374085"/>
              <a:gd name="connsiteY2-96" fmla="*/ 6669 h 4084073"/>
              <a:gd name="connsiteX3-97" fmla="*/ 117779 w 1374085"/>
              <a:gd name="connsiteY3-98" fmla="*/ 4077737 h 4084073"/>
              <a:gd name="connsiteX4-99" fmla="*/ 0 w 1374085"/>
              <a:gd name="connsiteY4-100" fmla="*/ 4084073 h 4084073"/>
              <a:gd name="connsiteX0-101" fmla="*/ 0 w 1377260"/>
              <a:gd name="connsiteY0-102" fmla="*/ 4086929 h 4086929"/>
              <a:gd name="connsiteX1-103" fmla="*/ 1270634 w 1377260"/>
              <a:gd name="connsiteY1-104" fmla="*/ 2856 h 4086929"/>
              <a:gd name="connsiteX2-105" fmla="*/ 1377260 w 1377260"/>
              <a:gd name="connsiteY2-106" fmla="*/ 0 h 4086929"/>
              <a:gd name="connsiteX3-107" fmla="*/ 117779 w 1377260"/>
              <a:gd name="connsiteY3-108" fmla="*/ 4080593 h 4086929"/>
              <a:gd name="connsiteX4-109" fmla="*/ 0 w 1377260"/>
              <a:gd name="connsiteY4-110" fmla="*/ 4086929 h 4086929"/>
              <a:gd name="connsiteX0-111" fmla="*/ 0 w 1374085"/>
              <a:gd name="connsiteY0-112" fmla="*/ 4084073 h 4084073"/>
              <a:gd name="connsiteX1-113" fmla="*/ 1270634 w 1374085"/>
              <a:gd name="connsiteY1-114" fmla="*/ 0 h 4084073"/>
              <a:gd name="connsiteX2-115" fmla="*/ 1374085 w 1374085"/>
              <a:gd name="connsiteY2-116" fmla="*/ 3494 h 4084073"/>
              <a:gd name="connsiteX3-117" fmla="*/ 117779 w 1374085"/>
              <a:gd name="connsiteY3-118" fmla="*/ 4077737 h 4084073"/>
              <a:gd name="connsiteX4-119" fmla="*/ 0 w 1374085"/>
              <a:gd name="connsiteY4-120" fmla="*/ 4084073 h 4084073"/>
              <a:gd name="connsiteX0-121" fmla="*/ 0 w 1374085"/>
              <a:gd name="connsiteY0-122" fmla="*/ 4080579 h 4080579"/>
              <a:gd name="connsiteX1-123" fmla="*/ 1270634 w 1374085"/>
              <a:gd name="connsiteY1-124" fmla="*/ 6031 h 4080579"/>
              <a:gd name="connsiteX2-125" fmla="*/ 1374085 w 1374085"/>
              <a:gd name="connsiteY2-126" fmla="*/ 0 h 4080579"/>
              <a:gd name="connsiteX3-127" fmla="*/ 117779 w 1374085"/>
              <a:gd name="connsiteY3-128" fmla="*/ 4074243 h 4080579"/>
              <a:gd name="connsiteX4-129" fmla="*/ 0 w 1374085"/>
              <a:gd name="connsiteY4-130" fmla="*/ 4080579 h 4080579"/>
              <a:gd name="connsiteX0-131" fmla="*/ 0 w 1374085"/>
              <a:gd name="connsiteY0-132" fmla="*/ 4074548 h 4074548"/>
              <a:gd name="connsiteX1-133" fmla="*/ 1270634 w 1374085"/>
              <a:gd name="connsiteY1-134" fmla="*/ 0 h 4074548"/>
              <a:gd name="connsiteX2-135" fmla="*/ 1374085 w 1374085"/>
              <a:gd name="connsiteY2-136" fmla="*/ 319 h 4074548"/>
              <a:gd name="connsiteX3-137" fmla="*/ 117779 w 1374085"/>
              <a:gd name="connsiteY3-138" fmla="*/ 4068212 h 4074548"/>
              <a:gd name="connsiteX4-139" fmla="*/ 0 w 1374085"/>
              <a:gd name="connsiteY4-140" fmla="*/ 4074548 h 4074548"/>
              <a:gd name="connsiteX0-141" fmla="*/ 0 w 1374085"/>
              <a:gd name="connsiteY0-142" fmla="*/ 4074548 h 4075328"/>
              <a:gd name="connsiteX1-143" fmla="*/ 1270634 w 1374085"/>
              <a:gd name="connsiteY1-144" fmla="*/ 0 h 4075328"/>
              <a:gd name="connsiteX2-145" fmla="*/ 1374085 w 1374085"/>
              <a:gd name="connsiteY2-146" fmla="*/ 319 h 4075328"/>
              <a:gd name="connsiteX3-147" fmla="*/ 114221 w 1374085"/>
              <a:gd name="connsiteY3-148" fmla="*/ 4075328 h 4075328"/>
              <a:gd name="connsiteX4-149" fmla="*/ 0 w 1374085"/>
              <a:gd name="connsiteY4-150" fmla="*/ 4074548 h 4075328"/>
              <a:gd name="connsiteX0-151" fmla="*/ 0 w 1374085"/>
              <a:gd name="connsiteY0-152" fmla="*/ 4074548 h 4075328"/>
              <a:gd name="connsiteX1-153" fmla="*/ 1243872 w 1374085"/>
              <a:gd name="connsiteY1-154" fmla="*/ 0 h 4075328"/>
              <a:gd name="connsiteX2-155" fmla="*/ 1374085 w 1374085"/>
              <a:gd name="connsiteY2-156" fmla="*/ 319 h 4075328"/>
              <a:gd name="connsiteX3-157" fmla="*/ 114221 w 1374085"/>
              <a:gd name="connsiteY3-158" fmla="*/ 4075328 h 4075328"/>
              <a:gd name="connsiteX4-159" fmla="*/ 0 w 1374085"/>
              <a:gd name="connsiteY4-160" fmla="*/ 4074548 h 4075328"/>
              <a:gd name="connsiteX0-161" fmla="*/ 0 w 1407951"/>
              <a:gd name="connsiteY0-162" fmla="*/ 4080192 h 4080192"/>
              <a:gd name="connsiteX1-163" fmla="*/ 1277738 w 1407951"/>
              <a:gd name="connsiteY1-164" fmla="*/ 0 h 4080192"/>
              <a:gd name="connsiteX2-165" fmla="*/ 1407951 w 1407951"/>
              <a:gd name="connsiteY2-166" fmla="*/ 319 h 4080192"/>
              <a:gd name="connsiteX3-167" fmla="*/ 148087 w 1407951"/>
              <a:gd name="connsiteY3-168" fmla="*/ 4075328 h 4080192"/>
              <a:gd name="connsiteX4-169" fmla="*/ 0 w 1407951"/>
              <a:gd name="connsiteY4-170" fmla="*/ 4080192 h 4080192"/>
              <a:gd name="connsiteX0-171" fmla="*/ 0 w 1407951"/>
              <a:gd name="connsiteY0-172" fmla="*/ 4080192 h 4080192"/>
              <a:gd name="connsiteX1-173" fmla="*/ 1277738 w 1407951"/>
              <a:gd name="connsiteY1-174" fmla="*/ 0 h 4080192"/>
              <a:gd name="connsiteX2-175" fmla="*/ 1407951 w 1407951"/>
              <a:gd name="connsiteY2-176" fmla="*/ 319 h 4080192"/>
              <a:gd name="connsiteX3-177" fmla="*/ 121389 w 1407951"/>
              <a:gd name="connsiteY3-178" fmla="*/ 4075328 h 4080192"/>
              <a:gd name="connsiteX4-179" fmla="*/ 0 w 1407951"/>
              <a:gd name="connsiteY4-180" fmla="*/ 4080192 h 4080192"/>
              <a:gd name="connsiteX0-181" fmla="*/ 0 w 1427975"/>
              <a:gd name="connsiteY0-182" fmla="*/ 4086867 h 4086867"/>
              <a:gd name="connsiteX1-183" fmla="*/ 1297762 w 1427975"/>
              <a:gd name="connsiteY1-184" fmla="*/ 0 h 4086867"/>
              <a:gd name="connsiteX2-185" fmla="*/ 1427975 w 1427975"/>
              <a:gd name="connsiteY2-186" fmla="*/ 319 h 4086867"/>
              <a:gd name="connsiteX3-187" fmla="*/ 141413 w 1427975"/>
              <a:gd name="connsiteY3-188" fmla="*/ 4075328 h 4086867"/>
              <a:gd name="connsiteX4-189" fmla="*/ 0 w 1427975"/>
              <a:gd name="connsiteY4-190" fmla="*/ 4086867 h 4086867"/>
              <a:gd name="connsiteX0-191" fmla="*/ 0 w 1427975"/>
              <a:gd name="connsiteY0-192" fmla="*/ 4074225 h 4075328"/>
              <a:gd name="connsiteX1-193" fmla="*/ 1297762 w 1427975"/>
              <a:gd name="connsiteY1-194" fmla="*/ 0 h 4075328"/>
              <a:gd name="connsiteX2-195" fmla="*/ 1427975 w 1427975"/>
              <a:gd name="connsiteY2-196" fmla="*/ 319 h 4075328"/>
              <a:gd name="connsiteX3-197" fmla="*/ 141413 w 1427975"/>
              <a:gd name="connsiteY3-198" fmla="*/ 4075328 h 4075328"/>
              <a:gd name="connsiteX4-199" fmla="*/ 0 w 1427975"/>
              <a:gd name="connsiteY4-200" fmla="*/ 4074225 h 4075328"/>
              <a:gd name="connsiteX0-201" fmla="*/ 0 w 1427975"/>
              <a:gd name="connsiteY0-202" fmla="*/ 4074225 h 4075328"/>
              <a:gd name="connsiteX1-203" fmla="*/ 1333553 w 1427975"/>
              <a:gd name="connsiteY1-204" fmla="*/ 0 h 4075328"/>
              <a:gd name="connsiteX2-205" fmla="*/ 1427975 w 1427975"/>
              <a:gd name="connsiteY2-206" fmla="*/ 319 h 4075328"/>
              <a:gd name="connsiteX3-207" fmla="*/ 141413 w 1427975"/>
              <a:gd name="connsiteY3-208" fmla="*/ 4075328 h 4075328"/>
              <a:gd name="connsiteX4-209" fmla="*/ 0 w 1427975"/>
              <a:gd name="connsiteY4-210" fmla="*/ 4074225 h 4075328"/>
              <a:gd name="connsiteX0-211" fmla="*/ 0 w 1388209"/>
              <a:gd name="connsiteY0-212" fmla="*/ 4066271 h 4075328"/>
              <a:gd name="connsiteX1-213" fmla="*/ 1293787 w 1388209"/>
              <a:gd name="connsiteY1-214" fmla="*/ 0 h 4075328"/>
              <a:gd name="connsiteX2-215" fmla="*/ 1388209 w 1388209"/>
              <a:gd name="connsiteY2-216" fmla="*/ 319 h 4075328"/>
              <a:gd name="connsiteX3-217" fmla="*/ 101647 w 1388209"/>
              <a:gd name="connsiteY3-218" fmla="*/ 4075328 h 4075328"/>
              <a:gd name="connsiteX4-219" fmla="*/ 0 w 1388209"/>
              <a:gd name="connsiteY4-220" fmla="*/ 4066271 h 4075328"/>
              <a:gd name="connsiteX0-221" fmla="*/ 0 w 1391564"/>
              <a:gd name="connsiteY0-222" fmla="*/ 4076337 h 4076337"/>
              <a:gd name="connsiteX1-223" fmla="*/ 1297142 w 1391564"/>
              <a:gd name="connsiteY1-224" fmla="*/ 0 h 4076337"/>
              <a:gd name="connsiteX2-225" fmla="*/ 1391564 w 1391564"/>
              <a:gd name="connsiteY2-226" fmla="*/ 319 h 4076337"/>
              <a:gd name="connsiteX3-227" fmla="*/ 105002 w 1391564"/>
              <a:gd name="connsiteY3-228" fmla="*/ 4075328 h 4076337"/>
              <a:gd name="connsiteX4-229" fmla="*/ 0 w 1391564"/>
              <a:gd name="connsiteY4-230" fmla="*/ 4076337 h 407633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91564" h="4076337">
                <a:moveTo>
                  <a:pt x="0" y="4076337"/>
                </a:moveTo>
                <a:lnTo>
                  <a:pt x="1297142" y="0"/>
                </a:lnTo>
                <a:lnTo>
                  <a:pt x="1391564" y="319"/>
                </a:lnTo>
                <a:lnTo>
                  <a:pt x="105002" y="4075328"/>
                </a:lnTo>
                <a:lnTo>
                  <a:pt x="0" y="4076337"/>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正文页">
    <p:spTree>
      <p:nvGrpSpPr>
        <p:cNvPr id="1" name=""/>
        <p:cNvGrpSpPr/>
        <p:nvPr/>
      </p:nvGrpSpPr>
      <p:grpSpPr>
        <a:xfrm>
          <a:off x="0" y="0"/>
          <a:ext cx="0" cy="0"/>
          <a:chOff x="0" y="0"/>
          <a:chExt cx="0" cy="0"/>
        </a:xfrm>
      </p:grpSpPr>
      <p:sp>
        <p:nvSpPr>
          <p:cNvPr id="4" name="平行四边形 2"/>
          <p:cNvSpPr/>
          <p:nvPr userDrawn="1"/>
        </p:nvSpPr>
        <p:spPr>
          <a:xfrm flipH="1">
            <a:off x="848996" y="-5509"/>
            <a:ext cx="724403" cy="1051646"/>
          </a:xfrm>
          <a:custGeom>
            <a:avLst/>
            <a:gdLst>
              <a:gd name="connsiteX0" fmla="*/ 0 w 2020923"/>
              <a:gd name="connsiteY0" fmla="*/ 3959942 h 3959942"/>
              <a:gd name="connsiteX1" fmla="*/ 505231 w 2020923"/>
              <a:gd name="connsiteY1" fmla="*/ 0 h 3959942"/>
              <a:gd name="connsiteX2" fmla="*/ 2020923 w 2020923"/>
              <a:gd name="connsiteY2" fmla="*/ 0 h 3959942"/>
              <a:gd name="connsiteX3" fmla="*/ 1515692 w 2020923"/>
              <a:gd name="connsiteY3" fmla="*/ 3959942 h 3959942"/>
              <a:gd name="connsiteX4" fmla="*/ 0 w 2020923"/>
              <a:gd name="connsiteY4" fmla="*/ 3959942 h 3959942"/>
              <a:gd name="connsiteX0-1" fmla="*/ 0 w 2731511"/>
              <a:gd name="connsiteY0-2" fmla="*/ 3965451 h 3965451"/>
              <a:gd name="connsiteX1-3" fmla="*/ 505231 w 2731511"/>
              <a:gd name="connsiteY1-4" fmla="*/ 5509 h 3965451"/>
              <a:gd name="connsiteX2-5" fmla="*/ 2731511 w 2731511"/>
              <a:gd name="connsiteY2-6" fmla="*/ 0 h 3965451"/>
              <a:gd name="connsiteX3-7" fmla="*/ 1515692 w 2731511"/>
              <a:gd name="connsiteY3-8" fmla="*/ 3965451 h 3965451"/>
              <a:gd name="connsiteX4-9" fmla="*/ 0 w 2731511"/>
              <a:gd name="connsiteY4-10" fmla="*/ 3965451 h 3965451"/>
              <a:gd name="connsiteX0-11" fmla="*/ 0 w 2731511"/>
              <a:gd name="connsiteY0-12" fmla="*/ 3965451 h 3965451"/>
              <a:gd name="connsiteX1-13" fmla="*/ 1287429 w 2731511"/>
              <a:gd name="connsiteY1-14" fmla="*/ 5509 h 3965451"/>
              <a:gd name="connsiteX2-15" fmla="*/ 2731511 w 2731511"/>
              <a:gd name="connsiteY2-16" fmla="*/ 0 h 3965451"/>
              <a:gd name="connsiteX3-17" fmla="*/ 1515692 w 2731511"/>
              <a:gd name="connsiteY3-18" fmla="*/ 3965451 h 3965451"/>
              <a:gd name="connsiteX4-19" fmla="*/ 0 w 2731511"/>
              <a:gd name="connsiteY4-20" fmla="*/ 3965451 h 3965451"/>
              <a:gd name="connsiteX0-21" fmla="*/ 0 w 2731511"/>
              <a:gd name="connsiteY0-22" fmla="*/ 3965451 h 3965451"/>
              <a:gd name="connsiteX1-23" fmla="*/ 1237853 w 2731511"/>
              <a:gd name="connsiteY1-24" fmla="*/ 1 h 3965451"/>
              <a:gd name="connsiteX2-25" fmla="*/ 2731511 w 2731511"/>
              <a:gd name="connsiteY2-26" fmla="*/ 0 h 3965451"/>
              <a:gd name="connsiteX3-27" fmla="*/ 1515692 w 2731511"/>
              <a:gd name="connsiteY3-28" fmla="*/ 3965451 h 3965451"/>
              <a:gd name="connsiteX4-29" fmla="*/ 0 w 2731511"/>
              <a:gd name="connsiteY4-30" fmla="*/ 3965451 h 39654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31511" h="3965451">
                <a:moveTo>
                  <a:pt x="0" y="3965451"/>
                </a:moveTo>
                <a:lnTo>
                  <a:pt x="1237853" y="1"/>
                </a:lnTo>
                <a:lnTo>
                  <a:pt x="2731511" y="0"/>
                </a:lnTo>
                <a:lnTo>
                  <a:pt x="1515692" y="3965451"/>
                </a:lnTo>
                <a:lnTo>
                  <a:pt x="0" y="3965451"/>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平行四边形 2"/>
          <p:cNvSpPr/>
          <p:nvPr userDrawn="1"/>
        </p:nvSpPr>
        <p:spPr>
          <a:xfrm flipH="1">
            <a:off x="804676" y="283009"/>
            <a:ext cx="349210" cy="1022948"/>
          </a:xfrm>
          <a:custGeom>
            <a:avLst/>
            <a:gdLst>
              <a:gd name="connsiteX0" fmla="*/ 0 w 2166257"/>
              <a:gd name="connsiteY0" fmla="*/ 4517572 h 4517572"/>
              <a:gd name="connsiteX1" fmla="*/ 541564 w 2166257"/>
              <a:gd name="connsiteY1" fmla="*/ 0 h 4517572"/>
              <a:gd name="connsiteX2" fmla="*/ 2166257 w 2166257"/>
              <a:gd name="connsiteY2" fmla="*/ 0 h 4517572"/>
              <a:gd name="connsiteX3" fmla="*/ 1624693 w 2166257"/>
              <a:gd name="connsiteY3" fmla="*/ 4517572 h 4517572"/>
              <a:gd name="connsiteX4" fmla="*/ 0 w 2166257"/>
              <a:gd name="connsiteY4" fmla="*/ 4517572 h 4517572"/>
              <a:gd name="connsiteX0-1" fmla="*/ 0 w 2166257"/>
              <a:gd name="connsiteY0-2" fmla="*/ 4517572 h 4517572"/>
              <a:gd name="connsiteX1-3" fmla="*/ 1807656 w 2166257"/>
              <a:gd name="connsiteY1-4" fmla="*/ 28136 h 4517572"/>
              <a:gd name="connsiteX2-5" fmla="*/ 2166257 w 2166257"/>
              <a:gd name="connsiteY2-6" fmla="*/ 0 h 4517572"/>
              <a:gd name="connsiteX3-7" fmla="*/ 1624693 w 2166257"/>
              <a:gd name="connsiteY3-8" fmla="*/ 4517572 h 4517572"/>
              <a:gd name="connsiteX4-9" fmla="*/ 0 w 2166257"/>
              <a:gd name="connsiteY4-10" fmla="*/ 4517572 h 4517572"/>
              <a:gd name="connsiteX0-11" fmla="*/ 0 w 886097"/>
              <a:gd name="connsiteY0-12" fmla="*/ 4531640 h 4531640"/>
              <a:gd name="connsiteX1-13" fmla="*/ 527496 w 886097"/>
              <a:gd name="connsiteY1-14" fmla="*/ 28136 h 4531640"/>
              <a:gd name="connsiteX2-15" fmla="*/ 886097 w 886097"/>
              <a:gd name="connsiteY2-16" fmla="*/ 0 h 4531640"/>
              <a:gd name="connsiteX3-17" fmla="*/ 344533 w 886097"/>
              <a:gd name="connsiteY3-18" fmla="*/ 4517572 h 4531640"/>
              <a:gd name="connsiteX4-19" fmla="*/ 0 w 886097"/>
              <a:gd name="connsiteY4-20" fmla="*/ 4531640 h 4531640"/>
              <a:gd name="connsiteX0-21" fmla="*/ 0 w 1601820"/>
              <a:gd name="connsiteY0-22" fmla="*/ 4503504 h 4503504"/>
              <a:gd name="connsiteX1-23" fmla="*/ 527496 w 1601820"/>
              <a:gd name="connsiteY1-24" fmla="*/ 0 h 4503504"/>
              <a:gd name="connsiteX2-25" fmla="*/ 1601820 w 1601820"/>
              <a:gd name="connsiteY2-26" fmla="*/ 381716 h 4503504"/>
              <a:gd name="connsiteX3-27" fmla="*/ 344533 w 1601820"/>
              <a:gd name="connsiteY3-28" fmla="*/ 4489436 h 4503504"/>
              <a:gd name="connsiteX4-29" fmla="*/ 0 w 1601820"/>
              <a:gd name="connsiteY4-30" fmla="*/ 4503504 h 4503504"/>
              <a:gd name="connsiteX0-31" fmla="*/ 0 w 1601820"/>
              <a:gd name="connsiteY0-32" fmla="*/ 4503504 h 4503504"/>
              <a:gd name="connsiteX1-33" fmla="*/ 527496 w 1601820"/>
              <a:gd name="connsiteY1-34" fmla="*/ 0 h 4503504"/>
              <a:gd name="connsiteX2-35" fmla="*/ 1601820 w 1601820"/>
              <a:gd name="connsiteY2-36" fmla="*/ 381716 h 4503504"/>
              <a:gd name="connsiteX3-37" fmla="*/ 250099 w 1601820"/>
              <a:gd name="connsiteY3-38" fmla="*/ 4166537 h 4503504"/>
              <a:gd name="connsiteX4-39" fmla="*/ 0 w 1601820"/>
              <a:gd name="connsiteY4-40" fmla="*/ 4503504 h 4503504"/>
              <a:gd name="connsiteX0-41" fmla="*/ 0 w 1601820"/>
              <a:gd name="connsiteY0-42" fmla="*/ 4503504 h 4503504"/>
              <a:gd name="connsiteX1-43" fmla="*/ 527496 w 1601820"/>
              <a:gd name="connsiteY1-44" fmla="*/ 0 h 4503504"/>
              <a:gd name="connsiteX2-45" fmla="*/ 1601820 w 1601820"/>
              <a:gd name="connsiteY2-46" fmla="*/ 381716 h 4503504"/>
              <a:gd name="connsiteX3-47" fmla="*/ 345514 w 1601820"/>
              <a:gd name="connsiteY3-48" fmla="*/ 4452784 h 4503504"/>
              <a:gd name="connsiteX4-49" fmla="*/ 0 w 1601820"/>
              <a:gd name="connsiteY4-50" fmla="*/ 4503504 h 4503504"/>
              <a:gd name="connsiteX0-51" fmla="*/ 0 w 1431235"/>
              <a:gd name="connsiteY0-52" fmla="*/ 4444833 h 4452784"/>
              <a:gd name="connsiteX1-53" fmla="*/ 356911 w 1431235"/>
              <a:gd name="connsiteY1-54" fmla="*/ 0 h 4452784"/>
              <a:gd name="connsiteX2-55" fmla="*/ 1431235 w 1431235"/>
              <a:gd name="connsiteY2-56" fmla="*/ 381716 h 4452784"/>
              <a:gd name="connsiteX3-57" fmla="*/ 174929 w 1431235"/>
              <a:gd name="connsiteY3-58" fmla="*/ 4452784 h 4452784"/>
              <a:gd name="connsiteX4-59" fmla="*/ 0 w 1431235"/>
              <a:gd name="connsiteY4-60" fmla="*/ 4444833 h 4452784"/>
              <a:gd name="connsiteX0-61" fmla="*/ 0 w 1431235"/>
              <a:gd name="connsiteY0-62" fmla="*/ 4063117 h 4071068"/>
              <a:gd name="connsiteX1-63" fmla="*/ 1144987 w 1431235"/>
              <a:gd name="connsiteY1-64" fmla="*/ 294199 h 4071068"/>
              <a:gd name="connsiteX2-65" fmla="*/ 1431235 w 1431235"/>
              <a:gd name="connsiteY2-66" fmla="*/ 0 h 4071068"/>
              <a:gd name="connsiteX3-67" fmla="*/ 174929 w 1431235"/>
              <a:gd name="connsiteY3-68" fmla="*/ 4071068 h 4071068"/>
              <a:gd name="connsiteX4-69" fmla="*/ 0 w 1431235"/>
              <a:gd name="connsiteY4-70" fmla="*/ 4063117 h 4071068"/>
              <a:gd name="connsiteX0-71" fmla="*/ 0 w 1431235"/>
              <a:gd name="connsiteY0-72" fmla="*/ 4063117 h 4071068"/>
              <a:gd name="connsiteX1-73" fmla="*/ 1280159 w 1431235"/>
              <a:gd name="connsiteY1-74" fmla="*/ 45719 h 4071068"/>
              <a:gd name="connsiteX2-75" fmla="*/ 1431235 w 1431235"/>
              <a:gd name="connsiteY2-76" fmla="*/ 0 h 4071068"/>
              <a:gd name="connsiteX3-77" fmla="*/ 174929 w 1431235"/>
              <a:gd name="connsiteY3-78" fmla="*/ 4071068 h 4071068"/>
              <a:gd name="connsiteX4-79" fmla="*/ 0 w 1431235"/>
              <a:gd name="connsiteY4-80" fmla="*/ 4063117 h 4071068"/>
              <a:gd name="connsiteX0-81" fmla="*/ 0 w 1431235"/>
              <a:gd name="connsiteY0-82" fmla="*/ 4069786 h 4077737"/>
              <a:gd name="connsiteX1-83" fmla="*/ 1327784 w 1431235"/>
              <a:gd name="connsiteY1-84" fmla="*/ 0 h 4077737"/>
              <a:gd name="connsiteX2-85" fmla="*/ 1431235 w 1431235"/>
              <a:gd name="connsiteY2-86" fmla="*/ 6669 h 4077737"/>
              <a:gd name="connsiteX3-87" fmla="*/ 174929 w 1431235"/>
              <a:gd name="connsiteY3-88" fmla="*/ 4077737 h 4077737"/>
              <a:gd name="connsiteX4-89" fmla="*/ 0 w 1431235"/>
              <a:gd name="connsiteY4-90" fmla="*/ 4069786 h 4077737"/>
              <a:gd name="connsiteX0-91" fmla="*/ 0 w 1374085"/>
              <a:gd name="connsiteY0-92" fmla="*/ 4084073 h 4084073"/>
              <a:gd name="connsiteX1-93" fmla="*/ 1270634 w 1374085"/>
              <a:gd name="connsiteY1-94" fmla="*/ 0 h 4084073"/>
              <a:gd name="connsiteX2-95" fmla="*/ 1374085 w 1374085"/>
              <a:gd name="connsiteY2-96" fmla="*/ 6669 h 4084073"/>
              <a:gd name="connsiteX3-97" fmla="*/ 117779 w 1374085"/>
              <a:gd name="connsiteY3-98" fmla="*/ 4077737 h 4084073"/>
              <a:gd name="connsiteX4-99" fmla="*/ 0 w 1374085"/>
              <a:gd name="connsiteY4-100" fmla="*/ 4084073 h 4084073"/>
              <a:gd name="connsiteX0-101" fmla="*/ 0 w 1377260"/>
              <a:gd name="connsiteY0-102" fmla="*/ 4086929 h 4086929"/>
              <a:gd name="connsiteX1-103" fmla="*/ 1270634 w 1377260"/>
              <a:gd name="connsiteY1-104" fmla="*/ 2856 h 4086929"/>
              <a:gd name="connsiteX2-105" fmla="*/ 1377260 w 1377260"/>
              <a:gd name="connsiteY2-106" fmla="*/ 0 h 4086929"/>
              <a:gd name="connsiteX3-107" fmla="*/ 117779 w 1377260"/>
              <a:gd name="connsiteY3-108" fmla="*/ 4080593 h 4086929"/>
              <a:gd name="connsiteX4-109" fmla="*/ 0 w 1377260"/>
              <a:gd name="connsiteY4-110" fmla="*/ 4086929 h 4086929"/>
              <a:gd name="connsiteX0-111" fmla="*/ 0 w 1374085"/>
              <a:gd name="connsiteY0-112" fmla="*/ 4084073 h 4084073"/>
              <a:gd name="connsiteX1-113" fmla="*/ 1270634 w 1374085"/>
              <a:gd name="connsiteY1-114" fmla="*/ 0 h 4084073"/>
              <a:gd name="connsiteX2-115" fmla="*/ 1374085 w 1374085"/>
              <a:gd name="connsiteY2-116" fmla="*/ 3494 h 4084073"/>
              <a:gd name="connsiteX3-117" fmla="*/ 117779 w 1374085"/>
              <a:gd name="connsiteY3-118" fmla="*/ 4077737 h 4084073"/>
              <a:gd name="connsiteX4-119" fmla="*/ 0 w 1374085"/>
              <a:gd name="connsiteY4-120" fmla="*/ 4084073 h 4084073"/>
              <a:gd name="connsiteX0-121" fmla="*/ 0 w 1374085"/>
              <a:gd name="connsiteY0-122" fmla="*/ 4080579 h 4080579"/>
              <a:gd name="connsiteX1-123" fmla="*/ 1270634 w 1374085"/>
              <a:gd name="connsiteY1-124" fmla="*/ 6031 h 4080579"/>
              <a:gd name="connsiteX2-125" fmla="*/ 1374085 w 1374085"/>
              <a:gd name="connsiteY2-126" fmla="*/ 0 h 4080579"/>
              <a:gd name="connsiteX3-127" fmla="*/ 117779 w 1374085"/>
              <a:gd name="connsiteY3-128" fmla="*/ 4074243 h 4080579"/>
              <a:gd name="connsiteX4-129" fmla="*/ 0 w 1374085"/>
              <a:gd name="connsiteY4-130" fmla="*/ 4080579 h 4080579"/>
              <a:gd name="connsiteX0-131" fmla="*/ 0 w 1374085"/>
              <a:gd name="connsiteY0-132" fmla="*/ 4074548 h 4074548"/>
              <a:gd name="connsiteX1-133" fmla="*/ 1270634 w 1374085"/>
              <a:gd name="connsiteY1-134" fmla="*/ 0 h 4074548"/>
              <a:gd name="connsiteX2-135" fmla="*/ 1374085 w 1374085"/>
              <a:gd name="connsiteY2-136" fmla="*/ 319 h 4074548"/>
              <a:gd name="connsiteX3-137" fmla="*/ 117779 w 1374085"/>
              <a:gd name="connsiteY3-138" fmla="*/ 4068212 h 4074548"/>
              <a:gd name="connsiteX4-139" fmla="*/ 0 w 1374085"/>
              <a:gd name="connsiteY4-140" fmla="*/ 4074548 h 4074548"/>
              <a:gd name="connsiteX0-141" fmla="*/ 0 w 1374085"/>
              <a:gd name="connsiteY0-142" fmla="*/ 4074548 h 4075328"/>
              <a:gd name="connsiteX1-143" fmla="*/ 1270634 w 1374085"/>
              <a:gd name="connsiteY1-144" fmla="*/ 0 h 4075328"/>
              <a:gd name="connsiteX2-145" fmla="*/ 1374085 w 1374085"/>
              <a:gd name="connsiteY2-146" fmla="*/ 319 h 4075328"/>
              <a:gd name="connsiteX3-147" fmla="*/ 114221 w 1374085"/>
              <a:gd name="connsiteY3-148" fmla="*/ 4075328 h 4075328"/>
              <a:gd name="connsiteX4-149" fmla="*/ 0 w 1374085"/>
              <a:gd name="connsiteY4-150" fmla="*/ 4074548 h 4075328"/>
              <a:gd name="connsiteX0-151" fmla="*/ 0 w 1374085"/>
              <a:gd name="connsiteY0-152" fmla="*/ 4074548 h 4075328"/>
              <a:gd name="connsiteX1-153" fmla="*/ 1243872 w 1374085"/>
              <a:gd name="connsiteY1-154" fmla="*/ 0 h 4075328"/>
              <a:gd name="connsiteX2-155" fmla="*/ 1374085 w 1374085"/>
              <a:gd name="connsiteY2-156" fmla="*/ 319 h 4075328"/>
              <a:gd name="connsiteX3-157" fmla="*/ 114221 w 1374085"/>
              <a:gd name="connsiteY3-158" fmla="*/ 4075328 h 4075328"/>
              <a:gd name="connsiteX4-159" fmla="*/ 0 w 1374085"/>
              <a:gd name="connsiteY4-160" fmla="*/ 4074548 h 4075328"/>
              <a:gd name="connsiteX0-161" fmla="*/ 0 w 1407951"/>
              <a:gd name="connsiteY0-162" fmla="*/ 4080192 h 4080192"/>
              <a:gd name="connsiteX1-163" fmla="*/ 1277738 w 1407951"/>
              <a:gd name="connsiteY1-164" fmla="*/ 0 h 4080192"/>
              <a:gd name="connsiteX2-165" fmla="*/ 1407951 w 1407951"/>
              <a:gd name="connsiteY2-166" fmla="*/ 319 h 4080192"/>
              <a:gd name="connsiteX3-167" fmla="*/ 148087 w 1407951"/>
              <a:gd name="connsiteY3-168" fmla="*/ 4075328 h 4080192"/>
              <a:gd name="connsiteX4-169" fmla="*/ 0 w 1407951"/>
              <a:gd name="connsiteY4-170" fmla="*/ 4080192 h 4080192"/>
              <a:gd name="connsiteX0-171" fmla="*/ 0 w 1407951"/>
              <a:gd name="connsiteY0-172" fmla="*/ 4080192 h 4080192"/>
              <a:gd name="connsiteX1-173" fmla="*/ 1277738 w 1407951"/>
              <a:gd name="connsiteY1-174" fmla="*/ 0 h 4080192"/>
              <a:gd name="connsiteX2-175" fmla="*/ 1407951 w 1407951"/>
              <a:gd name="connsiteY2-176" fmla="*/ 319 h 4080192"/>
              <a:gd name="connsiteX3-177" fmla="*/ 121389 w 1407951"/>
              <a:gd name="connsiteY3-178" fmla="*/ 4075328 h 4080192"/>
              <a:gd name="connsiteX4-179" fmla="*/ 0 w 1407951"/>
              <a:gd name="connsiteY4-180" fmla="*/ 4080192 h 4080192"/>
              <a:gd name="connsiteX0-181" fmla="*/ 0 w 1427975"/>
              <a:gd name="connsiteY0-182" fmla="*/ 4086867 h 4086867"/>
              <a:gd name="connsiteX1-183" fmla="*/ 1297762 w 1427975"/>
              <a:gd name="connsiteY1-184" fmla="*/ 0 h 4086867"/>
              <a:gd name="connsiteX2-185" fmla="*/ 1427975 w 1427975"/>
              <a:gd name="connsiteY2-186" fmla="*/ 319 h 4086867"/>
              <a:gd name="connsiteX3-187" fmla="*/ 141413 w 1427975"/>
              <a:gd name="connsiteY3-188" fmla="*/ 4075328 h 4086867"/>
              <a:gd name="connsiteX4-189" fmla="*/ 0 w 1427975"/>
              <a:gd name="connsiteY4-190" fmla="*/ 4086867 h 4086867"/>
              <a:gd name="connsiteX0-191" fmla="*/ 0 w 1427975"/>
              <a:gd name="connsiteY0-192" fmla="*/ 4074225 h 4075328"/>
              <a:gd name="connsiteX1-193" fmla="*/ 1297762 w 1427975"/>
              <a:gd name="connsiteY1-194" fmla="*/ 0 h 4075328"/>
              <a:gd name="connsiteX2-195" fmla="*/ 1427975 w 1427975"/>
              <a:gd name="connsiteY2-196" fmla="*/ 319 h 4075328"/>
              <a:gd name="connsiteX3-197" fmla="*/ 141413 w 1427975"/>
              <a:gd name="connsiteY3-198" fmla="*/ 4075328 h 4075328"/>
              <a:gd name="connsiteX4-199" fmla="*/ 0 w 1427975"/>
              <a:gd name="connsiteY4-200" fmla="*/ 4074225 h 4075328"/>
              <a:gd name="connsiteX0-201" fmla="*/ 0 w 1427975"/>
              <a:gd name="connsiteY0-202" fmla="*/ 4074225 h 4075328"/>
              <a:gd name="connsiteX1-203" fmla="*/ 1333553 w 1427975"/>
              <a:gd name="connsiteY1-204" fmla="*/ 0 h 4075328"/>
              <a:gd name="connsiteX2-205" fmla="*/ 1427975 w 1427975"/>
              <a:gd name="connsiteY2-206" fmla="*/ 319 h 4075328"/>
              <a:gd name="connsiteX3-207" fmla="*/ 141413 w 1427975"/>
              <a:gd name="connsiteY3-208" fmla="*/ 4075328 h 4075328"/>
              <a:gd name="connsiteX4-209" fmla="*/ 0 w 1427975"/>
              <a:gd name="connsiteY4-210" fmla="*/ 4074225 h 4075328"/>
              <a:gd name="connsiteX0-211" fmla="*/ 0 w 1388209"/>
              <a:gd name="connsiteY0-212" fmla="*/ 4066271 h 4075328"/>
              <a:gd name="connsiteX1-213" fmla="*/ 1293787 w 1388209"/>
              <a:gd name="connsiteY1-214" fmla="*/ 0 h 4075328"/>
              <a:gd name="connsiteX2-215" fmla="*/ 1388209 w 1388209"/>
              <a:gd name="connsiteY2-216" fmla="*/ 319 h 4075328"/>
              <a:gd name="connsiteX3-217" fmla="*/ 101647 w 1388209"/>
              <a:gd name="connsiteY3-218" fmla="*/ 4075328 h 4075328"/>
              <a:gd name="connsiteX4-219" fmla="*/ 0 w 1388209"/>
              <a:gd name="connsiteY4-220" fmla="*/ 4066271 h 4075328"/>
              <a:gd name="connsiteX0-221" fmla="*/ 0 w 1391564"/>
              <a:gd name="connsiteY0-222" fmla="*/ 4076337 h 4076337"/>
              <a:gd name="connsiteX1-223" fmla="*/ 1297142 w 1391564"/>
              <a:gd name="connsiteY1-224" fmla="*/ 0 h 4076337"/>
              <a:gd name="connsiteX2-225" fmla="*/ 1391564 w 1391564"/>
              <a:gd name="connsiteY2-226" fmla="*/ 319 h 4076337"/>
              <a:gd name="connsiteX3-227" fmla="*/ 105002 w 1391564"/>
              <a:gd name="connsiteY3-228" fmla="*/ 4075328 h 4076337"/>
              <a:gd name="connsiteX4-229" fmla="*/ 0 w 1391564"/>
              <a:gd name="connsiteY4-230" fmla="*/ 4076337 h 407633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91564" h="4076337">
                <a:moveTo>
                  <a:pt x="0" y="4076337"/>
                </a:moveTo>
                <a:lnTo>
                  <a:pt x="1297142" y="0"/>
                </a:lnTo>
                <a:lnTo>
                  <a:pt x="1391564" y="319"/>
                </a:lnTo>
                <a:lnTo>
                  <a:pt x="105002" y="4075328"/>
                </a:lnTo>
                <a:lnTo>
                  <a:pt x="0" y="4076337"/>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
        <p:nvSpPr>
          <p:cNvPr id="9" name="矩形 2"/>
          <p:cNvSpPr/>
          <p:nvPr userDrawn="1"/>
        </p:nvSpPr>
        <p:spPr>
          <a:xfrm rot="10800000">
            <a:off x="1404748" y="3410080"/>
            <a:ext cx="1478107" cy="2986197"/>
          </a:xfrm>
          <a:custGeom>
            <a:avLst/>
            <a:gdLst>
              <a:gd name="connsiteX0" fmla="*/ 0 w 2687782"/>
              <a:gd name="connsiteY0" fmla="*/ 0 h 4813583"/>
              <a:gd name="connsiteX1" fmla="*/ 2687782 w 2687782"/>
              <a:gd name="connsiteY1" fmla="*/ 0 h 4813583"/>
              <a:gd name="connsiteX2" fmla="*/ 2687782 w 2687782"/>
              <a:gd name="connsiteY2" fmla="*/ 4813583 h 4813583"/>
              <a:gd name="connsiteX3" fmla="*/ 0 w 2687782"/>
              <a:gd name="connsiteY3" fmla="*/ 4813583 h 4813583"/>
              <a:gd name="connsiteX4" fmla="*/ 0 w 2687782"/>
              <a:gd name="connsiteY4" fmla="*/ 0 h 4813583"/>
              <a:gd name="connsiteX0-1" fmla="*/ 0 w 2687782"/>
              <a:gd name="connsiteY0-2" fmla="*/ 0 h 4813583"/>
              <a:gd name="connsiteX1-3" fmla="*/ 1454727 w 2687782"/>
              <a:gd name="connsiteY1-4" fmla="*/ 0 h 4813583"/>
              <a:gd name="connsiteX2-5" fmla="*/ 2687782 w 2687782"/>
              <a:gd name="connsiteY2-6" fmla="*/ 4813583 h 4813583"/>
              <a:gd name="connsiteX3-7" fmla="*/ 0 w 2687782"/>
              <a:gd name="connsiteY3-8" fmla="*/ 4813583 h 4813583"/>
              <a:gd name="connsiteX4-9" fmla="*/ 0 w 2687782"/>
              <a:gd name="connsiteY4-10" fmla="*/ 0 h 4813583"/>
              <a:gd name="connsiteX0-11" fmla="*/ 0 w 2687782"/>
              <a:gd name="connsiteY0-12" fmla="*/ 0 h 4813583"/>
              <a:gd name="connsiteX1-13" fmla="*/ 1011381 w 2687782"/>
              <a:gd name="connsiteY1-14" fmla="*/ 0 h 4813583"/>
              <a:gd name="connsiteX2-15" fmla="*/ 2687782 w 2687782"/>
              <a:gd name="connsiteY2-16" fmla="*/ 4813583 h 4813583"/>
              <a:gd name="connsiteX3-17" fmla="*/ 0 w 2687782"/>
              <a:gd name="connsiteY3-18" fmla="*/ 4813583 h 4813583"/>
              <a:gd name="connsiteX4-19" fmla="*/ 0 w 2687782"/>
              <a:gd name="connsiteY4-20" fmla="*/ 0 h 4813583"/>
              <a:gd name="connsiteX0-21" fmla="*/ 0 w 2687782"/>
              <a:gd name="connsiteY0-22" fmla="*/ 0 h 4813583"/>
              <a:gd name="connsiteX1-23" fmla="*/ 1205345 w 2687782"/>
              <a:gd name="connsiteY1-24" fmla="*/ 13855 h 4813583"/>
              <a:gd name="connsiteX2-25" fmla="*/ 2687782 w 2687782"/>
              <a:gd name="connsiteY2-26" fmla="*/ 4813583 h 4813583"/>
              <a:gd name="connsiteX3-27" fmla="*/ 0 w 2687782"/>
              <a:gd name="connsiteY3-28" fmla="*/ 4813583 h 4813583"/>
              <a:gd name="connsiteX4-29" fmla="*/ 0 w 2687782"/>
              <a:gd name="connsiteY4-30" fmla="*/ 0 h 4813583"/>
              <a:gd name="connsiteX0-31" fmla="*/ 0 w 2687782"/>
              <a:gd name="connsiteY0-32" fmla="*/ 7287 h 4799728"/>
              <a:gd name="connsiteX1-33" fmla="*/ 1205345 w 2687782"/>
              <a:gd name="connsiteY1-34" fmla="*/ 0 h 4799728"/>
              <a:gd name="connsiteX2-35" fmla="*/ 2687782 w 2687782"/>
              <a:gd name="connsiteY2-36" fmla="*/ 4799728 h 4799728"/>
              <a:gd name="connsiteX3-37" fmla="*/ 0 w 2687782"/>
              <a:gd name="connsiteY3-38" fmla="*/ 4799728 h 4799728"/>
              <a:gd name="connsiteX4-39" fmla="*/ 0 w 2687782"/>
              <a:gd name="connsiteY4-40" fmla="*/ 7287 h 4799728"/>
              <a:gd name="connsiteX0-41" fmla="*/ 0 w 2687782"/>
              <a:gd name="connsiteY0-42" fmla="*/ 7287 h 4799728"/>
              <a:gd name="connsiteX1-43" fmla="*/ 1205345 w 2687782"/>
              <a:gd name="connsiteY1-44" fmla="*/ 0 h 4799728"/>
              <a:gd name="connsiteX2-45" fmla="*/ 2687782 w 2687782"/>
              <a:gd name="connsiteY2-46" fmla="*/ 4799728 h 4799728"/>
              <a:gd name="connsiteX3-47" fmla="*/ 516629 w 2687782"/>
              <a:gd name="connsiteY3-48" fmla="*/ 4799728 h 4799728"/>
              <a:gd name="connsiteX4-49" fmla="*/ 0 w 2687782"/>
              <a:gd name="connsiteY4-50" fmla="*/ 7287 h 4799728"/>
              <a:gd name="connsiteX0-51" fmla="*/ 0 w 2687782"/>
              <a:gd name="connsiteY0-52" fmla="*/ 7287 h 4799728"/>
              <a:gd name="connsiteX1-53" fmla="*/ 1205345 w 2687782"/>
              <a:gd name="connsiteY1-54" fmla="*/ 0 h 4799728"/>
              <a:gd name="connsiteX2-55" fmla="*/ 2687782 w 2687782"/>
              <a:gd name="connsiteY2-56" fmla="*/ 4799728 h 4799728"/>
              <a:gd name="connsiteX3-57" fmla="*/ 306150 w 2687782"/>
              <a:gd name="connsiteY3-58" fmla="*/ 4780594 h 4799728"/>
              <a:gd name="connsiteX4-59" fmla="*/ 0 w 2687782"/>
              <a:gd name="connsiteY4-60" fmla="*/ 7287 h 4799728"/>
              <a:gd name="connsiteX0-61" fmla="*/ 363553 w 2381632"/>
              <a:gd name="connsiteY0-62" fmla="*/ 0 h 4830710"/>
              <a:gd name="connsiteX1-63" fmla="*/ 899195 w 2381632"/>
              <a:gd name="connsiteY1-64" fmla="*/ 30982 h 4830710"/>
              <a:gd name="connsiteX2-65" fmla="*/ 2381632 w 2381632"/>
              <a:gd name="connsiteY2-66" fmla="*/ 4830710 h 4830710"/>
              <a:gd name="connsiteX3-67" fmla="*/ 0 w 2381632"/>
              <a:gd name="connsiteY3-68" fmla="*/ 4811576 h 4830710"/>
              <a:gd name="connsiteX4-69" fmla="*/ 363553 w 2381632"/>
              <a:gd name="connsiteY4-70" fmla="*/ 0 h 4830710"/>
              <a:gd name="connsiteX0-71" fmla="*/ 19134 w 2381632"/>
              <a:gd name="connsiteY0-72" fmla="*/ 0 h 4811576"/>
              <a:gd name="connsiteX1-73" fmla="*/ 899195 w 2381632"/>
              <a:gd name="connsiteY1-74" fmla="*/ 11848 h 4811576"/>
              <a:gd name="connsiteX2-75" fmla="*/ 2381632 w 2381632"/>
              <a:gd name="connsiteY2-76" fmla="*/ 4811576 h 4811576"/>
              <a:gd name="connsiteX3-77" fmla="*/ 0 w 2381632"/>
              <a:gd name="connsiteY3-78" fmla="*/ 4792442 h 4811576"/>
              <a:gd name="connsiteX4-79" fmla="*/ 19134 w 2381632"/>
              <a:gd name="connsiteY4-80" fmla="*/ 0 h 481157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81632" h="4811576">
                <a:moveTo>
                  <a:pt x="19134" y="0"/>
                </a:moveTo>
                <a:lnTo>
                  <a:pt x="899195" y="11848"/>
                </a:lnTo>
                <a:lnTo>
                  <a:pt x="2381632" y="4811576"/>
                </a:lnTo>
                <a:lnTo>
                  <a:pt x="0" y="4792442"/>
                </a:lnTo>
                <a:lnTo>
                  <a:pt x="19134" y="0"/>
                </a:ln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2"/>
          <p:cNvSpPr/>
          <p:nvPr userDrawn="1"/>
        </p:nvSpPr>
        <p:spPr>
          <a:xfrm>
            <a:off x="0" y="2058272"/>
            <a:ext cx="2687782" cy="4799728"/>
          </a:xfrm>
          <a:custGeom>
            <a:avLst/>
            <a:gdLst>
              <a:gd name="connsiteX0" fmla="*/ 0 w 2687782"/>
              <a:gd name="connsiteY0" fmla="*/ 0 h 4813583"/>
              <a:gd name="connsiteX1" fmla="*/ 2687782 w 2687782"/>
              <a:gd name="connsiteY1" fmla="*/ 0 h 4813583"/>
              <a:gd name="connsiteX2" fmla="*/ 2687782 w 2687782"/>
              <a:gd name="connsiteY2" fmla="*/ 4813583 h 4813583"/>
              <a:gd name="connsiteX3" fmla="*/ 0 w 2687782"/>
              <a:gd name="connsiteY3" fmla="*/ 4813583 h 4813583"/>
              <a:gd name="connsiteX4" fmla="*/ 0 w 2687782"/>
              <a:gd name="connsiteY4" fmla="*/ 0 h 4813583"/>
              <a:gd name="connsiteX0-1" fmla="*/ 0 w 2687782"/>
              <a:gd name="connsiteY0-2" fmla="*/ 0 h 4813583"/>
              <a:gd name="connsiteX1-3" fmla="*/ 1454727 w 2687782"/>
              <a:gd name="connsiteY1-4" fmla="*/ 0 h 4813583"/>
              <a:gd name="connsiteX2-5" fmla="*/ 2687782 w 2687782"/>
              <a:gd name="connsiteY2-6" fmla="*/ 4813583 h 4813583"/>
              <a:gd name="connsiteX3-7" fmla="*/ 0 w 2687782"/>
              <a:gd name="connsiteY3-8" fmla="*/ 4813583 h 4813583"/>
              <a:gd name="connsiteX4-9" fmla="*/ 0 w 2687782"/>
              <a:gd name="connsiteY4-10" fmla="*/ 0 h 4813583"/>
              <a:gd name="connsiteX0-11" fmla="*/ 0 w 2687782"/>
              <a:gd name="connsiteY0-12" fmla="*/ 0 h 4813583"/>
              <a:gd name="connsiteX1-13" fmla="*/ 1011381 w 2687782"/>
              <a:gd name="connsiteY1-14" fmla="*/ 0 h 4813583"/>
              <a:gd name="connsiteX2-15" fmla="*/ 2687782 w 2687782"/>
              <a:gd name="connsiteY2-16" fmla="*/ 4813583 h 4813583"/>
              <a:gd name="connsiteX3-17" fmla="*/ 0 w 2687782"/>
              <a:gd name="connsiteY3-18" fmla="*/ 4813583 h 4813583"/>
              <a:gd name="connsiteX4-19" fmla="*/ 0 w 2687782"/>
              <a:gd name="connsiteY4-20" fmla="*/ 0 h 4813583"/>
              <a:gd name="connsiteX0-21" fmla="*/ 0 w 2687782"/>
              <a:gd name="connsiteY0-22" fmla="*/ 0 h 4813583"/>
              <a:gd name="connsiteX1-23" fmla="*/ 1205345 w 2687782"/>
              <a:gd name="connsiteY1-24" fmla="*/ 13855 h 4813583"/>
              <a:gd name="connsiteX2-25" fmla="*/ 2687782 w 2687782"/>
              <a:gd name="connsiteY2-26" fmla="*/ 4813583 h 4813583"/>
              <a:gd name="connsiteX3-27" fmla="*/ 0 w 2687782"/>
              <a:gd name="connsiteY3-28" fmla="*/ 4813583 h 4813583"/>
              <a:gd name="connsiteX4-29" fmla="*/ 0 w 2687782"/>
              <a:gd name="connsiteY4-30" fmla="*/ 0 h 4813583"/>
              <a:gd name="connsiteX0-31" fmla="*/ 0 w 2687782"/>
              <a:gd name="connsiteY0-32" fmla="*/ 7287 h 4799728"/>
              <a:gd name="connsiteX1-33" fmla="*/ 1205345 w 2687782"/>
              <a:gd name="connsiteY1-34" fmla="*/ 0 h 4799728"/>
              <a:gd name="connsiteX2-35" fmla="*/ 2687782 w 2687782"/>
              <a:gd name="connsiteY2-36" fmla="*/ 4799728 h 4799728"/>
              <a:gd name="connsiteX3-37" fmla="*/ 0 w 2687782"/>
              <a:gd name="connsiteY3-38" fmla="*/ 4799728 h 4799728"/>
              <a:gd name="connsiteX4-39" fmla="*/ 0 w 2687782"/>
              <a:gd name="connsiteY4-40" fmla="*/ 7287 h 47997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87782" h="4799728">
                <a:moveTo>
                  <a:pt x="0" y="7287"/>
                </a:moveTo>
                <a:lnTo>
                  <a:pt x="1205345" y="0"/>
                </a:lnTo>
                <a:lnTo>
                  <a:pt x="2687782" y="4799728"/>
                </a:lnTo>
                <a:lnTo>
                  <a:pt x="0" y="4799728"/>
                </a:lnTo>
                <a:lnTo>
                  <a:pt x="0" y="7287"/>
                </a:lnTo>
                <a:close/>
              </a:path>
            </a:pathLst>
          </a:custGeom>
          <a:solidFill>
            <a:schemeClr val="tx1">
              <a:lumMod val="50000"/>
              <a:lumOff val="5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3" name="平行四边形 2"/>
          <p:cNvSpPr/>
          <p:nvPr userDrawn="1"/>
        </p:nvSpPr>
        <p:spPr>
          <a:xfrm flipH="1">
            <a:off x="9504218" y="0"/>
            <a:ext cx="1765393" cy="2562896"/>
          </a:xfrm>
          <a:custGeom>
            <a:avLst/>
            <a:gdLst>
              <a:gd name="connsiteX0" fmla="*/ 0 w 2020923"/>
              <a:gd name="connsiteY0" fmla="*/ 3959942 h 3959942"/>
              <a:gd name="connsiteX1" fmla="*/ 505231 w 2020923"/>
              <a:gd name="connsiteY1" fmla="*/ 0 h 3959942"/>
              <a:gd name="connsiteX2" fmla="*/ 2020923 w 2020923"/>
              <a:gd name="connsiteY2" fmla="*/ 0 h 3959942"/>
              <a:gd name="connsiteX3" fmla="*/ 1515692 w 2020923"/>
              <a:gd name="connsiteY3" fmla="*/ 3959942 h 3959942"/>
              <a:gd name="connsiteX4" fmla="*/ 0 w 2020923"/>
              <a:gd name="connsiteY4" fmla="*/ 3959942 h 3959942"/>
              <a:gd name="connsiteX0-1" fmla="*/ 0 w 2731511"/>
              <a:gd name="connsiteY0-2" fmla="*/ 3965451 h 3965451"/>
              <a:gd name="connsiteX1-3" fmla="*/ 505231 w 2731511"/>
              <a:gd name="connsiteY1-4" fmla="*/ 5509 h 3965451"/>
              <a:gd name="connsiteX2-5" fmla="*/ 2731511 w 2731511"/>
              <a:gd name="connsiteY2-6" fmla="*/ 0 h 3965451"/>
              <a:gd name="connsiteX3-7" fmla="*/ 1515692 w 2731511"/>
              <a:gd name="connsiteY3-8" fmla="*/ 3965451 h 3965451"/>
              <a:gd name="connsiteX4-9" fmla="*/ 0 w 2731511"/>
              <a:gd name="connsiteY4-10" fmla="*/ 3965451 h 3965451"/>
              <a:gd name="connsiteX0-11" fmla="*/ 0 w 2731511"/>
              <a:gd name="connsiteY0-12" fmla="*/ 3965451 h 3965451"/>
              <a:gd name="connsiteX1-13" fmla="*/ 1287429 w 2731511"/>
              <a:gd name="connsiteY1-14" fmla="*/ 5509 h 3965451"/>
              <a:gd name="connsiteX2-15" fmla="*/ 2731511 w 2731511"/>
              <a:gd name="connsiteY2-16" fmla="*/ 0 h 3965451"/>
              <a:gd name="connsiteX3-17" fmla="*/ 1515692 w 2731511"/>
              <a:gd name="connsiteY3-18" fmla="*/ 3965451 h 3965451"/>
              <a:gd name="connsiteX4-19" fmla="*/ 0 w 2731511"/>
              <a:gd name="connsiteY4-20" fmla="*/ 3965451 h 3965451"/>
              <a:gd name="connsiteX0-21" fmla="*/ 0 w 2731511"/>
              <a:gd name="connsiteY0-22" fmla="*/ 3965451 h 3965451"/>
              <a:gd name="connsiteX1-23" fmla="*/ 1237853 w 2731511"/>
              <a:gd name="connsiteY1-24" fmla="*/ 1 h 3965451"/>
              <a:gd name="connsiteX2-25" fmla="*/ 2731511 w 2731511"/>
              <a:gd name="connsiteY2-26" fmla="*/ 0 h 3965451"/>
              <a:gd name="connsiteX3-27" fmla="*/ 1515692 w 2731511"/>
              <a:gd name="connsiteY3-28" fmla="*/ 3965451 h 3965451"/>
              <a:gd name="connsiteX4-29" fmla="*/ 0 w 2731511"/>
              <a:gd name="connsiteY4-30" fmla="*/ 3965451 h 39654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31511" h="3965451">
                <a:moveTo>
                  <a:pt x="0" y="3965451"/>
                </a:moveTo>
                <a:lnTo>
                  <a:pt x="1237853" y="1"/>
                </a:lnTo>
                <a:lnTo>
                  <a:pt x="2731511" y="0"/>
                </a:lnTo>
                <a:lnTo>
                  <a:pt x="1515692" y="3965451"/>
                </a:lnTo>
                <a:lnTo>
                  <a:pt x="0" y="3965451"/>
                </a:ln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平行四边形 2"/>
          <p:cNvSpPr/>
          <p:nvPr userDrawn="1"/>
        </p:nvSpPr>
        <p:spPr>
          <a:xfrm flipH="1">
            <a:off x="11035560" y="907985"/>
            <a:ext cx="851036" cy="2492958"/>
          </a:xfrm>
          <a:custGeom>
            <a:avLst/>
            <a:gdLst>
              <a:gd name="connsiteX0" fmla="*/ 0 w 2166257"/>
              <a:gd name="connsiteY0" fmla="*/ 4517572 h 4517572"/>
              <a:gd name="connsiteX1" fmla="*/ 541564 w 2166257"/>
              <a:gd name="connsiteY1" fmla="*/ 0 h 4517572"/>
              <a:gd name="connsiteX2" fmla="*/ 2166257 w 2166257"/>
              <a:gd name="connsiteY2" fmla="*/ 0 h 4517572"/>
              <a:gd name="connsiteX3" fmla="*/ 1624693 w 2166257"/>
              <a:gd name="connsiteY3" fmla="*/ 4517572 h 4517572"/>
              <a:gd name="connsiteX4" fmla="*/ 0 w 2166257"/>
              <a:gd name="connsiteY4" fmla="*/ 4517572 h 4517572"/>
              <a:gd name="connsiteX0-1" fmla="*/ 0 w 2166257"/>
              <a:gd name="connsiteY0-2" fmla="*/ 4517572 h 4517572"/>
              <a:gd name="connsiteX1-3" fmla="*/ 1807656 w 2166257"/>
              <a:gd name="connsiteY1-4" fmla="*/ 28136 h 4517572"/>
              <a:gd name="connsiteX2-5" fmla="*/ 2166257 w 2166257"/>
              <a:gd name="connsiteY2-6" fmla="*/ 0 h 4517572"/>
              <a:gd name="connsiteX3-7" fmla="*/ 1624693 w 2166257"/>
              <a:gd name="connsiteY3-8" fmla="*/ 4517572 h 4517572"/>
              <a:gd name="connsiteX4-9" fmla="*/ 0 w 2166257"/>
              <a:gd name="connsiteY4-10" fmla="*/ 4517572 h 4517572"/>
              <a:gd name="connsiteX0-11" fmla="*/ 0 w 886097"/>
              <a:gd name="connsiteY0-12" fmla="*/ 4531640 h 4531640"/>
              <a:gd name="connsiteX1-13" fmla="*/ 527496 w 886097"/>
              <a:gd name="connsiteY1-14" fmla="*/ 28136 h 4531640"/>
              <a:gd name="connsiteX2-15" fmla="*/ 886097 w 886097"/>
              <a:gd name="connsiteY2-16" fmla="*/ 0 h 4531640"/>
              <a:gd name="connsiteX3-17" fmla="*/ 344533 w 886097"/>
              <a:gd name="connsiteY3-18" fmla="*/ 4517572 h 4531640"/>
              <a:gd name="connsiteX4-19" fmla="*/ 0 w 886097"/>
              <a:gd name="connsiteY4-20" fmla="*/ 4531640 h 4531640"/>
              <a:gd name="connsiteX0-21" fmla="*/ 0 w 1601820"/>
              <a:gd name="connsiteY0-22" fmla="*/ 4503504 h 4503504"/>
              <a:gd name="connsiteX1-23" fmla="*/ 527496 w 1601820"/>
              <a:gd name="connsiteY1-24" fmla="*/ 0 h 4503504"/>
              <a:gd name="connsiteX2-25" fmla="*/ 1601820 w 1601820"/>
              <a:gd name="connsiteY2-26" fmla="*/ 381716 h 4503504"/>
              <a:gd name="connsiteX3-27" fmla="*/ 344533 w 1601820"/>
              <a:gd name="connsiteY3-28" fmla="*/ 4489436 h 4503504"/>
              <a:gd name="connsiteX4-29" fmla="*/ 0 w 1601820"/>
              <a:gd name="connsiteY4-30" fmla="*/ 4503504 h 4503504"/>
              <a:gd name="connsiteX0-31" fmla="*/ 0 w 1601820"/>
              <a:gd name="connsiteY0-32" fmla="*/ 4503504 h 4503504"/>
              <a:gd name="connsiteX1-33" fmla="*/ 527496 w 1601820"/>
              <a:gd name="connsiteY1-34" fmla="*/ 0 h 4503504"/>
              <a:gd name="connsiteX2-35" fmla="*/ 1601820 w 1601820"/>
              <a:gd name="connsiteY2-36" fmla="*/ 381716 h 4503504"/>
              <a:gd name="connsiteX3-37" fmla="*/ 250099 w 1601820"/>
              <a:gd name="connsiteY3-38" fmla="*/ 4166537 h 4503504"/>
              <a:gd name="connsiteX4-39" fmla="*/ 0 w 1601820"/>
              <a:gd name="connsiteY4-40" fmla="*/ 4503504 h 4503504"/>
              <a:gd name="connsiteX0-41" fmla="*/ 0 w 1601820"/>
              <a:gd name="connsiteY0-42" fmla="*/ 4503504 h 4503504"/>
              <a:gd name="connsiteX1-43" fmla="*/ 527496 w 1601820"/>
              <a:gd name="connsiteY1-44" fmla="*/ 0 h 4503504"/>
              <a:gd name="connsiteX2-45" fmla="*/ 1601820 w 1601820"/>
              <a:gd name="connsiteY2-46" fmla="*/ 381716 h 4503504"/>
              <a:gd name="connsiteX3-47" fmla="*/ 345514 w 1601820"/>
              <a:gd name="connsiteY3-48" fmla="*/ 4452784 h 4503504"/>
              <a:gd name="connsiteX4-49" fmla="*/ 0 w 1601820"/>
              <a:gd name="connsiteY4-50" fmla="*/ 4503504 h 4503504"/>
              <a:gd name="connsiteX0-51" fmla="*/ 0 w 1431235"/>
              <a:gd name="connsiteY0-52" fmla="*/ 4444833 h 4452784"/>
              <a:gd name="connsiteX1-53" fmla="*/ 356911 w 1431235"/>
              <a:gd name="connsiteY1-54" fmla="*/ 0 h 4452784"/>
              <a:gd name="connsiteX2-55" fmla="*/ 1431235 w 1431235"/>
              <a:gd name="connsiteY2-56" fmla="*/ 381716 h 4452784"/>
              <a:gd name="connsiteX3-57" fmla="*/ 174929 w 1431235"/>
              <a:gd name="connsiteY3-58" fmla="*/ 4452784 h 4452784"/>
              <a:gd name="connsiteX4-59" fmla="*/ 0 w 1431235"/>
              <a:gd name="connsiteY4-60" fmla="*/ 4444833 h 4452784"/>
              <a:gd name="connsiteX0-61" fmla="*/ 0 w 1431235"/>
              <a:gd name="connsiteY0-62" fmla="*/ 4063117 h 4071068"/>
              <a:gd name="connsiteX1-63" fmla="*/ 1144987 w 1431235"/>
              <a:gd name="connsiteY1-64" fmla="*/ 294199 h 4071068"/>
              <a:gd name="connsiteX2-65" fmla="*/ 1431235 w 1431235"/>
              <a:gd name="connsiteY2-66" fmla="*/ 0 h 4071068"/>
              <a:gd name="connsiteX3-67" fmla="*/ 174929 w 1431235"/>
              <a:gd name="connsiteY3-68" fmla="*/ 4071068 h 4071068"/>
              <a:gd name="connsiteX4-69" fmla="*/ 0 w 1431235"/>
              <a:gd name="connsiteY4-70" fmla="*/ 4063117 h 4071068"/>
              <a:gd name="connsiteX0-71" fmla="*/ 0 w 1431235"/>
              <a:gd name="connsiteY0-72" fmla="*/ 4063117 h 4071068"/>
              <a:gd name="connsiteX1-73" fmla="*/ 1280159 w 1431235"/>
              <a:gd name="connsiteY1-74" fmla="*/ 45719 h 4071068"/>
              <a:gd name="connsiteX2-75" fmla="*/ 1431235 w 1431235"/>
              <a:gd name="connsiteY2-76" fmla="*/ 0 h 4071068"/>
              <a:gd name="connsiteX3-77" fmla="*/ 174929 w 1431235"/>
              <a:gd name="connsiteY3-78" fmla="*/ 4071068 h 4071068"/>
              <a:gd name="connsiteX4-79" fmla="*/ 0 w 1431235"/>
              <a:gd name="connsiteY4-80" fmla="*/ 4063117 h 4071068"/>
              <a:gd name="connsiteX0-81" fmla="*/ 0 w 1431235"/>
              <a:gd name="connsiteY0-82" fmla="*/ 4069786 h 4077737"/>
              <a:gd name="connsiteX1-83" fmla="*/ 1327784 w 1431235"/>
              <a:gd name="connsiteY1-84" fmla="*/ 0 h 4077737"/>
              <a:gd name="connsiteX2-85" fmla="*/ 1431235 w 1431235"/>
              <a:gd name="connsiteY2-86" fmla="*/ 6669 h 4077737"/>
              <a:gd name="connsiteX3-87" fmla="*/ 174929 w 1431235"/>
              <a:gd name="connsiteY3-88" fmla="*/ 4077737 h 4077737"/>
              <a:gd name="connsiteX4-89" fmla="*/ 0 w 1431235"/>
              <a:gd name="connsiteY4-90" fmla="*/ 4069786 h 4077737"/>
              <a:gd name="connsiteX0-91" fmla="*/ 0 w 1374085"/>
              <a:gd name="connsiteY0-92" fmla="*/ 4084073 h 4084073"/>
              <a:gd name="connsiteX1-93" fmla="*/ 1270634 w 1374085"/>
              <a:gd name="connsiteY1-94" fmla="*/ 0 h 4084073"/>
              <a:gd name="connsiteX2-95" fmla="*/ 1374085 w 1374085"/>
              <a:gd name="connsiteY2-96" fmla="*/ 6669 h 4084073"/>
              <a:gd name="connsiteX3-97" fmla="*/ 117779 w 1374085"/>
              <a:gd name="connsiteY3-98" fmla="*/ 4077737 h 4084073"/>
              <a:gd name="connsiteX4-99" fmla="*/ 0 w 1374085"/>
              <a:gd name="connsiteY4-100" fmla="*/ 4084073 h 4084073"/>
              <a:gd name="connsiteX0-101" fmla="*/ 0 w 1377260"/>
              <a:gd name="connsiteY0-102" fmla="*/ 4086929 h 4086929"/>
              <a:gd name="connsiteX1-103" fmla="*/ 1270634 w 1377260"/>
              <a:gd name="connsiteY1-104" fmla="*/ 2856 h 4086929"/>
              <a:gd name="connsiteX2-105" fmla="*/ 1377260 w 1377260"/>
              <a:gd name="connsiteY2-106" fmla="*/ 0 h 4086929"/>
              <a:gd name="connsiteX3-107" fmla="*/ 117779 w 1377260"/>
              <a:gd name="connsiteY3-108" fmla="*/ 4080593 h 4086929"/>
              <a:gd name="connsiteX4-109" fmla="*/ 0 w 1377260"/>
              <a:gd name="connsiteY4-110" fmla="*/ 4086929 h 4086929"/>
              <a:gd name="connsiteX0-111" fmla="*/ 0 w 1374085"/>
              <a:gd name="connsiteY0-112" fmla="*/ 4084073 h 4084073"/>
              <a:gd name="connsiteX1-113" fmla="*/ 1270634 w 1374085"/>
              <a:gd name="connsiteY1-114" fmla="*/ 0 h 4084073"/>
              <a:gd name="connsiteX2-115" fmla="*/ 1374085 w 1374085"/>
              <a:gd name="connsiteY2-116" fmla="*/ 3494 h 4084073"/>
              <a:gd name="connsiteX3-117" fmla="*/ 117779 w 1374085"/>
              <a:gd name="connsiteY3-118" fmla="*/ 4077737 h 4084073"/>
              <a:gd name="connsiteX4-119" fmla="*/ 0 w 1374085"/>
              <a:gd name="connsiteY4-120" fmla="*/ 4084073 h 4084073"/>
              <a:gd name="connsiteX0-121" fmla="*/ 0 w 1374085"/>
              <a:gd name="connsiteY0-122" fmla="*/ 4080579 h 4080579"/>
              <a:gd name="connsiteX1-123" fmla="*/ 1270634 w 1374085"/>
              <a:gd name="connsiteY1-124" fmla="*/ 6031 h 4080579"/>
              <a:gd name="connsiteX2-125" fmla="*/ 1374085 w 1374085"/>
              <a:gd name="connsiteY2-126" fmla="*/ 0 h 4080579"/>
              <a:gd name="connsiteX3-127" fmla="*/ 117779 w 1374085"/>
              <a:gd name="connsiteY3-128" fmla="*/ 4074243 h 4080579"/>
              <a:gd name="connsiteX4-129" fmla="*/ 0 w 1374085"/>
              <a:gd name="connsiteY4-130" fmla="*/ 4080579 h 4080579"/>
              <a:gd name="connsiteX0-131" fmla="*/ 0 w 1374085"/>
              <a:gd name="connsiteY0-132" fmla="*/ 4074548 h 4074548"/>
              <a:gd name="connsiteX1-133" fmla="*/ 1270634 w 1374085"/>
              <a:gd name="connsiteY1-134" fmla="*/ 0 h 4074548"/>
              <a:gd name="connsiteX2-135" fmla="*/ 1374085 w 1374085"/>
              <a:gd name="connsiteY2-136" fmla="*/ 319 h 4074548"/>
              <a:gd name="connsiteX3-137" fmla="*/ 117779 w 1374085"/>
              <a:gd name="connsiteY3-138" fmla="*/ 4068212 h 4074548"/>
              <a:gd name="connsiteX4-139" fmla="*/ 0 w 1374085"/>
              <a:gd name="connsiteY4-140" fmla="*/ 4074548 h 4074548"/>
              <a:gd name="connsiteX0-141" fmla="*/ 0 w 1374085"/>
              <a:gd name="connsiteY0-142" fmla="*/ 4074548 h 4075328"/>
              <a:gd name="connsiteX1-143" fmla="*/ 1270634 w 1374085"/>
              <a:gd name="connsiteY1-144" fmla="*/ 0 h 4075328"/>
              <a:gd name="connsiteX2-145" fmla="*/ 1374085 w 1374085"/>
              <a:gd name="connsiteY2-146" fmla="*/ 319 h 4075328"/>
              <a:gd name="connsiteX3-147" fmla="*/ 114221 w 1374085"/>
              <a:gd name="connsiteY3-148" fmla="*/ 4075328 h 4075328"/>
              <a:gd name="connsiteX4-149" fmla="*/ 0 w 1374085"/>
              <a:gd name="connsiteY4-150" fmla="*/ 4074548 h 4075328"/>
              <a:gd name="connsiteX0-151" fmla="*/ 0 w 1374085"/>
              <a:gd name="connsiteY0-152" fmla="*/ 4074548 h 4075328"/>
              <a:gd name="connsiteX1-153" fmla="*/ 1243872 w 1374085"/>
              <a:gd name="connsiteY1-154" fmla="*/ 0 h 4075328"/>
              <a:gd name="connsiteX2-155" fmla="*/ 1374085 w 1374085"/>
              <a:gd name="connsiteY2-156" fmla="*/ 319 h 4075328"/>
              <a:gd name="connsiteX3-157" fmla="*/ 114221 w 1374085"/>
              <a:gd name="connsiteY3-158" fmla="*/ 4075328 h 4075328"/>
              <a:gd name="connsiteX4-159" fmla="*/ 0 w 1374085"/>
              <a:gd name="connsiteY4-160" fmla="*/ 4074548 h 4075328"/>
              <a:gd name="connsiteX0-161" fmla="*/ 0 w 1407951"/>
              <a:gd name="connsiteY0-162" fmla="*/ 4080192 h 4080192"/>
              <a:gd name="connsiteX1-163" fmla="*/ 1277738 w 1407951"/>
              <a:gd name="connsiteY1-164" fmla="*/ 0 h 4080192"/>
              <a:gd name="connsiteX2-165" fmla="*/ 1407951 w 1407951"/>
              <a:gd name="connsiteY2-166" fmla="*/ 319 h 4080192"/>
              <a:gd name="connsiteX3-167" fmla="*/ 148087 w 1407951"/>
              <a:gd name="connsiteY3-168" fmla="*/ 4075328 h 4080192"/>
              <a:gd name="connsiteX4-169" fmla="*/ 0 w 1407951"/>
              <a:gd name="connsiteY4-170" fmla="*/ 4080192 h 4080192"/>
              <a:gd name="connsiteX0-171" fmla="*/ 0 w 1407951"/>
              <a:gd name="connsiteY0-172" fmla="*/ 4080192 h 4080192"/>
              <a:gd name="connsiteX1-173" fmla="*/ 1277738 w 1407951"/>
              <a:gd name="connsiteY1-174" fmla="*/ 0 h 4080192"/>
              <a:gd name="connsiteX2-175" fmla="*/ 1407951 w 1407951"/>
              <a:gd name="connsiteY2-176" fmla="*/ 319 h 4080192"/>
              <a:gd name="connsiteX3-177" fmla="*/ 121389 w 1407951"/>
              <a:gd name="connsiteY3-178" fmla="*/ 4075328 h 4080192"/>
              <a:gd name="connsiteX4-179" fmla="*/ 0 w 1407951"/>
              <a:gd name="connsiteY4-180" fmla="*/ 4080192 h 4080192"/>
              <a:gd name="connsiteX0-181" fmla="*/ 0 w 1427975"/>
              <a:gd name="connsiteY0-182" fmla="*/ 4086867 h 4086867"/>
              <a:gd name="connsiteX1-183" fmla="*/ 1297762 w 1427975"/>
              <a:gd name="connsiteY1-184" fmla="*/ 0 h 4086867"/>
              <a:gd name="connsiteX2-185" fmla="*/ 1427975 w 1427975"/>
              <a:gd name="connsiteY2-186" fmla="*/ 319 h 4086867"/>
              <a:gd name="connsiteX3-187" fmla="*/ 141413 w 1427975"/>
              <a:gd name="connsiteY3-188" fmla="*/ 4075328 h 4086867"/>
              <a:gd name="connsiteX4-189" fmla="*/ 0 w 1427975"/>
              <a:gd name="connsiteY4-190" fmla="*/ 4086867 h 4086867"/>
              <a:gd name="connsiteX0-191" fmla="*/ 0 w 1427975"/>
              <a:gd name="connsiteY0-192" fmla="*/ 4074225 h 4075328"/>
              <a:gd name="connsiteX1-193" fmla="*/ 1297762 w 1427975"/>
              <a:gd name="connsiteY1-194" fmla="*/ 0 h 4075328"/>
              <a:gd name="connsiteX2-195" fmla="*/ 1427975 w 1427975"/>
              <a:gd name="connsiteY2-196" fmla="*/ 319 h 4075328"/>
              <a:gd name="connsiteX3-197" fmla="*/ 141413 w 1427975"/>
              <a:gd name="connsiteY3-198" fmla="*/ 4075328 h 4075328"/>
              <a:gd name="connsiteX4-199" fmla="*/ 0 w 1427975"/>
              <a:gd name="connsiteY4-200" fmla="*/ 4074225 h 4075328"/>
              <a:gd name="connsiteX0-201" fmla="*/ 0 w 1427975"/>
              <a:gd name="connsiteY0-202" fmla="*/ 4074225 h 4075328"/>
              <a:gd name="connsiteX1-203" fmla="*/ 1333553 w 1427975"/>
              <a:gd name="connsiteY1-204" fmla="*/ 0 h 4075328"/>
              <a:gd name="connsiteX2-205" fmla="*/ 1427975 w 1427975"/>
              <a:gd name="connsiteY2-206" fmla="*/ 319 h 4075328"/>
              <a:gd name="connsiteX3-207" fmla="*/ 141413 w 1427975"/>
              <a:gd name="connsiteY3-208" fmla="*/ 4075328 h 4075328"/>
              <a:gd name="connsiteX4-209" fmla="*/ 0 w 1427975"/>
              <a:gd name="connsiteY4-210" fmla="*/ 4074225 h 4075328"/>
              <a:gd name="connsiteX0-211" fmla="*/ 0 w 1388209"/>
              <a:gd name="connsiteY0-212" fmla="*/ 4066271 h 4075328"/>
              <a:gd name="connsiteX1-213" fmla="*/ 1293787 w 1388209"/>
              <a:gd name="connsiteY1-214" fmla="*/ 0 h 4075328"/>
              <a:gd name="connsiteX2-215" fmla="*/ 1388209 w 1388209"/>
              <a:gd name="connsiteY2-216" fmla="*/ 319 h 4075328"/>
              <a:gd name="connsiteX3-217" fmla="*/ 101647 w 1388209"/>
              <a:gd name="connsiteY3-218" fmla="*/ 4075328 h 4075328"/>
              <a:gd name="connsiteX4-219" fmla="*/ 0 w 1388209"/>
              <a:gd name="connsiteY4-220" fmla="*/ 4066271 h 4075328"/>
              <a:gd name="connsiteX0-221" fmla="*/ 0 w 1391564"/>
              <a:gd name="connsiteY0-222" fmla="*/ 4076337 h 4076337"/>
              <a:gd name="connsiteX1-223" fmla="*/ 1297142 w 1391564"/>
              <a:gd name="connsiteY1-224" fmla="*/ 0 h 4076337"/>
              <a:gd name="connsiteX2-225" fmla="*/ 1391564 w 1391564"/>
              <a:gd name="connsiteY2-226" fmla="*/ 319 h 4076337"/>
              <a:gd name="connsiteX3-227" fmla="*/ 105002 w 1391564"/>
              <a:gd name="connsiteY3-228" fmla="*/ 4075328 h 4076337"/>
              <a:gd name="connsiteX4-229" fmla="*/ 0 w 1391564"/>
              <a:gd name="connsiteY4-230" fmla="*/ 4076337 h 407633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91564" h="4076337">
                <a:moveTo>
                  <a:pt x="0" y="4076337"/>
                </a:moveTo>
                <a:lnTo>
                  <a:pt x="1297142" y="0"/>
                </a:lnTo>
                <a:lnTo>
                  <a:pt x="1391564" y="319"/>
                </a:lnTo>
                <a:lnTo>
                  <a:pt x="105002" y="4075328"/>
                </a:lnTo>
                <a:lnTo>
                  <a:pt x="0" y="4076337"/>
                </a:ln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平行四边形 2"/>
          <p:cNvSpPr/>
          <p:nvPr userDrawn="1"/>
        </p:nvSpPr>
        <p:spPr>
          <a:xfrm flipH="1">
            <a:off x="313724" y="1142752"/>
            <a:ext cx="1216040" cy="3562172"/>
          </a:xfrm>
          <a:custGeom>
            <a:avLst/>
            <a:gdLst>
              <a:gd name="connsiteX0" fmla="*/ 0 w 2166257"/>
              <a:gd name="connsiteY0" fmla="*/ 4517572 h 4517572"/>
              <a:gd name="connsiteX1" fmla="*/ 541564 w 2166257"/>
              <a:gd name="connsiteY1" fmla="*/ 0 h 4517572"/>
              <a:gd name="connsiteX2" fmla="*/ 2166257 w 2166257"/>
              <a:gd name="connsiteY2" fmla="*/ 0 h 4517572"/>
              <a:gd name="connsiteX3" fmla="*/ 1624693 w 2166257"/>
              <a:gd name="connsiteY3" fmla="*/ 4517572 h 4517572"/>
              <a:gd name="connsiteX4" fmla="*/ 0 w 2166257"/>
              <a:gd name="connsiteY4" fmla="*/ 4517572 h 4517572"/>
              <a:gd name="connsiteX0-1" fmla="*/ 0 w 2166257"/>
              <a:gd name="connsiteY0-2" fmla="*/ 4517572 h 4517572"/>
              <a:gd name="connsiteX1-3" fmla="*/ 1807656 w 2166257"/>
              <a:gd name="connsiteY1-4" fmla="*/ 28136 h 4517572"/>
              <a:gd name="connsiteX2-5" fmla="*/ 2166257 w 2166257"/>
              <a:gd name="connsiteY2-6" fmla="*/ 0 h 4517572"/>
              <a:gd name="connsiteX3-7" fmla="*/ 1624693 w 2166257"/>
              <a:gd name="connsiteY3-8" fmla="*/ 4517572 h 4517572"/>
              <a:gd name="connsiteX4-9" fmla="*/ 0 w 2166257"/>
              <a:gd name="connsiteY4-10" fmla="*/ 4517572 h 4517572"/>
              <a:gd name="connsiteX0-11" fmla="*/ 0 w 886097"/>
              <a:gd name="connsiteY0-12" fmla="*/ 4531640 h 4531640"/>
              <a:gd name="connsiteX1-13" fmla="*/ 527496 w 886097"/>
              <a:gd name="connsiteY1-14" fmla="*/ 28136 h 4531640"/>
              <a:gd name="connsiteX2-15" fmla="*/ 886097 w 886097"/>
              <a:gd name="connsiteY2-16" fmla="*/ 0 h 4531640"/>
              <a:gd name="connsiteX3-17" fmla="*/ 344533 w 886097"/>
              <a:gd name="connsiteY3-18" fmla="*/ 4517572 h 4531640"/>
              <a:gd name="connsiteX4-19" fmla="*/ 0 w 886097"/>
              <a:gd name="connsiteY4-20" fmla="*/ 4531640 h 4531640"/>
              <a:gd name="connsiteX0-21" fmla="*/ 0 w 1601820"/>
              <a:gd name="connsiteY0-22" fmla="*/ 4503504 h 4503504"/>
              <a:gd name="connsiteX1-23" fmla="*/ 527496 w 1601820"/>
              <a:gd name="connsiteY1-24" fmla="*/ 0 h 4503504"/>
              <a:gd name="connsiteX2-25" fmla="*/ 1601820 w 1601820"/>
              <a:gd name="connsiteY2-26" fmla="*/ 381716 h 4503504"/>
              <a:gd name="connsiteX3-27" fmla="*/ 344533 w 1601820"/>
              <a:gd name="connsiteY3-28" fmla="*/ 4489436 h 4503504"/>
              <a:gd name="connsiteX4-29" fmla="*/ 0 w 1601820"/>
              <a:gd name="connsiteY4-30" fmla="*/ 4503504 h 4503504"/>
              <a:gd name="connsiteX0-31" fmla="*/ 0 w 1601820"/>
              <a:gd name="connsiteY0-32" fmla="*/ 4503504 h 4503504"/>
              <a:gd name="connsiteX1-33" fmla="*/ 527496 w 1601820"/>
              <a:gd name="connsiteY1-34" fmla="*/ 0 h 4503504"/>
              <a:gd name="connsiteX2-35" fmla="*/ 1601820 w 1601820"/>
              <a:gd name="connsiteY2-36" fmla="*/ 381716 h 4503504"/>
              <a:gd name="connsiteX3-37" fmla="*/ 250099 w 1601820"/>
              <a:gd name="connsiteY3-38" fmla="*/ 4166537 h 4503504"/>
              <a:gd name="connsiteX4-39" fmla="*/ 0 w 1601820"/>
              <a:gd name="connsiteY4-40" fmla="*/ 4503504 h 4503504"/>
              <a:gd name="connsiteX0-41" fmla="*/ 0 w 1601820"/>
              <a:gd name="connsiteY0-42" fmla="*/ 4503504 h 4503504"/>
              <a:gd name="connsiteX1-43" fmla="*/ 527496 w 1601820"/>
              <a:gd name="connsiteY1-44" fmla="*/ 0 h 4503504"/>
              <a:gd name="connsiteX2-45" fmla="*/ 1601820 w 1601820"/>
              <a:gd name="connsiteY2-46" fmla="*/ 381716 h 4503504"/>
              <a:gd name="connsiteX3-47" fmla="*/ 345514 w 1601820"/>
              <a:gd name="connsiteY3-48" fmla="*/ 4452784 h 4503504"/>
              <a:gd name="connsiteX4-49" fmla="*/ 0 w 1601820"/>
              <a:gd name="connsiteY4-50" fmla="*/ 4503504 h 4503504"/>
              <a:gd name="connsiteX0-51" fmla="*/ 0 w 1431235"/>
              <a:gd name="connsiteY0-52" fmla="*/ 4444833 h 4452784"/>
              <a:gd name="connsiteX1-53" fmla="*/ 356911 w 1431235"/>
              <a:gd name="connsiteY1-54" fmla="*/ 0 h 4452784"/>
              <a:gd name="connsiteX2-55" fmla="*/ 1431235 w 1431235"/>
              <a:gd name="connsiteY2-56" fmla="*/ 381716 h 4452784"/>
              <a:gd name="connsiteX3-57" fmla="*/ 174929 w 1431235"/>
              <a:gd name="connsiteY3-58" fmla="*/ 4452784 h 4452784"/>
              <a:gd name="connsiteX4-59" fmla="*/ 0 w 1431235"/>
              <a:gd name="connsiteY4-60" fmla="*/ 4444833 h 4452784"/>
              <a:gd name="connsiteX0-61" fmla="*/ 0 w 1431235"/>
              <a:gd name="connsiteY0-62" fmla="*/ 4063117 h 4071068"/>
              <a:gd name="connsiteX1-63" fmla="*/ 1144987 w 1431235"/>
              <a:gd name="connsiteY1-64" fmla="*/ 294199 h 4071068"/>
              <a:gd name="connsiteX2-65" fmla="*/ 1431235 w 1431235"/>
              <a:gd name="connsiteY2-66" fmla="*/ 0 h 4071068"/>
              <a:gd name="connsiteX3-67" fmla="*/ 174929 w 1431235"/>
              <a:gd name="connsiteY3-68" fmla="*/ 4071068 h 4071068"/>
              <a:gd name="connsiteX4-69" fmla="*/ 0 w 1431235"/>
              <a:gd name="connsiteY4-70" fmla="*/ 4063117 h 4071068"/>
              <a:gd name="connsiteX0-71" fmla="*/ 0 w 1431235"/>
              <a:gd name="connsiteY0-72" fmla="*/ 4063117 h 4071068"/>
              <a:gd name="connsiteX1-73" fmla="*/ 1280159 w 1431235"/>
              <a:gd name="connsiteY1-74" fmla="*/ 45719 h 4071068"/>
              <a:gd name="connsiteX2-75" fmla="*/ 1431235 w 1431235"/>
              <a:gd name="connsiteY2-76" fmla="*/ 0 h 4071068"/>
              <a:gd name="connsiteX3-77" fmla="*/ 174929 w 1431235"/>
              <a:gd name="connsiteY3-78" fmla="*/ 4071068 h 4071068"/>
              <a:gd name="connsiteX4-79" fmla="*/ 0 w 1431235"/>
              <a:gd name="connsiteY4-80" fmla="*/ 4063117 h 4071068"/>
              <a:gd name="connsiteX0-81" fmla="*/ 0 w 1431235"/>
              <a:gd name="connsiteY0-82" fmla="*/ 4069786 h 4077737"/>
              <a:gd name="connsiteX1-83" fmla="*/ 1327784 w 1431235"/>
              <a:gd name="connsiteY1-84" fmla="*/ 0 h 4077737"/>
              <a:gd name="connsiteX2-85" fmla="*/ 1431235 w 1431235"/>
              <a:gd name="connsiteY2-86" fmla="*/ 6669 h 4077737"/>
              <a:gd name="connsiteX3-87" fmla="*/ 174929 w 1431235"/>
              <a:gd name="connsiteY3-88" fmla="*/ 4077737 h 4077737"/>
              <a:gd name="connsiteX4-89" fmla="*/ 0 w 1431235"/>
              <a:gd name="connsiteY4-90" fmla="*/ 4069786 h 4077737"/>
              <a:gd name="connsiteX0-91" fmla="*/ 0 w 1374085"/>
              <a:gd name="connsiteY0-92" fmla="*/ 4084073 h 4084073"/>
              <a:gd name="connsiteX1-93" fmla="*/ 1270634 w 1374085"/>
              <a:gd name="connsiteY1-94" fmla="*/ 0 h 4084073"/>
              <a:gd name="connsiteX2-95" fmla="*/ 1374085 w 1374085"/>
              <a:gd name="connsiteY2-96" fmla="*/ 6669 h 4084073"/>
              <a:gd name="connsiteX3-97" fmla="*/ 117779 w 1374085"/>
              <a:gd name="connsiteY3-98" fmla="*/ 4077737 h 4084073"/>
              <a:gd name="connsiteX4-99" fmla="*/ 0 w 1374085"/>
              <a:gd name="connsiteY4-100" fmla="*/ 4084073 h 4084073"/>
              <a:gd name="connsiteX0-101" fmla="*/ 0 w 1377260"/>
              <a:gd name="connsiteY0-102" fmla="*/ 4086929 h 4086929"/>
              <a:gd name="connsiteX1-103" fmla="*/ 1270634 w 1377260"/>
              <a:gd name="connsiteY1-104" fmla="*/ 2856 h 4086929"/>
              <a:gd name="connsiteX2-105" fmla="*/ 1377260 w 1377260"/>
              <a:gd name="connsiteY2-106" fmla="*/ 0 h 4086929"/>
              <a:gd name="connsiteX3-107" fmla="*/ 117779 w 1377260"/>
              <a:gd name="connsiteY3-108" fmla="*/ 4080593 h 4086929"/>
              <a:gd name="connsiteX4-109" fmla="*/ 0 w 1377260"/>
              <a:gd name="connsiteY4-110" fmla="*/ 4086929 h 4086929"/>
              <a:gd name="connsiteX0-111" fmla="*/ 0 w 1374085"/>
              <a:gd name="connsiteY0-112" fmla="*/ 4084073 h 4084073"/>
              <a:gd name="connsiteX1-113" fmla="*/ 1270634 w 1374085"/>
              <a:gd name="connsiteY1-114" fmla="*/ 0 h 4084073"/>
              <a:gd name="connsiteX2-115" fmla="*/ 1374085 w 1374085"/>
              <a:gd name="connsiteY2-116" fmla="*/ 3494 h 4084073"/>
              <a:gd name="connsiteX3-117" fmla="*/ 117779 w 1374085"/>
              <a:gd name="connsiteY3-118" fmla="*/ 4077737 h 4084073"/>
              <a:gd name="connsiteX4-119" fmla="*/ 0 w 1374085"/>
              <a:gd name="connsiteY4-120" fmla="*/ 4084073 h 4084073"/>
              <a:gd name="connsiteX0-121" fmla="*/ 0 w 1374085"/>
              <a:gd name="connsiteY0-122" fmla="*/ 4080579 h 4080579"/>
              <a:gd name="connsiteX1-123" fmla="*/ 1270634 w 1374085"/>
              <a:gd name="connsiteY1-124" fmla="*/ 6031 h 4080579"/>
              <a:gd name="connsiteX2-125" fmla="*/ 1374085 w 1374085"/>
              <a:gd name="connsiteY2-126" fmla="*/ 0 h 4080579"/>
              <a:gd name="connsiteX3-127" fmla="*/ 117779 w 1374085"/>
              <a:gd name="connsiteY3-128" fmla="*/ 4074243 h 4080579"/>
              <a:gd name="connsiteX4-129" fmla="*/ 0 w 1374085"/>
              <a:gd name="connsiteY4-130" fmla="*/ 4080579 h 4080579"/>
              <a:gd name="connsiteX0-131" fmla="*/ 0 w 1374085"/>
              <a:gd name="connsiteY0-132" fmla="*/ 4074548 h 4074548"/>
              <a:gd name="connsiteX1-133" fmla="*/ 1270634 w 1374085"/>
              <a:gd name="connsiteY1-134" fmla="*/ 0 h 4074548"/>
              <a:gd name="connsiteX2-135" fmla="*/ 1374085 w 1374085"/>
              <a:gd name="connsiteY2-136" fmla="*/ 319 h 4074548"/>
              <a:gd name="connsiteX3-137" fmla="*/ 117779 w 1374085"/>
              <a:gd name="connsiteY3-138" fmla="*/ 4068212 h 4074548"/>
              <a:gd name="connsiteX4-139" fmla="*/ 0 w 1374085"/>
              <a:gd name="connsiteY4-140" fmla="*/ 4074548 h 4074548"/>
              <a:gd name="connsiteX0-141" fmla="*/ 0 w 1374085"/>
              <a:gd name="connsiteY0-142" fmla="*/ 4074548 h 4075328"/>
              <a:gd name="connsiteX1-143" fmla="*/ 1270634 w 1374085"/>
              <a:gd name="connsiteY1-144" fmla="*/ 0 h 4075328"/>
              <a:gd name="connsiteX2-145" fmla="*/ 1374085 w 1374085"/>
              <a:gd name="connsiteY2-146" fmla="*/ 319 h 4075328"/>
              <a:gd name="connsiteX3-147" fmla="*/ 114221 w 1374085"/>
              <a:gd name="connsiteY3-148" fmla="*/ 4075328 h 4075328"/>
              <a:gd name="connsiteX4-149" fmla="*/ 0 w 1374085"/>
              <a:gd name="connsiteY4-150" fmla="*/ 4074548 h 4075328"/>
              <a:gd name="connsiteX0-151" fmla="*/ 0 w 1374085"/>
              <a:gd name="connsiteY0-152" fmla="*/ 4074548 h 4075328"/>
              <a:gd name="connsiteX1-153" fmla="*/ 1243872 w 1374085"/>
              <a:gd name="connsiteY1-154" fmla="*/ 0 h 4075328"/>
              <a:gd name="connsiteX2-155" fmla="*/ 1374085 w 1374085"/>
              <a:gd name="connsiteY2-156" fmla="*/ 319 h 4075328"/>
              <a:gd name="connsiteX3-157" fmla="*/ 114221 w 1374085"/>
              <a:gd name="connsiteY3-158" fmla="*/ 4075328 h 4075328"/>
              <a:gd name="connsiteX4-159" fmla="*/ 0 w 1374085"/>
              <a:gd name="connsiteY4-160" fmla="*/ 4074548 h 4075328"/>
              <a:gd name="connsiteX0-161" fmla="*/ 0 w 1407951"/>
              <a:gd name="connsiteY0-162" fmla="*/ 4080192 h 4080192"/>
              <a:gd name="connsiteX1-163" fmla="*/ 1277738 w 1407951"/>
              <a:gd name="connsiteY1-164" fmla="*/ 0 h 4080192"/>
              <a:gd name="connsiteX2-165" fmla="*/ 1407951 w 1407951"/>
              <a:gd name="connsiteY2-166" fmla="*/ 319 h 4080192"/>
              <a:gd name="connsiteX3-167" fmla="*/ 148087 w 1407951"/>
              <a:gd name="connsiteY3-168" fmla="*/ 4075328 h 4080192"/>
              <a:gd name="connsiteX4-169" fmla="*/ 0 w 1407951"/>
              <a:gd name="connsiteY4-170" fmla="*/ 4080192 h 4080192"/>
              <a:gd name="connsiteX0-171" fmla="*/ 0 w 1407951"/>
              <a:gd name="connsiteY0-172" fmla="*/ 4080192 h 4080192"/>
              <a:gd name="connsiteX1-173" fmla="*/ 1277738 w 1407951"/>
              <a:gd name="connsiteY1-174" fmla="*/ 0 h 4080192"/>
              <a:gd name="connsiteX2-175" fmla="*/ 1407951 w 1407951"/>
              <a:gd name="connsiteY2-176" fmla="*/ 319 h 4080192"/>
              <a:gd name="connsiteX3-177" fmla="*/ 121389 w 1407951"/>
              <a:gd name="connsiteY3-178" fmla="*/ 4075328 h 4080192"/>
              <a:gd name="connsiteX4-179" fmla="*/ 0 w 1407951"/>
              <a:gd name="connsiteY4-180" fmla="*/ 4080192 h 4080192"/>
              <a:gd name="connsiteX0-181" fmla="*/ 0 w 1427975"/>
              <a:gd name="connsiteY0-182" fmla="*/ 4086867 h 4086867"/>
              <a:gd name="connsiteX1-183" fmla="*/ 1297762 w 1427975"/>
              <a:gd name="connsiteY1-184" fmla="*/ 0 h 4086867"/>
              <a:gd name="connsiteX2-185" fmla="*/ 1427975 w 1427975"/>
              <a:gd name="connsiteY2-186" fmla="*/ 319 h 4086867"/>
              <a:gd name="connsiteX3-187" fmla="*/ 141413 w 1427975"/>
              <a:gd name="connsiteY3-188" fmla="*/ 4075328 h 4086867"/>
              <a:gd name="connsiteX4-189" fmla="*/ 0 w 1427975"/>
              <a:gd name="connsiteY4-190" fmla="*/ 4086867 h 4086867"/>
              <a:gd name="connsiteX0-191" fmla="*/ 0 w 1427975"/>
              <a:gd name="connsiteY0-192" fmla="*/ 4074225 h 4075328"/>
              <a:gd name="connsiteX1-193" fmla="*/ 1297762 w 1427975"/>
              <a:gd name="connsiteY1-194" fmla="*/ 0 h 4075328"/>
              <a:gd name="connsiteX2-195" fmla="*/ 1427975 w 1427975"/>
              <a:gd name="connsiteY2-196" fmla="*/ 319 h 4075328"/>
              <a:gd name="connsiteX3-197" fmla="*/ 141413 w 1427975"/>
              <a:gd name="connsiteY3-198" fmla="*/ 4075328 h 4075328"/>
              <a:gd name="connsiteX4-199" fmla="*/ 0 w 1427975"/>
              <a:gd name="connsiteY4-200" fmla="*/ 4074225 h 4075328"/>
              <a:gd name="connsiteX0-201" fmla="*/ 0 w 1427975"/>
              <a:gd name="connsiteY0-202" fmla="*/ 4074225 h 4075328"/>
              <a:gd name="connsiteX1-203" fmla="*/ 1333553 w 1427975"/>
              <a:gd name="connsiteY1-204" fmla="*/ 0 h 4075328"/>
              <a:gd name="connsiteX2-205" fmla="*/ 1427975 w 1427975"/>
              <a:gd name="connsiteY2-206" fmla="*/ 319 h 4075328"/>
              <a:gd name="connsiteX3-207" fmla="*/ 141413 w 1427975"/>
              <a:gd name="connsiteY3-208" fmla="*/ 4075328 h 4075328"/>
              <a:gd name="connsiteX4-209" fmla="*/ 0 w 1427975"/>
              <a:gd name="connsiteY4-210" fmla="*/ 4074225 h 4075328"/>
              <a:gd name="connsiteX0-211" fmla="*/ 0 w 1388209"/>
              <a:gd name="connsiteY0-212" fmla="*/ 4066271 h 4075328"/>
              <a:gd name="connsiteX1-213" fmla="*/ 1293787 w 1388209"/>
              <a:gd name="connsiteY1-214" fmla="*/ 0 h 4075328"/>
              <a:gd name="connsiteX2-215" fmla="*/ 1388209 w 1388209"/>
              <a:gd name="connsiteY2-216" fmla="*/ 319 h 4075328"/>
              <a:gd name="connsiteX3-217" fmla="*/ 101647 w 1388209"/>
              <a:gd name="connsiteY3-218" fmla="*/ 4075328 h 4075328"/>
              <a:gd name="connsiteX4-219" fmla="*/ 0 w 1388209"/>
              <a:gd name="connsiteY4-220" fmla="*/ 4066271 h 4075328"/>
              <a:gd name="connsiteX0-221" fmla="*/ 0 w 1391564"/>
              <a:gd name="connsiteY0-222" fmla="*/ 4076337 h 4076337"/>
              <a:gd name="connsiteX1-223" fmla="*/ 1297142 w 1391564"/>
              <a:gd name="connsiteY1-224" fmla="*/ 0 h 4076337"/>
              <a:gd name="connsiteX2-225" fmla="*/ 1391564 w 1391564"/>
              <a:gd name="connsiteY2-226" fmla="*/ 319 h 4076337"/>
              <a:gd name="connsiteX3-227" fmla="*/ 105002 w 1391564"/>
              <a:gd name="connsiteY3-228" fmla="*/ 4075328 h 4076337"/>
              <a:gd name="connsiteX4-229" fmla="*/ 0 w 1391564"/>
              <a:gd name="connsiteY4-230" fmla="*/ 4076337 h 407633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91564" h="4076337">
                <a:moveTo>
                  <a:pt x="0" y="4076337"/>
                </a:moveTo>
                <a:lnTo>
                  <a:pt x="1297142" y="0"/>
                </a:lnTo>
                <a:lnTo>
                  <a:pt x="1391564" y="319"/>
                </a:lnTo>
                <a:lnTo>
                  <a:pt x="105002" y="4075328"/>
                </a:lnTo>
                <a:lnTo>
                  <a:pt x="0" y="4076337"/>
                </a:ln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6" name="平行四边形 2"/>
          <p:cNvSpPr/>
          <p:nvPr userDrawn="1"/>
        </p:nvSpPr>
        <p:spPr>
          <a:xfrm flipH="1">
            <a:off x="864116" y="3507472"/>
            <a:ext cx="665647" cy="1918471"/>
          </a:xfrm>
          <a:custGeom>
            <a:avLst/>
            <a:gdLst>
              <a:gd name="connsiteX0" fmla="*/ 0 w 2166257"/>
              <a:gd name="connsiteY0" fmla="*/ 4517572 h 4517572"/>
              <a:gd name="connsiteX1" fmla="*/ 541564 w 2166257"/>
              <a:gd name="connsiteY1" fmla="*/ 0 h 4517572"/>
              <a:gd name="connsiteX2" fmla="*/ 2166257 w 2166257"/>
              <a:gd name="connsiteY2" fmla="*/ 0 h 4517572"/>
              <a:gd name="connsiteX3" fmla="*/ 1624693 w 2166257"/>
              <a:gd name="connsiteY3" fmla="*/ 4517572 h 4517572"/>
              <a:gd name="connsiteX4" fmla="*/ 0 w 2166257"/>
              <a:gd name="connsiteY4" fmla="*/ 4517572 h 4517572"/>
              <a:gd name="connsiteX0-1" fmla="*/ 0 w 2166257"/>
              <a:gd name="connsiteY0-2" fmla="*/ 4517572 h 4517572"/>
              <a:gd name="connsiteX1-3" fmla="*/ 1807656 w 2166257"/>
              <a:gd name="connsiteY1-4" fmla="*/ 28136 h 4517572"/>
              <a:gd name="connsiteX2-5" fmla="*/ 2166257 w 2166257"/>
              <a:gd name="connsiteY2-6" fmla="*/ 0 h 4517572"/>
              <a:gd name="connsiteX3-7" fmla="*/ 1624693 w 2166257"/>
              <a:gd name="connsiteY3-8" fmla="*/ 4517572 h 4517572"/>
              <a:gd name="connsiteX4-9" fmla="*/ 0 w 2166257"/>
              <a:gd name="connsiteY4-10" fmla="*/ 4517572 h 4517572"/>
              <a:gd name="connsiteX0-11" fmla="*/ 0 w 886097"/>
              <a:gd name="connsiteY0-12" fmla="*/ 4531640 h 4531640"/>
              <a:gd name="connsiteX1-13" fmla="*/ 527496 w 886097"/>
              <a:gd name="connsiteY1-14" fmla="*/ 28136 h 4531640"/>
              <a:gd name="connsiteX2-15" fmla="*/ 886097 w 886097"/>
              <a:gd name="connsiteY2-16" fmla="*/ 0 h 4531640"/>
              <a:gd name="connsiteX3-17" fmla="*/ 344533 w 886097"/>
              <a:gd name="connsiteY3-18" fmla="*/ 4517572 h 4531640"/>
              <a:gd name="connsiteX4-19" fmla="*/ 0 w 886097"/>
              <a:gd name="connsiteY4-20" fmla="*/ 4531640 h 4531640"/>
              <a:gd name="connsiteX0-21" fmla="*/ 0 w 1601820"/>
              <a:gd name="connsiteY0-22" fmla="*/ 4503504 h 4503504"/>
              <a:gd name="connsiteX1-23" fmla="*/ 527496 w 1601820"/>
              <a:gd name="connsiteY1-24" fmla="*/ 0 h 4503504"/>
              <a:gd name="connsiteX2-25" fmla="*/ 1601820 w 1601820"/>
              <a:gd name="connsiteY2-26" fmla="*/ 381716 h 4503504"/>
              <a:gd name="connsiteX3-27" fmla="*/ 344533 w 1601820"/>
              <a:gd name="connsiteY3-28" fmla="*/ 4489436 h 4503504"/>
              <a:gd name="connsiteX4-29" fmla="*/ 0 w 1601820"/>
              <a:gd name="connsiteY4-30" fmla="*/ 4503504 h 4503504"/>
              <a:gd name="connsiteX0-31" fmla="*/ 0 w 1601820"/>
              <a:gd name="connsiteY0-32" fmla="*/ 4503504 h 4503504"/>
              <a:gd name="connsiteX1-33" fmla="*/ 527496 w 1601820"/>
              <a:gd name="connsiteY1-34" fmla="*/ 0 h 4503504"/>
              <a:gd name="connsiteX2-35" fmla="*/ 1601820 w 1601820"/>
              <a:gd name="connsiteY2-36" fmla="*/ 381716 h 4503504"/>
              <a:gd name="connsiteX3-37" fmla="*/ 250099 w 1601820"/>
              <a:gd name="connsiteY3-38" fmla="*/ 4166537 h 4503504"/>
              <a:gd name="connsiteX4-39" fmla="*/ 0 w 1601820"/>
              <a:gd name="connsiteY4-40" fmla="*/ 4503504 h 4503504"/>
              <a:gd name="connsiteX0-41" fmla="*/ 0 w 1601820"/>
              <a:gd name="connsiteY0-42" fmla="*/ 4503504 h 4503504"/>
              <a:gd name="connsiteX1-43" fmla="*/ 527496 w 1601820"/>
              <a:gd name="connsiteY1-44" fmla="*/ 0 h 4503504"/>
              <a:gd name="connsiteX2-45" fmla="*/ 1601820 w 1601820"/>
              <a:gd name="connsiteY2-46" fmla="*/ 381716 h 4503504"/>
              <a:gd name="connsiteX3-47" fmla="*/ 345514 w 1601820"/>
              <a:gd name="connsiteY3-48" fmla="*/ 4452784 h 4503504"/>
              <a:gd name="connsiteX4-49" fmla="*/ 0 w 1601820"/>
              <a:gd name="connsiteY4-50" fmla="*/ 4503504 h 4503504"/>
              <a:gd name="connsiteX0-51" fmla="*/ 0 w 1431235"/>
              <a:gd name="connsiteY0-52" fmla="*/ 4444833 h 4452784"/>
              <a:gd name="connsiteX1-53" fmla="*/ 356911 w 1431235"/>
              <a:gd name="connsiteY1-54" fmla="*/ 0 h 4452784"/>
              <a:gd name="connsiteX2-55" fmla="*/ 1431235 w 1431235"/>
              <a:gd name="connsiteY2-56" fmla="*/ 381716 h 4452784"/>
              <a:gd name="connsiteX3-57" fmla="*/ 174929 w 1431235"/>
              <a:gd name="connsiteY3-58" fmla="*/ 4452784 h 4452784"/>
              <a:gd name="connsiteX4-59" fmla="*/ 0 w 1431235"/>
              <a:gd name="connsiteY4-60" fmla="*/ 4444833 h 4452784"/>
              <a:gd name="connsiteX0-61" fmla="*/ 0 w 1431235"/>
              <a:gd name="connsiteY0-62" fmla="*/ 4063117 h 4071068"/>
              <a:gd name="connsiteX1-63" fmla="*/ 1144987 w 1431235"/>
              <a:gd name="connsiteY1-64" fmla="*/ 294199 h 4071068"/>
              <a:gd name="connsiteX2-65" fmla="*/ 1431235 w 1431235"/>
              <a:gd name="connsiteY2-66" fmla="*/ 0 h 4071068"/>
              <a:gd name="connsiteX3-67" fmla="*/ 174929 w 1431235"/>
              <a:gd name="connsiteY3-68" fmla="*/ 4071068 h 4071068"/>
              <a:gd name="connsiteX4-69" fmla="*/ 0 w 1431235"/>
              <a:gd name="connsiteY4-70" fmla="*/ 4063117 h 4071068"/>
              <a:gd name="connsiteX0-71" fmla="*/ 0 w 1431235"/>
              <a:gd name="connsiteY0-72" fmla="*/ 4063117 h 4071068"/>
              <a:gd name="connsiteX1-73" fmla="*/ 1280159 w 1431235"/>
              <a:gd name="connsiteY1-74" fmla="*/ 45719 h 4071068"/>
              <a:gd name="connsiteX2-75" fmla="*/ 1431235 w 1431235"/>
              <a:gd name="connsiteY2-76" fmla="*/ 0 h 4071068"/>
              <a:gd name="connsiteX3-77" fmla="*/ 174929 w 1431235"/>
              <a:gd name="connsiteY3-78" fmla="*/ 4071068 h 4071068"/>
              <a:gd name="connsiteX4-79" fmla="*/ 0 w 1431235"/>
              <a:gd name="connsiteY4-80" fmla="*/ 4063117 h 4071068"/>
              <a:gd name="connsiteX0-81" fmla="*/ 0 w 1431235"/>
              <a:gd name="connsiteY0-82" fmla="*/ 4069786 h 4077737"/>
              <a:gd name="connsiteX1-83" fmla="*/ 1327784 w 1431235"/>
              <a:gd name="connsiteY1-84" fmla="*/ 0 h 4077737"/>
              <a:gd name="connsiteX2-85" fmla="*/ 1431235 w 1431235"/>
              <a:gd name="connsiteY2-86" fmla="*/ 6669 h 4077737"/>
              <a:gd name="connsiteX3-87" fmla="*/ 174929 w 1431235"/>
              <a:gd name="connsiteY3-88" fmla="*/ 4077737 h 4077737"/>
              <a:gd name="connsiteX4-89" fmla="*/ 0 w 1431235"/>
              <a:gd name="connsiteY4-90" fmla="*/ 4069786 h 4077737"/>
              <a:gd name="connsiteX0-91" fmla="*/ 0 w 1374085"/>
              <a:gd name="connsiteY0-92" fmla="*/ 4084073 h 4084073"/>
              <a:gd name="connsiteX1-93" fmla="*/ 1270634 w 1374085"/>
              <a:gd name="connsiteY1-94" fmla="*/ 0 h 4084073"/>
              <a:gd name="connsiteX2-95" fmla="*/ 1374085 w 1374085"/>
              <a:gd name="connsiteY2-96" fmla="*/ 6669 h 4084073"/>
              <a:gd name="connsiteX3-97" fmla="*/ 117779 w 1374085"/>
              <a:gd name="connsiteY3-98" fmla="*/ 4077737 h 4084073"/>
              <a:gd name="connsiteX4-99" fmla="*/ 0 w 1374085"/>
              <a:gd name="connsiteY4-100" fmla="*/ 4084073 h 4084073"/>
              <a:gd name="connsiteX0-101" fmla="*/ 0 w 1377260"/>
              <a:gd name="connsiteY0-102" fmla="*/ 4086929 h 4086929"/>
              <a:gd name="connsiteX1-103" fmla="*/ 1270634 w 1377260"/>
              <a:gd name="connsiteY1-104" fmla="*/ 2856 h 4086929"/>
              <a:gd name="connsiteX2-105" fmla="*/ 1377260 w 1377260"/>
              <a:gd name="connsiteY2-106" fmla="*/ 0 h 4086929"/>
              <a:gd name="connsiteX3-107" fmla="*/ 117779 w 1377260"/>
              <a:gd name="connsiteY3-108" fmla="*/ 4080593 h 4086929"/>
              <a:gd name="connsiteX4-109" fmla="*/ 0 w 1377260"/>
              <a:gd name="connsiteY4-110" fmla="*/ 4086929 h 4086929"/>
              <a:gd name="connsiteX0-111" fmla="*/ 0 w 1374085"/>
              <a:gd name="connsiteY0-112" fmla="*/ 4084073 h 4084073"/>
              <a:gd name="connsiteX1-113" fmla="*/ 1270634 w 1374085"/>
              <a:gd name="connsiteY1-114" fmla="*/ 0 h 4084073"/>
              <a:gd name="connsiteX2-115" fmla="*/ 1374085 w 1374085"/>
              <a:gd name="connsiteY2-116" fmla="*/ 3494 h 4084073"/>
              <a:gd name="connsiteX3-117" fmla="*/ 117779 w 1374085"/>
              <a:gd name="connsiteY3-118" fmla="*/ 4077737 h 4084073"/>
              <a:gd name="connsiteX4-119" fmla="*/ 0 w 1374085"/>
              <a:gd name="connsiteY4-120" fmla="*/ 4084073 h 4084073"/>
              <a:gd name="connsiteX0-121" fmla="*/ 0 w 1374085"/>
              <a:gd name="connsiteY0-122" fmla="*/ 4080579 h 4080579"/>
              <a:gd name="connsiteX1-123" fmla="*/ 1270634 w 1374085"/>
              <a:gd name="connsiteY1-124" fmla="*/ 6031 h 4080579"/>
              <a:gd name="connsiteX2-125" fmla="*/ 1374085 w 1374085"/>
              <a:gd name="connsiteY2-126" fmla="*/ 0 h 4080579"/>
              <a:gd name="connsiteX3-127" fmla="*/ 117779 w 1374085"/>
              <a:gd name="connsiteY3-128" fmla="*/ 4074243 h 4080579"/>
              <a:gd name="connsiteX4-129" fmla="*/ 0 w 1374085"/>
              <a:gd name="connsiteY4-130" fmla="*/ 4080579 h 4080579"/>
              <a:gd name="connsiteX0-131" fmla="*/ 0 w 1374085"/>
              <a:gd name="connsiteY0-132" fmla="*/ 4074548 h 4074548"/>
              <a:gd name="connsiteX1-133" fmla="*/ 1270634 w 1374085"/>
              <a:gd name="connsiteY1-134" fmla="*/ 0 h 4074548"/>
              <a:gd name="connsiteX2-135" fmla="*/ 1374085 w 1374085"/>
              <a:gd name="connsiteY2-136" fmla="*/ 319 h 4074548"/>
              <a:gd name="connsiteX3-137" fmla="*/ 117779 w 1374085"/>
              <a:gd name="connsiteY3-138" fmla="*/ 4068212 h 4074548"/>
              <a:gd name="connsiteX4-139" fmla="*/ 0 w 1374085"/>
              <a:gd name="connsiteY4-140" fmla="*/ 4074548 h 4074548"/>
              <a:gd name="connsiteX0-141" fmla="*/ 0 w 1374085"/>
              <a:gd name="connsiteY0-142" fmla="*/ 4074548 h 4075328"/>
              <a:gd name="connsiteX1-143" fmla="*/ 1270634 w 1374085"/>
              <a:gd name="connsiteY1-144" fmla="*/ 0 h 4075328"/>
              <a:gd name="connsiteX2-145" fmla="*/ 1374085 w 1374085"/>
              <a:gd name="connsiteY2-146" fmla="*/ 319 h 4075328"/>
              <a:gd name="connsiteX3-147" fmla="*/ 114221 w 1374085"/>
              <a:gd name="connsiteY3-148" fmla="*/ 4075328 h 4075328"/>
              <a:gd name="connsiteX4-149" fmla="*/ 0 w 1374085"/>
              <a:gd name="connsiteY4-150" fmla="*/ 4074548 h 4075328"/>
              <a:gd name="connsiteX0-151" fmla="*/ 0 w 1374085"/>
              <a:gd name="connsiteY0-152" fmla="*/ 4074548 h 4075328"/>
              <a:gd name="connsiteX1-153" fmla="*/ 1243872 w 1374085"/>
              <a:gd name="connsiteY1-154" fmla="*/ 0 h 4075328"/>
              <a:gd name="connsiteX2-155" fmla="*/ 1374085 w 1374085"/>
              <a:gd name="connsiteY2-156" fmla="*/ 319 h 4075328"/>
              <a:gd name="connsiteX3-157" fmla="*/ 114221 w 1374085"/>
              <a:gd name="connsiteY3-158" fmla="*/ 4075328 h 4075328"/>
              <a:gd name="connsiteX4-159" fmla="*/ 0 w 1374085"/>
              <a:gd name="connsiteY4-160" fmla="*/ 4074548 h 4075328"/>
              <a:gd name="connsiteX0-161" fmla="*/ 0 w 1407951"/>
              <a:gd name="connsiteY0-162" fmla="*/ 4080192 h 4080192"/>
              <a:gd name="connsiteX1-163" fmla="*/ 1277738 w 1407951"/>
              <a:gd name="connsiteY1-164" fmla="*/ 0 h 4080192"/>
              <a:gd name="connsiteX2-165" fmla="*/ 1407951 w 1407951"/>
              <a:gd name="connsiteY2-166" fmla="*/ 319 h 4080192"/>
              <a:gd name="connsiteX3-167" fmla="*/ 148087 w 1407951"/>
              <a:gd name="connsiteY3-168" fmla="*/ 4075328 h 4080192"/>
              <a:gd name="connsiteX4-169" fmla="*/ 0 w 1407951"/>
              <a:gd name="connsiteY4-170" fmla="*/ 4080192 h 4080192"/>
              <a:gd name="connsiteX0-171" fmla="*/ 0 w 1407951"/>
              <a:gd name="connsiteY0-172" fmla="*/ 4080192 h 4080192"/>
              <a:gd name="connsiteX1-173" fmla="*/ 1277738 w 1407951"/>
              <a:gd name="connsiteY1-174" fmla="*/ 0 h 4080192"/>
              <a:gd name="connsiteX2-175" fmla="*/ 1407951 w 1407951"/>
              <a:gd name="connsiteY2-176" fmla="*/ 319 h 4080192"/>
              <a:gd name="connsiteX3-177" fmla="*/ 121389 w 1407951"/>
              <a:gd name="connsiteY3-178" fmla="*/ 4075328 h 4080192"/>
              <a:gd name="connsiteX4-179" fmla="*/ 0 w 1407951"/>
              <a:gd name="connsiteY4-180" fmla="*/ 4080192 h 4080192"/>
              <a:gd name="connsiteX0-181" fmla="*/ 0 w 1427975"/>
              <a:gd name="connsiteY0-182" fmla="*/ 4086867 h 4086867"/>
              <a:gd name="connsiteX1-183" fmla="*/ 1297762 w 1427975"/>
              <a:gd name="connsiteY1-184" fmla="*/ 0 h 4086867"/>
              <a:gd name="connsiteX2-185" fmla="*/ 1427975 w 1427975"/>
              <a:gd name="connsiteY2-186" fmla="*/ 319 h 4086867"/>
              <a:gd name="connsiteX3-187" fmla="*/ 141413 w 1427975"/>
              <a:gd name="connsiteY3-188" fmla="*/ 4075328 h 4086867"/>
              <a:gd name="connsiteX4-189" fmla="*/ 0 w 1427975"/>
              <a:gd name="connsiteY4-190" fmla="*/ 4086867 h 4086867"/>
              <a:gd name="connsiteX0-191" fmla="*/ 0 w 1427975"/>
              <a:gd name="connsiteY0-192" fmla="*/ 4074225 h 4075328"/>
              <a:gd name="connsiteX1-193" fmla="*/ 1297762 w 1427975"/>
              <a:gd name="connsiteY1-194" fmla="*/ 0 h 4075328"/>
              <a:gd name="connsiteX2-195" fmla="*/ 1427975 w 1427975"/>
              <a:gd name="connsiteY2-196" fmla="*/ 319 h 4075328"/>
              <a:gd name="connsiteX3-197" fmla="*/ 141413 w 1427975"/>
              <a:gd name="connsiteY3-198" fmla="*/ 4075328 h 4075328"/>
              <a:gd name="connsiteX4-199" fmla="*/ 0 w 1427975"/>
              <a:gd name="connsiteY4-200" fmla="*/ 4074225 h 4075328"/>
              <a:gd name="connsiteX0-201" fmla="*/ 0 w 1427975"/>
              <a:gd name="connsiteY0-202" fmla="*/ 4074225 h 4075328"/>
              <a:gd name="connsiteX1-203" fmla="*/ 1333553 w 1427975"/>
              <a:gd name="connsiteY1-204" fmla="*/ 0 h 4075328"/>
              <a:gd name="connsiteX2-205" fmla="*/ 1427975 w 1427975"/>
              <a:gd name="connsiteY2-206" fmla="*/ 319 h 4075328"/>
              <a:gd name="connsiteX3-207" fmla="*/ 141413 w 1427975"/>
              <a:gd name="connsiteY3-208" fmla="*/ 4075328 h 4075328"/>
              <a:gd name="connsiteX4-209" fmla="*/ 0 w 1427975"/>
              <a:gd name="connsiteY4-210" fmla="*/ 4074225 h 4075328"/>
              <a:gd name="connsiteX0-211" fmla="*/ 0 w 1388209"/>
              <a:gd name="connsiteY0-212" fmla="*/ 4066271 h 4075328"/>
              <a:gd name="connsiteX1-213" fmla="*/ 1293787 w 1388209"/>
              <a:gd name="connsiteY1-214" fmla="*/ 0 h 4075328"/>
              <a:gd name="connsiteX2-215" fmla="*/ 1388209 w 1388209"/>
              <a:gd name="connsiteY2-216" fmla="*/ 319 h 4075328"/>
              <a:gd name="connsiteX3-217" fmla="*/ 101647 w 1388209"/>
              <a:gd name="connsiteY3-218" fmla="*/ 4075328 h 4075328"/>
              <a:gd name="connsiteX4-219" fmla="*/ 0 w 1388209"/>
              <a:gd name="connsiteY4-220" fmla="*/ 4066271 h 4075328"/>
              <a:gd name="connsiteX0-221" fmla="*/ 0 w 1391564"/>
              <a:gd name="connsiteY0-222" fmla="*/ 4076337 h 4076337"/>
              <a:gd name="connsiteX1-223" fmla="*/ 1297142 w 1391564"/>
              <a:gd name="connsiteY1-224" fmla="*/ 0 h 4076337"/>
              <a:gd name="connsiteX2-225" fmla="*/ 1391564 w 1391564"/>
              <a:gd name="connsiteY2-226" fmla="*/ 319 h 4076337"/>
              <a:gd name="connsiteX3-227" fmla="*/ 105002 w 1391564"/>
              <a:gd name="connsiteY3-228" fmla="*/ 4075328 h 4076337"/>
              <a:gd name="connsiteX4-229" fmla="*/ 0 w 1391564"/>
              <a:gd name="connsiteY4-230" fmla="*/ 4076337 h 4076337"/>
              <a:gd name="connsiteX0-231" fmla="*/ 0 w 1391564"/>
              <a:gd name="connsiteY0-232" fmla="*/ 4076017 h 4076017"/>
              <a:gd name="connsiteX1-233" fmla="*/ 1338050 w 1391564"/>
              <a:gd name="connsiteY1-234" fmla="*/ 6498 h 4076017"/>
              <a:gd name="connsiteX2-235" fmla="*/ 1391564 w 1391564"/>
              <a:gd name="connsiteY2-236" fmla="*/ -1 h 4076017"/>
              <a:gd name="connsiteX3-237" fmla="*/ 105002 w 1391564"/>
              <a:gd name="connsiteY3-238" fmla="*/ 4075008 h 4076017"/>
              <a:gd name="connsiteX4-239" fmla="*/ 0 w 1391564"/>
              <a:gd name="connsiteY4-240" fmla="*/ 4076017 h 4076017"/>
              <a:gd name="connsiteX0-241" fmla="*/ 0 w 1350657"/>
              <a:gd name="connsiteY0-242" fmla="*/ 4082835 h 4082835"/>
              <a:gd name="connsiteX1-243" fmla="*/ 1297143 w 1350657"/>
              <a:gd name="connsiteY1-244" fmla="*/ 6498 h 4082835"/>
              <a:gd name="connsiteX2-245" fmla="*/ 1350657 w 1350657"/>
              <a:gd name="connsiteY2-246" fmla="*/ -1 h 4082835"/>
              <a:gd name="connsiteX3-247" fmla="*/ 64095 w 1350657"/>
              <a:gd name="connsiteY3-248" fmla="*/ 4075008 h 4082835"/>
              <a:gd name="connsiteX4-249" fmla="*/ 0 w 1350657"/>
              <a:gd name="connsiteY4-250" fmla="*/ 4082835 h 408283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50657" h="4082835">
                <a:moveTo>
                  <a:pt x="0" y="4082835"/>
                </a:moveTo>
                <a:lnTo>
                  <a:pt x="1297143" y="6498"/>
                </a:lnTo>
                <a:lnTo>
                  <a:pt x="1350657" y="-1"/>
                </a:lnTo>
                <a:lnTo>
                  <a:pt x="64095" y="4075008"/>
                </a:lnTo>
                <a:lnTo>
                  <a:pt x="0" y="4082835"/>
                </a:ln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75.jpeg"/></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79.jpeg"/></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94.jpeg"/></Relationships>
</file>

<file path=ppt/slides/_rels/slide6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6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6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86.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73399" y="590046"/>
            <a:ext cx="2339102"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编程漏洞威胁</a:t>
            </a:r>
          </a:p>
        </p:txBody>
      </p:sp>
      <p:sp>
        <p:nvSpPr>
          <p:cNvPr id="23" name="矩形 22">
            <a:extLst>
              <a:ext uri="{FF2B5EF4-FFF2-40B4-BE49-F238E27FC236}">
                <a16:creationId xmlns:a16="http://schemas.microsoft.com/office/drawing/2014/main" id="{3D7DA5AC-E6B6-D44E-AFA1-B073EC899024}"/>
              </a:ext>
            </a:extLst>
          </p:cNvPr>
          <p:cNvSpPr/>
          <p:nvPr/>
        </p:nvSpPr>
        <p:spPr>
          <a:xfrm>
            <a:off x="806388" y="1421741"/>
            <a:ext cx="2274982" cy="461665"/>
          </a:xfrm>
          <a:prstGeom prst="rect">
            <a:avLst/>
          </a:prstGeom>
        </p:spPr>
        <p:txBody>
          <a:bodyPr wrap="none">
            <a:spAutoFit/>
          </a:bodyPr>
          <a:lstStyle/>
          <a:p>
            <a:pPr lvl="0">
              <a:spcAft>
                <a:spcPts val="1800"/>
              </a:spcAft>
            </a:pPr>
            <a:r>
              <a:rPr kumimoji="1" lang="en-US" altLang="zh-CN" sz="2400" b="1" dirty="0">
                <a:solidFill>
                  <a:srgbClr val="C00000"/>
                </a:solidFill>
                <a:latin typeface="思源黑体 CN Bold" panose="020B0800000000000000" charset="-122"/>
                <a:ea typeface="思源黑体 CN Bold" panose="020B0800000000000000" charset="-122"/>
              </a:rPr>
              <a:t>1</a:t>
            </a:r>
            <a:r>
              <a:rPr kumimoji="1" lang="zh-CN" altLang="en-US" sz="2400" b="1" dirty="0">
                <a:solidFill>
                  <a:srgbClr val="C00000"/>
                </a:solidFill>
                <a:latin typeface="思源黑体 CN Bold" panose="020B0800000000000000" charset="-122"/>
                <a:ea typeface="思源黑体 CN Bold" panose="020B0800000000000000" charset="-122"/>
              </a:rPr>
              <a:t> </a:t>
            </a:r>
            <a:r>
              <a:rPr kumimoji="1" lang="en-US" altLang="zh-CN" sz="2400" b="1" dirty="0">
                <a:solidFill>
                  <a:srgbClr val="C00000"/>
                </a:solidFill>
                <a:latin typeface="思源黑体 CN Bold" panose="020B0800000000000000" charset="-122"/>
                <a:ea typeface="思源黑体 CN Bold" panose="020B0800000000000000" charset="-122"/>
              </a:rPr>
              <a:t>SQL</a:t>
            </a:r>
            <a:r>
              <a:rPr kumimoji="1" lang="zh-CN" altLang="en-US" sz="2400" b="1" dirty="0">
                <a:solidFill>
                  <a:srgbClr val="C00000"/>
                </a:solidFill>
                <a:latin typeface="思源黑体 CN Bold" panose="020B0800000000000000" charset="-122"/>
                <a:ea typeface="思源黑体 CN Bold" panose="020B0800000000000000" charset="-122"/>
              </a:rPr>
              <a:t>注入漏洞</a:t>
            </a:r>
            <a:endParaRPr kumimoji="1" lang="en-US" altLang="zh-CN" sz="2400" b="1" dirty="0">
              <a:solidFill>
                <a:srgbClr val="C00000"/>
              </a:solidFill>
              <a:latin typeface="思源黑体 CN Regular" panose="020B0500000000000000" charset="-122"/>
              <a:ea typeface="思源黑体 CN Regular" panose="020B0500000000000000" charset="-122"/>
            </a:endParaRPr>
          </a:p>
        </p:txBody>
      </p:sp>
      <p:sp>
        <p:nvSpPr>
          <p:cNvPr id="2" name="矩形 1">
            <a:extLst>
              <a:ext uri="{FF2B5EF4-FFF2-40B4-BE49-F238E27FC236}">
                <a16:creationId xmlns:a16="http://schemas.microsoft.com/office/drawing/2014/main" id="{A89C4B05-196E-6143-9318-D1CC0CC3C6D1}"/>
              </a:ext>
            </a:extLst>
          </p:cNvPr>
          <p:cNvSpPr/>
          <p:nvPr/>
        </p:nvSpPr>
        <p:spPr>
          <a:xfrm>
            <a:off x="1456168" y="2132555"/>
            <a:ext cx="8393723" cy="1296445"/>
          </a:xfrm>
          <a:prstGeom prst="rect">
            <a:avLst/>
          </a:prstGeom>
        </p:spPr>
        <p:txBody>
          <a:bodyPr wrap="square">
            <a:spAutoFit/>
          </a:bodyPr>
          <a:lstStyle/>
          <a:p>
            <a:pPr>
              <a:lnSpc>
                <a:spcPct val="150000"/>
              </a:lnSpc>
            </a:pPr>
            <a:r>
              <a:rPr lang="zh-CN" altLang="en-US" dirty="0">
                <a:solidFill>
                  <a:srgbClr val="212121"/>
                </a:solidFill>
                <a:latin typeface="LiberationSerif"/>
              </a:rPr>
              <a:t>         </a:t>
            </a:r>
            <a:r>
              <a:rPr lang="en" altLang="zh-CN" dirty="0">
                <a:solidFill>
                  <a:srgbClr val="212121"/>
                </a:solidFill>
                <a:latin typeface="LiberationSerif"/>
              </a:rPr>
              <a:t>SQL</a:t>
            </a:r>
            <a:r>
              <a:rPr lang="zh-CN" altLang="en-US" dirty="0">
                <a:solidFill>
                  <a:srgbClr val="212121"/>
                </a:solidFill>
                <a:latin typeface="DroidSansFallback"/>
              </a:rPr>
              <a:t>注入攻击是黑客利用</a:t>
            </a:r>
            <a:r>
              <a:rPr lang="en" altLang="zh-CN" dirty="0">
                <a:solidFill>
                  <a:srgbClr val="212121"/>
                </a:solidFill>
                <a:latin typeface="LiberationSerif"/>
              </a:rPr>
              <a:t>SQL</a:t>
            </a:r>
            <a:r>
              <a:rPr lang="zh-CN" altLang="en-US" dirty="0">
                <a:solidFill>
                  <a:srgbClr val="212121"/>
                </a:solidFill>
                <a:latin typeface="DroidSansFallback"/>
              </a:rPr>
              <a:t>注入漏洞对数据库进行攻击的常用手段之一。攻击者通过浏览器或者其他客户端将恶意</a:t>
            </a:r>
            <a:r>
              <a:rPr lang="en" altLang="zh-CN" dirty="0">
                <a:solidFill>
                  <a:srgbClr val="212121"/>
                </a:solidFill>
                <a:latin typeface="LiberationSerif"/>
              </a:rPr>
              <a:t>SQL</a:t>
            </a:r>
            <a:r>
              <a:rPr lang="zh-CN" altLang="en-US" dirty="0">
                <a:solidFill>
                  <a:srgbClr val="212121"/>
                </a:solidFill>
                <a:latin typeface="DroidSansFallback"/>
              </a:rPr>
              <a:t>语句</a:t>
            </a:r>
            <a:r>
              <a:rPr lang="zh-CN" altLang="en-US" b="1" dirty="0">
                <a:solidFill>
                  <a:srgbClr val="C00000"/>
                </a:solidFill>
                <a:latin typeface="DroidSansFallback"/>
              </a:rPr>
              <a:t>拼接</a:t>
            </a:r>
            <a:r>
              <a:rPr lang="zh-CN" altLang="en-US" dirty="0">
                <a:solidFill>
                  <a:srgbClr val="212121"/>
                </a:solidFill>
                <a:latin typeface="DroidSansFallback"/>
              </a:rPr>
              <a:t>到网站参数中，网站应用程序未经过滤，便将恶意</a:t>
            </a:r>
            <a:r>
              <a:rPr lang="en" altLang="zh-CN" dirty="0">
                <a:solidFill>
                  <a:srgbClr val="212121"/>
                </a:solidFill>
                <a:latin typeface="LiberationSerif"/>
              </a:rPr>
              <a:t>SQL</a:t>
            </a:r>
            <a:r>
              <a:rPr lang="zh-CN" altLang="en-US" dirty="0">
                <a:solidFill>
                  <a:srgbClr val="212121"/>
                </a:solidFill>
                <a:latin typeface="DroidSansFallback"/>
              </a:rPr>
              <a:t>语句带入数据库执行，过程如下图所示。 </a:t>
            </a:r>
            <a:endParaRPr lang="zh-CN" altLang="en-US" dirty="0">
              <a:effectLst/>
            </a:endParaRPr>
          </a:p>
        </p:txBody>
      </p:sp>
      <p:sp>
        <p:nvSpPr>
          <p:cNvPr id="16" name="圆角矩形 15">
            <a:extLst>
              <a:ext uri="{FF2B5EF4-FFF2-40B4-BE49-F238E27FC236}">
                <a16:creationId xmlns:a16="http://schemas.microsoft.com/office/drawing/2014/main" id="{770F214E-6C84-9A42-AA8C-BBB5C046A5B4}"/>
              </a:ext>
            </a:extLst>
          </p:cNvPr>
          <p:cNvSpPr/>
          <p:nvPr/>
        </p:nvSpPr>
        <p:spPr>
          <a:xfrm>
            <a:off x="961291" y="3760212"/>
            <a:ext cx="3352800" cy="612497"/>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sz="1200" b="1" dirty="0"/>
              <a:t>id=1’union select </a:t>
            </a:r>
            <a:r>
              <a:rPr lang="en" altLang="zh-CN" sz="1200" b="1" dirty="0" err="1"/>
              <a:t>user,password</a:t>
            </a:r>
            <a:r>
              <a:rPr lang="en" altLang="zh-CN" sz="1200" b="1" dirty="0"/>
              <a:t> from users--+</a:t>
            </a:r>
          </a:p>
        </p:txBody>
      </p:sp>
      <p:sp>
        <p:nvSpPr>
          <p:cNvPr id="35" name="圆角矩形 34">
            <a:extLst>
              <a:ext uri="{FF2B5EF4-FFF2-40B4-BE49-F238E27FC236}">
                <a16:creationId xmlns:a16="http://schemas.microsoft.com/office/drawing/2014/main" id="{85EDAC5B-31EA-7049-9652-09FF0CF99CC7}"/>
              </a:ext>
            </a:extLst>
          </p:cNvPr>
          <p:cNvSpPr/>
          <p:nvPr/>
        </p:nvSpPr>
        <p:spPr>
          <a:xfrm>
            <a:off x="7948249" y="3678149"/>
            <a:ext cx="3352800" cy="612497"/>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sz="1200" b="1" dirty="0"/>
              <a:t>select </a:t>
            </a:r>
            <a:r>
              <a:rPr lang="en" altLang="zh-CN" sz="1200" b="1" dirty="0" err="1"/>
              <a:t>title.content</a:t>
            </a:r>
            <a:r>
              <a:rPr lang="en" altLang="zh-CN" sz="1200" b="1" dirty="0"/>
              <a:t> from new where id=1’ union select </a:t>
            </a:r>
            <a:r>
              <a:rPr lang="en" altLang="zh-CN" sz="1200" b="1" dirty="0" err="1"/>
              <a:t>user,password</a:t>
            </a:r>
            <a:r>
              <a:rPr lang="en" altLang="zh-CN" sz="1200" b="1" dirty="0"/>
              <a:t> from users--+'</a:t>
            </a:r>
          </a:p>
        </p:txBody>
      </p:sp>
      <p:pic>
        <p:nvPicPr>
          <p:cNvPr id="18" name="图片 17">
            <a:extLst>
              <a:ext uri="{FF2B5EF4-FFF2-40B4-BE49-F238E27FC236}">
                <a16:creationId xmlns:a16="http://schemas.microsoft.com/office/drawing/2014/main" id="{A48820E4-2756-7B43-8228-C66378A50185}"/>
              </a:ext>
            </a:extLst>
          </p:cNvPr>
          <p:cNvPicPr>
            <a:picLocks noChangeAspect="1"/>
          </p:cNvPicPr>
          <p:nvPr/>
        </p:nvPicPr>
        <p:blipFill>
          <a:blip r:embed="rId3"/>
          <a:stretch>
            <a:fillRect/>
          </a:stretch>
        </p:blipFill>
        <p:spPr>
          <a:xfrm>
            <a:off x="4443049" y="4642339"/>
            <a:ext cx="3505200" cy="439648"/>
          </a:xfrm>
          <a:prstGeom prst="rect">
            <a:avLst/>
          </a:prstGeom>
        </p:spPr>
      </p:pic>
      <p:sp>
        <p:nvSpPr>
          <p:cNvPr id="37" name="criminal-with-stolen-computers_40168">
            <a:extLst>
              <a:ext uri="{FF2B5EF4-FFF2-40B4-BE49-F238E27FC236}">
                <a16:creationId xmlns:a16="http://schemas.microsoft.com/office/drawing/2014/main" id="{5D52914C-E415-1040-9F86-93CD4D87B9DB}"/>
              </a:ext>
            </a:extLst>
          </p:cNvPr>
          <p:cNvSpPr>
            <a:spLocks noChangeAspect="1"/>
          </p:cNvSpPr>
          <p:nvPr/>
        </p:nvSpPr>
        <p:spPr>
          <a:xfrm>
            <a:off x="2119311" y="5630492"/>
            <a:ext cx="609685" cy="536960"/>
          </a:xfrm>
          <a:custGeom>
            <a:avLst/>
            <a:gdLst>
              <a:gd name="T0" fmla="*/ 496 w 1644"/>
              <a:gd name="T1" fmla="*/ 183 h 1450"/>
              <a:gd name="T2" fmla="*/ 188 w 1644"/>
              <a:gd name="T3" fmla="*/ 183 h 1450"/>
              <a:gd name="T4" fmla="*/ 1644 w 1644"/>
              <a:gd name="T5" fmla="*/ 723 h 1450"/>
              <a:gd name="T6" fmla="*/ 1495 w 1644"/>
              <a:gd name="T7" fmla="*/ 796 h 1450"/>
              <a:gd name="T8" fmla="*/ 1495 w 1644"/>
              <a:gd name="T9" fmla="*/ 1405 h 1450"/>
              <a:gd name="T10" fmla="*/ 642 w 1644"/>
              <a:gd name="T11" fmla="*/ 796 h 1450"/>
              <a:gd name="T12" fmla="*/ 615 w 1644"/>
              <a:gd name="T13" fmla="*/ 923 h 1450"/>
              <a:gd name="T14" fmla="*/ 538 w 1644"/>
              <a:gd name="T15" fmla="*/ 796 h 1450"/>
              <a:gd name="T16" fmla="*/ 560 w 1644"/>
              <a:gd name="T17" fmla="*/ 1205 h 1450"/>
              <a:gd name="T18" fmla="*/ 474 w 1644"/>
              <a:gd name="T19" fmla="*/ 1398 h 1450"/>
              <a:gd name="T20" fmla="*/ 374 w 1644"/>
              <a:gd name="T21" fmla="*/ 1402 h 1450"/>
              <a:gd name="T22" fmla="*/ 348 w 1644"/>
              <a:gd name="T23" fmla="*/ 1205 h 1450"/>
              <a:gd name="T24" fmla="*/ 325 w 1644"/>
              <a:gd name="T25" fmla="*/ 1205 h 1450"/>
              <a:gd name="T26" fmla="*/ 291 w 1644"/>
              <a:gd name="T27" fmla="*/ 1402 h 1450"/>
              <a:gd name="T28" fmla="*/ 191 w 1644"/>
              <a:gd name="T29" fmla="*/ 1398 h 1450"/>
              <a:gd name="T30" fmla="*/ 87 w 1644"/>
              <a:gd name="T31" fmla="*/ 1205 h 1450"/>
              <a:gd name="T32" fmla="*/ 93 w 1644"/>
              <a:gd name="T33" fmla="*/ 881 h 1450"/>
              <a:gd name="T34" fmla="*/ 4 w 1644"/>
              <a:gd name="T35" fmla="*/ 862 h 1450"/>
              <a:gd name="T36" fmla="*/ 40 w 1644"/>
              <a:gd name="T37" fmla="*/ 624 h 1450"/>
              <a:gd name="T38" fmla="*/ 46 w 1644"/>
              <a:gd name="T39" fmla="*/ 609 h 1450"/>
              <a:gd name="T40" fmla="*/ 59 w 1644"/>
              <a:gd name="T41" fmla="*/ 578 h 1450"/>
              <a:gd name="T42" fmla="*/ 122 w 1644"/>
              <a:gd name="T43" fmla="*/ 457 h 1450"/>
              <a:gd name="T44" fmla="*/ 194 w 1644"/>
              <a:gd name="T45" fmla="*/ 372 h 1450"/>
              <a:gd name="T46" fmla="*/ 183 w 1644"/>
              <a:gd name="T47" fmla="*/ 276 h 1450"/>
              <a:gd name="T48" fmla="*/ 331 w 1644"/>
              <a:gd name="T49" fmla="*/ 328 h 1450"/>
              <a:gd name="T50" fmla="*/ 364 w 1644"/>
              <a:gd name="T51" fmla="*/ 521 h 1450"/>
              <a:gd name="T52" fmla="*/ 501 w 1644"/>
              <a:gd name="T53" fmla="*/ 276 h 1450"/>
              <a:gd name="T54" fmla="*/ 470 w 1644"/>
              <a:gd name="T55" fmla="*/ 387 h 1450"/>
              <a:gd name="T56" fmla="*/ 530 w 1644"/>
              <a:gd name="T57" fmla="*/ 401 h 1450"/>
              <a:gd name="T58" fmla="*/ 654 w 1644"/>
              <a:gd name="T59" fmla="*/ 433 h 1450"/>
              <a:gd name="T60" fmla="*/ 625 w 1644"/>
              <a:gd name="T61" fmla="*/ 681 h 1450"/>
              <a:gd name="T62" fmla="*/ 633 w 1644"/>
              <a:gd name="T63" fmla="*/ 626 h 1450"/>
              <a:gd name="T64" fmla="*/ 623 w 1644"/>
              <a:gd name="T65" fmla="*/ 422 h 1450"/>
              <a:gd name="T66" fmla="*/ 520 w 1644"/>
              <a:gd name="T67" fmla="*/ 433 h 1450"/>
              <a:gd name="T68" fmla="*/ 535 w 1644"/>
              <a:gd name="T69" fmla="*/ 466 h 1450"/>
              <a:gd name="T70" fmla="*/ 599 w 1644"/>
              <a:gd name="T71" fmla="*/ 587 h 1450"/>
              <a:gd name="T72" fmla="*/ 611 w 1644"/>
              <a:gd name="T73" fmla="*/ 618 h 1450"/>
              <a:gd name="T74" fmla="*/ 633 w 1644"/>
              <a:gd name="T75" fmla="*/ 626 h 1450"/>
              <a:gd name="T76" fmla="*/ 94 w 1644"/>
              <a:gd name="T77" fmla="*/ 172 h 1450"/>
              <a:gd name="T78" fmla="*/ 579 w 1644"/>
              <a:gd name="T79" fmla="*/ 385 h 1450"/>
              <a:gd name="T80" fmla="*/ 612 w 1644"/>
              <a:gd name="T81" fmla="*/ 129 h 1450"/>
              <a:gd name="T82" fmla="*/ 1226 w 1644"/>
              <a:gd name="T83" fmla="*/ 307 h 1450"/>
              <a:gd name="T84" fmla="*/ 1260 w 1644"/>
              <a:gd name="T85" fmla="*/ 95 h 1450"/>
              <a:gd name="T86" fmla="*/ 579 w 1644"/>
              <a:gd name="T87" fmla="*/ 146 h 1450"/>
              <a:gd name="T88" fmla="*/ 507 w 1644"/>
              <a:gd name="T89" fmla="*/ 84 h 1450"/>
              <a:gd name="T90" fmla="*/ 260 w 1644"/>
              <a:gd name="T91" fmla="*/ 0 h 1450"/>
              <a:gd name="T92" fmla="*/ 187 w 1644"/>
              <a:gd name="T93" fmla="*/ 146 h 1450"/>
              <a:gd name="T94" fmla="*/ 82 w 1644"/>
              <a:gd name="T95" fmla="*/ 159 h 1450"/>
              <a:gd name="T96" fmla="*/ 1136 w 1644"/>
              <a:gd name="T97" fmla="*/ 475 h 1450"/>
              <a:gd name="T98" fmla="*/ 669 w 1644"/>
              <a:gd name="T99" fmla="*/ 509 h 1450"/>
              <a:gd name="T100" fmla="*/ 1136 w 1644"/>
              <a:gd name="T101" fmla="*/ 475 h 1450"/>
              <a:gd name="T102" fmla="*/ 855 w 1644"/>
              <a:gd name="T103" fmla="*/ 617 h 1450"/>
              <a:gd name="T104" fmla="*/ 763 w 1644"/>
              <a:gd name="T105" fmla="*/ 651 h 1450"/>
              <a:gd name="T106" fmla="*/ 1076 w 1644"/>
              <a:gd name="T107" fmla="*/ 617 h 1450"/>
              <a:gd name="T108" fmla="*/ 984 w 1644"/>
              <a:gd name="T109" fmla="*/ 521 h 1450"/>
              <a:gd name="T110" fmla="*/ 1159 w 1644"/>
              <a:gd name="T111" fmla="*/ 328 h 1450"/>
              <a:gd name="T112" fmla="*/ 1623 w 1644"/>
              <a:gd name="T113" fmla="*/ 641 h 1450"/>
              <a:gd name="T114" fmla="*/ 1159 w 1644"/>
              <a:gd name="T115" fmla="*/ 328 h 1450"/>
              <a:gd name="T116" fmla="*/ 1606 w 1644"/>
              <a:gd name="T117" fmla="*/ 625 h 1450"/>
              <a:gd name="T118" fmla="*/ 1176 w 1644"/>
              <a:gd name="T119" fmla="*/ 345 h 1450"/>
              <a:gd name="T120" fmla="*/ 1139 w 1644"/>
              <a:gd name="T121" fmla="*/ 656 h 1450"/>
              <a:gd name="T122" fmla="*/ 1390 w 1644"/>
              <a:gd name="T123" fmla="*/ 689 h 1450"/>
              <a:gd name="T124" fmla="*/ 1644 w 1644"/>
              <a:gd name="T125" fmla="*/ 656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44" h="1450">
                <a:moveTo>
                  <a:pt x="188" y="183"/>
                </a:moveTo>
                <a:lnTo>
                  <a:pt x="496" y="183"/>
                </a:lnTo>
                <a:cubicBezTo>
                  <a:pt x="485" y="247"/>
                  <a:pt x="435" y="301"/>
                  <a:pt x="368" y="312"/>
                </a:cubicBezTo>
                <a:cubicBezTo>
                  <a:pt x="283" y="326"/>
                  <a:pt x="203" y="268"/>
                  <a:pt x="188" y="183"/>
                </a:cubicBezTo>
                <a:close/>
                <a:moveTo>
                  <a:pt x="631" y="723"/>
                </a:moveTo>
                <a:lnTo>
                  <a:pt x="1644" y="723"/>
                </a:lnTo>
                <a:lnTo>
                  <a:pt x="1644" y="796"/>
                </a:lnTo>
                <a:lnTo>
                  <a:pt x="1495" y="796"/>
                </a:lnTo>
                <a:lnTo>
                  <a:pt x="1560" y="1405"/>
                </a:lnTo>
                <a:lnTo>
                  <a:pt x="1495" y="1405"/>
                </a:lnTo>
                <a:lnTo>
                  <a:pt x="1430" y="796"/>
                </a:lnTo>
                <a:lnTo>
                  <a:pt x="642" y="796"/>
                </a:lnTo>
                <a:lnTo>
                  <a:pt x="654" y="871"/>
                </a:lnTo>
                <a:cubicBezTo>
                  <a:pt x="658" y="896"/>
                  <a:pt x="640" y="920"/>
                  <a:pt x="615" y="923"/>
                </a:cubicBezTo>
                <a:cubicBezTo>
                  <a:pt x="592" y="927"/>
                  <a:pt x="570" y="912"/>
                  <a:pt x="564" y="890"/>
                </a:cubicBezTo>
                <a:lnTo>
                  <a:pt x="538" y="796"/>
                </a:lnTo>
                <a:lnTo>
                  <a:pt x="538" y="796"/>
                </a:lnTo>
                <a:cubicBezTo>
                  <a:pt x="560" y="999"/>
                  <a:pt x="560" y="1205"/>
                  <a:pt x="560" y="1205"/>
                </a:cubicBezTo>
                <a:lnTo>
                  <a:pt x="475" y="1205"/>
                </a:lnTo>
                <a:cubicBezTo>
                  <a:pt x="474" y="1309"/>
                  <a:pt x="474" y="1398"/>
                  <a:pt x="474" y="1398"/>
                </a:cubicBezTo>
                <a:cubicBezTo>
                  <a:pt x="474" y="1425"/>
                  <a:pt x="451" y="1447"/>
                  <a:pt x="424" y="1447"/>
                </a:cubicBezTo>
                <a:cubicBezTo>
                  <a:pt x="398" y="1447"/>
                  <a:pt x="377" y="1427"/>
                  <a:pt x="374" y="1402"/>
                </a:cubicBezTo>
                <a:cubicBezTo>
                  <a:pt x="374" y="1402"/>
                  <a:pt x="366" y="1311"/>
                  <a:pt x="356" y="1205"/>
                </a:cubicBezTo>
                <a:lnTo>
                  <a:pt x="348" y="1205"/>
                </a:lnTo>
                <a:lnTo>
                  <a:pt x="330" y="995"/>
                </a:lnTo>
                <a:lnTo>
                  <a:pt x="325" y="1205"/>
                </a:lnTo>
                <a:lnTo>
                  <a:pt x="309" y="1205"/>
                </a:lnTo>
                <a:cubicBezTo>
                  <a:pt x="299" y="1311"/>
                  <a:pt x="291" y="1402"/>
                  <a:pt x="291" y="1402"/>
                </a:cubicBezTo>
                <a:cubicBezTo>
                  <a:pt x="288" y="1429"/>
                  <a:pt x="264" y="1450"/>
                  <a:pt x="236" y="1447"/>
                </a:cubicBezTo>
                <a:cubicBezTo>
                  <a:pt x="211" y="1445"/>
                  <a:pt x="191" y="1423"/>
                  <a:pt x="191" y="1398"/>
                </a:cubicBezTo>
                <a:cubicBezTo>
                  <a:pt x="191" y="1398"/>
                  <a:pt x="191" y="1309"/>
                  <a:pt x="190" y="1205"/>
                </a:cubicBezTo>
                <a:lnTo>
                  <a:pt x="87" y="1205"/>
                </a:lnTo>
                <a:cubicBezTo>
                  <a:pt x="83" y="1142"/>
                  <a:pt x="101" y="951"/>
                  <a:pt x="119" y="787"/>
                </a:cubicBezTo>
                <a:lnTo>
                  <a:pt x="93" y="881"/>
                </a:lnTo>
                <a:cubicBezTo>
                  <a:pt x="87" y="903"/>
                  <a:pt x="65" y="918"/>
                  <a:pt x="42" y="914"/>
                </a:cubicBezTo>
                <a:cubicBezTo>
                  <a:pt x="17" y="911"/>
                  <a:pt x="0" y="887"/>
                  <a:pt x="4" y="862"/>
                </a:cubicBezTo>
                <a:lnTo>
                  <a:pt x="39" y="630"/>
                </a:lnTo>
                <a:cubicBezTo>
                  <a:pt x="39" y="628"/>
                  <a:pt x="40" y="626"/>
                  <a:pt x="40" y="624"/>
                </a:cubicBezTo>
                <a:lnTo>
                  <a:pt x="41" y="623"/>
                </a:lnTo>
                <a:lnTo>
                  <a:pt x="46" y="609"/>
                </a:lnTo>
                <a:lnTo>
                  <a:pt x="50" y="599"/>
                </a:lnTo>
                <a:lnTo>
                  <a:pt x="59" y="578"/>
                </a:lnTo>
                <a:cubicBezTo>
                  <a:pt x="65" y="564"/>
                  <a:pt x="71" y="550"/>
                  <a:pt x="77" y="537"/>
                </a:cubicBezTo>
                <a:cubicBezTo>
                  <a:pt x="91" y="510"/>
                  <a:pt x="105" y="483"/>
                  <a:pt x="122" y="457"/>
                </a:cubicBezTo>
                <a:cubicBezTo>
                  <a:pt x="140" y="430"/>
                  <a:pt x="159" y="404"/>
                  <a:pt x="187" y="378"/>
                </a:cubicBezTo>
                <a:cubicBezTo>
                  <a:pt x="189" y="376"/>
                  <a:pt x="192" y="374"/>
                  <a:pt x="194" y="372"/>
                </a:cubicBezTo>
                <a:lnTo>
                  <a:pt x="156" y="266"/>
                </a:lnTo>
                <a:lnTo>
                  <a:pt x="183" y="276"/>
                </a:lnTo>
                <a:lnTo>
                  <a:pt x="183" y="276"/>
                </a:lnTo>
                <a:lnTo>
                  <a:pt x="331" y="328"/>
                </a:lnTo>
                <a:lnTo>
                  <a:pt x="332" y="522"/>
                </a:lnTo>
                <a:lnTo>
                  <a:pt x="364" y="521"/>
                </a:lnTo>
                <a:lnTo>
                  <a:pt x="364" y="323"/>
                </a:lnTo>
                <a:lnTo>
                  <a:pt x="501" y="276"/>
                </a:lnTo>
                <a:lnTo>
                  <a:pt x="463" y="381"/>
                </a:lnTo>
                <a:cubicBezTo>
                  <a:pt x="466" y="383"/>
                  <a:pt x="468" y="385"/>
                  <a:pt x="470" y="387"/>
                </a:cubicBezTo>
                <a:cubicBezTo>
                  <a:pt x="482" y="398"/>
                  <a:pt x="492" y="409"/>
                  <a:pt x="501" y="420"/>
                </a:cubicBezTo>
                <a:cubicBezTo>
                  <a:pt x="506" y="409"/>
                  <a:pt x="517" y="401"/>
                  <a:pt x="530" y="401"/>
                </a:cubicBezTo>
                <a:lnTo>
                  <a:pt x="623" y="401"/>
                </a:lnTo>
                <a:cubicBezTo>
                  <a:pt x="640" y="401"/>
                  <a:pt x="654" y="415"/>
                  <a:pt x="654" y="433"/>
                </a:cubicBezTo>
                <a:lnTo>
                  <a:pt x="654" y="649"/>
                </a:lnTo>
                <a:cubicBezTo>
                  <a:pt x="654" y="666"/>
                  <a:pt x="641" y="680"/>
                  <a:pt x="625" y="681"/>
                </a:cubicBezTo>
                <a:lnTo>
                  <a:pt x="631" y="723"/>
                </a:lnTo>
                <a:close/>
                <a:moveTo>
                  <a:pt x="633" y="626"/>
                </a:moveTo>
                <a:lnTo>
                  <a:pt x="633" y="433"/>
                </a:lnTo>
                <a:cubicBezTo>
                  <a:pt x="633" y="427"/>
                  <a:pt x="628" y="422"/>
                  <a:pt x="623" y="422"/>
                </a:cubicBezTo>
                <a:lnTo>
                  <a:pt x="530" y="422"/>
                </a:lnTo>
                <a:cubicBezTo>
                  <a:pt x="524" y="422"/>
                  <a:pt x="520" y="427"/>
                  <a:pt x="520" y="433"/>
                </a:cubicBezTo>
                <a:lnTo>
                  <a:pt x="520" y="443"/>
                </a:lnTo>
                <a:cubicBezTo>
                  <a:pt x="525" y="451"/>
                  <a:pt x="530" y="458"/>
                  <a:pt x="535" y="466"/>
                </a:cubicBezTo>
                <a:cubicBezTo>
                  <a:pt x="552" y="492"/>
                  <a:pt x="567" y="519"/>
                  <a:pt x="580" y="546"/>
                </a:cubicBezTo>
                <a:cubicBezTo>
                  <a:pt x="586" y="560"/>
                  <a:pt x="593" y="573"/>
                  <a:pt x="599" y="587"/>
                </a:cubicBezTo>
                <a:lnTo>
                  <a:pt x="607" y="608"/>
                </a:lnTo>
                <a:lnTo>
                  <a:pt x="611" y="618"/>
                </a:lnTo>
                <a:lnTo>
                  <a:pt x="614" y="626"/>
                </a:lnTo>
                <a:lnTo>
                  <a:pt x="633" y="626"/>
                </a:lnTo>
                <a:lnTo>
                  <a:pt x="633" y="626"/>
                </a:lnTo>
                <a:close/>
                <a:moveTo>
                  <a:pt x="94" y="172"/>
                </a:moveTo>
                <a:lnTo>
                  <a:pt x="579" y="172"/>
                </a:lnTo>
                <a:lnTo>
                  <a:pt x="579" y="385"/>
                </a:lnTo>
                <a:lnTo>
                  <a:pt x="612" y="385"/>
                </a:lnTo>
                <a:lnTo>
                  <a:pt x="612" y="129"/>
                </a:lnTo>
                <a:lnTo>
                  <a:pt x="1226" y="129"/>
                </a:lnTo>
                <a:lnTo>
                  <a:pt x="1226" y="307"/>
                </a:lnTo>
                <a:lnTo>
                  <a:pt x="1260" y="307"/>
                </a:lnTo>
                <a:lnTo>
                  <a:pt x="1260" y="95"/>
                </a:lnTo>
                <a:lnTo>
                  <a:pt x="579" y="95"/>
                </a:lnTo>
                <a:lnTo>
                  <a:pt x="579" y="146"/>
                </a:lnTo>
                <a:lnTo>
                  <a:pt x="507" y="146"/>
                </a:lnTo>
                <a:lnTo>
                  <a:pt x="507" y="84"/>
                </a:lnTo>
                <a:cubicBezTo>
                  <a:pt x="507" y="28"/>
                  <a:pt x="484" y="0"/>
                  <a:pt x="428" y="0"/>
                </a:cubicBezTo>
                <a:lnTo>
                  <a:pt x="260" y="0"/>
                </a:lnTo>
                <a:cubicBezTo>
                  <a:pt x="204" y="0"/>
                  <a:pt x="187" y="28"/>
                  <a:pt x="187" y="84"/>
                </a:cubicBezTo>
                <a:lnTo>
                  <a:pt x="187" y="146"/>
                </a:lnTo>
                <a:lnTo>
                  <a:pt x="94" y="146"/>
                </a:lnTo>
                <a:cubicBezTo>
                  <a:pt x="87" y="146"/>
                  <a:pt x="82" y="152"/>
                  <a:pt x="82" y="159"/>
                </a:cubicBezTo>
                <a:cubicBezTo>
                  <a:pt x="82" y="166"/>
                  <a:pt x="87" y="172"/>
                  <a:pt x="94" y="172"/>
                </a:cubicBezTo>
                <a:close/>
                <a:moveTo>
                  <a:pt x="1136" y="475"/>
                </a:moveTo>
                <a:lnTo>
                  <a:pt x="669" y="475"/>
                </a:lnTo>
                <a:lnTo>
                  <a:pt x="669" y="509"/>
                </a:lnTo>
                <a:lnTo>
                  <a:pt x="1136" y="509"/>
                </a:lnTo>
                <a:lnTo>
                  <a:pt x="1136" y="475"/>
                </a:lnTo>
                <a:close/>
                <a:moveTo>
                  <a:pt x="855" y="521"/>
                </a:moveTo>
                <a:lnTo>
                  <a:pt x="855" y="617"/>
                </a:lnTo>
                <a:lnTo>
                  <a:pt x="763" y="617"/>
                </a:lnTo>
                <a:lnTo>
                  <a:pt x="763" y="651"/>
                </a:lnTo>
                <a:lnTo>
                  <a:pt x="1076" y="651"/>
                </a:lnTo>
                <a:lnTo>
                  <a:pt x="1076" y="617"/>
                </a:lnTo>
                <a:lnTo>
                  <a:pt x="984" y="617"/>
                </a:lnTo>
                <a:lnTo>
                  <a:pt x="984" y="521"/>
                </a:lnTo>
                <a:lnTo>
                  <a:pt x="855" y="521"/>
                </a:lnTo>
                <a:close/>
                <a:moveTo>
                  <a:pt x="1159" y="328"/>
                </a:moveTo>
                <a:lnTo>
                  <a:pt x="1623" y="328"/>
                </a:lnTo>
                <a:lnTo>
                  <a:pt x="1623" y="641"/>
                </a:lnTo>
                <a:lnTo>
                  <a:pt x="1159" y="641"/>
                </a:lnTo>
                <a:lnTo>
                  <a:pt x="1159" y="328"/>
                </a:lnTo>
                <a:close/>
                <a:moveTo>
                  <a:pt x="1176" y="625"/>
                </a:moveTo>
                <a:lnTo>
                  <a:pt x="1606" y="625"/>
                </a:lnTo>
                <a:lnTo>
                  <a:pt x="1606" y="345"/>
                </a:lnTo>
                <a:lnTo>
                  <a:pt x="1176" y="345"/>
                </a:lnTo>
                <a:lnTo>
                  <a:pt x="1176" y="625"/>
                </a:lnTo>
                <a:close/>
                <a:moveTo>
                  <a:pt x="1139" y="656"/>
                </a:moveTo>
                <a:lnTo>
                  <a:pt x="1139" y="681"/>
                </a:lnTo>
                <a:cubicBezTo>
                  <a:pt x="1139" y="681"/>
                  <a:pt x="1271" y="689"/>
                  <a:pt x="1390" y="689"/>
                </a:cubicBezTo>
                <a:cubicBezTo>
                  <a:pt x="1510" y="689"/>
                  <a:pt x="1644" y="681"/>
                  <a:pt x="1644" y="681"/>
                </a:cubicBezTo>
                <a:lnTo>
                  <a:pt x="1644" y="656"/>
                </a:lnTo>
                <a:lnTo>
                  <a:pt x="1139" y="6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confont-11899-5651347">
            <a:extLst>
              <a:ext uri="{FF2B5EF4-FFF2-40B4-BE49-F238E27FC236}">
                <a16:creationId xmlns:a16="http://schemas.microsoft.com/office/drawing/2014/main" id="{CA2B1B11-21CF-BF48-94D7-734D17397789}"/>
              </a:ext>
            </a:extLst>
          </p:cNvPr>
          <p:cNvSpPr>
            <a:spLocks noChangeAspect="1"/>
          </p:cNvSpPr>
          <p:nvPr/>
        </p:nvSpPr>
        <p:spPr>
          <a:xfrm>
            <a:off x="9642237" y="5557767"/>
            <a:ext cx="533550" cy="609685"/>
          </a:xfrm>
          <a:custGeom>
            <a:avLst/>
            <a:gdLst>
              <a:gd name="T0" fmla="*/ 649 w 9079"/>
              <a:gd name="T1" fmla="*/ 1 h 10376"/>
              <a:gd name="T2" fmla="*/ 8430 w 9079"/>
              <a:gd name="T3" fmla="*/ 1 h 10376"/>
              <a:gd name="T4" fmla="*/ 9079 w 9079"/>
              <a:gd name="T5" fmla="*/ 649 h 10376"/>
              <a:gd name="T6" fmla="*/ 9079 w 9079"/>
              <a:gd name="T7" fmla="*/ 1946 h 10376"/>
              <a:gd name="T8" fmla="*/ 8430 w 9079"/>
              <a:gd name="T9" fmla="*/ 2594 h 10376"/>
              <a:gd name="T10" fmla="*/ 649 w 9079"/>
              <a:gd name="T11" fmla="*/ 2594 h 10376"/>
              <a:gd name="T12" fmla="*/ 0 w 9079"/>
              <a:gd name="T13" fmla="*/ 1946 h 10376"/>
              <a:gd name="T14" fmla="*/ 0 w 9079"/>
              <a:gd name="T15" fmla="*/ 649 h 10376"/>
              <a:gd name="T16" fmla="*/ 649 w 9079"/>
              <a:gd name="T17" fmla="*/ 1 h 10376"/>
              <a:gd name="T18" fmla="*/ 2162 w 9079"/>
              <a:gd name="T19" fmla="*/ 649 h 10376"/>
              <a:gd name="T20" fmla="*/ 1513 w 9079"/>
              <a:gd name="T21" fmla="*/ 1298 h 10376"/>
              <a:gd name="T22" fmla="*/ 2162 w 9079"/>
              <a:gd name="T23" fmla="*/ 1947 h 10376"/>
              <a:gd name="T24" fmla="*/ 2810 w 9079"/>
              <a:gd name="T25" fmla="*/ 1298 h 10376"/>
              <a:gd name="T26" fmla="*/ 2162 w 9079"/>
              <a:gd name="T27" fmla="*/ 649 h 10376"/>
              <a:gd name="T28" fmla="*/ 649 w 9079"/>
              <a:gd name="T29" fmla="*/ 3892 h 10376"/>
              <a:gd name="T30" fmla="*/ 8430 w 9079"/>
              <a:gd name="T31" fmla="*/ 3892 h 10376"/>
              <a:gd name="T32" fmla="*/ 9079 w 9079"/>
              <a:gd name="T33" fmla="*/ 4541 h 10376"/>
              <a:gd name="T34" fmla="*/ 9079 w 9079"/>
              <a:gd name="T35" fmla="*/ 5837 h 10376"/>
              <a:gd name="T36" fmla="*/ 8430 w 9079"/>
              <a:gd name="T37" fmla="*/ 6486 h 10376"/>
              <a:gd name="T38" fmla="*/ 649 w 9079"/>
              <a:gd name="T39" fmla="*/ 6486 h 10376"/>
              <a:gd name="T40" fmla="*/ 0 w 9079"/>
              <a:gd name="T41" fmla="*/ 5837 h 10376"/>
              <a:gd name="T42" fmla="*/ 0 w 9079"/>
              <a:gd name="T43" fmla="*/ 4539 h 10376"/>
              <a:gd name="T44" fmla="*/ 649 w 9079"/>
              <a:gd name="T45" fmla="*/ 3892 h 10376"/>
              <a:gd name="T46" fmla="*/ 2162 w 9079"/>
              <a:gd name="T47" fmla="*/ 4539 h 10376"/>
              <a:gd name="T48" fmla="*/ 1513 w 9079"/>
              <a:gd name="T49" fmla="*/ 5188 h 10376"/>
              <a:gd name="T50" fmla="*/ 2162 w 9079"/>
              <a:gd name="T51" fmla="*/ 5837 h 10376"/>
              <a:gd name="T52" fmla="*/ 2810 w 9079"/>
              <a:gd name="T53" fmla="*/ 5188 h 10376"/>
              <a:gd name="T54" fmla="*/ 2162 w 9079"/>
              <a:gd name="T55" fmla="*/ 4539 h 10376"/>
              <a:gd name="T56" fmla="*/ 649 w 9079"/>
              <a:gd name="T57" fmla="*/ 7782 h 10376"/>
              <a:gd name="T58" fmla="*/ 8430 w 9079"/>
              <a:gd name="T59" fmla="*/ 7782 h 10376"/>
              <a:gd name="T60" fmla="*/ 9079 w 9079"/>
              <a:gd name="T61" fmla="*/ 8431 h 10376"/>
              <a:gd name="T62" fmla="*/ 9079 w 9079"/>
              <a:gd name="T63" fmla="*/ 9727 h 10376"/>
              <a:gd name="T64" fmla="*/ 8430 w 9079"/>
              <a:gd name="T65" fmla="*/ 10376 h 10376"/>
              <a:gd name="T66" fmla="*/ 649 w 9079"/>
              <a:gd name="T67" fmla="*/ 10376 h 10376"/>
              <a:gd name="T68" fmla="*/ 0 w 9079"/>
              <a:gd name="T69" fmla="*/ 9727 h 10376"/>
              <a:gd name="T70" fmla="*/ 0 w 9079"/>
              <a:gd name="T71" fmla="*/ 8431 h 10376"/>
              <a:gd name="T72" fmla="*/ 649 w 9079"/>
              <a:gd name="T73" fmla="*/ 7782 h 10376"/>
              <a:gd name="T74" fmla="*/ 2162 w 9079"/>
              <a:gd name="T75" fmla="*/ 8431 h 10376"/>
              <a:gd name="T76" fmla="*/ 1513 w 9079"/>
              <a:gd name="T77" fmla="*/ 9079 h 10376"/>
              <a:gd name="T78" fmla="*/ 2162 w 9079"/>
              <a:gd name="T79" fmla="*/ 9728 h 10376"/>
              <a:gd name="T80" fmla="*/ 2810 w 9079"/>
              <a:gd name="T81" fmla="*/ 9079 h 10376"/>
              <a:gd name="T82" fmla="*/ 2162 w 9079"/>
              <a:gd name="T83" fmla="*/ 8431 h 10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079" h="10376">
                <a:moveTo>
                  <a:pt x="649" y="1"/>
                </a:moveTo>
                <a:lnTo>
                  <a:pt x="8430" y="1"/>
                </a:lnTo>
                <a:cubicBezTo>
                  <a:pt x="8788" y="1"/>
                  <a:pt x="9079" y="291"/>
                  <a:pt x="9079" y="649"/>
                </a:cubicBezTo>
                <a:lnTo>
                  <a:pt x="9079" y="1946"/>
                </a:lnTo>
                <a:cubicBezTo>
                  <a:pt x="9079" y="2303"/>
                  <a:pt x="8789" y="2594"/>
                  <a:pt x="8430" y="2594"/>
                </a:cubicBezTo>
                <a:lnTo>
                  <a:pt x="649" y="2594"/>
                </a:lnTo>
                <a:cubicBezTo>
                  <a:pt x="292" y="2594"/>
                  <a:pt x="0" y="2304"/>
                  <a:pt x="0" y="1946"/>
                </a:cubicBezTo>
                <a:lnTo>
                  <a:pt x="0" y="649"/>
                </a:lnTo>
                <a:cubicBezTo>
                  <a:pt x="0" y="292"/>
                  <a:pt x="290" y="0"/>
                  <a:pt x="649" y="1"/>
                </a:cubicBezTo>
                <a:close/>
                <a:moveTo>
                  <a:pt x="2162" y="649"/>
                </a:moveTo>
                <a:cubicBezTo>
                  <a:pt x="1804" y="649"/>
                  <a:pt x="1513" y="939"/>
                  <a:pt x="1513" y="1298"/>
                </a:cubicBezTo>
                <a:cubicBezTo>
                  <a:pt x="1513" y="1657"/>
                  <a:pt x="1803" y="1947"/>
                  <a:pt x="2162" y="1947"/>
                </a:cubicBezTo>
                <a:cubicBezTo>
                  <a:pt x="2519" y="1947"/>
                  <a:pt x="2810" y="1657"/>
                  <a:pt x="2810" y="1298"/>
                </a:cubicBezTo>
                <a:cubicBezTo>
                  <a:pt x="2810" y="939"/>
                  <a:pt x="2519" y="649"/>
                  <a:pt x="2162" y="649"/>
                </a:cubicBezTo>
                <a:close/>
                <a:moveTo>
                  <a:pt x="649" y="3892"/>
                </a:moveTo>
                <a:lnTo>
                  <a:pt x="8430" y="3892"/>
                </a:lnTo>
                <a:cubicBezTo>
                  <a:pt x="8788" y="3892"/>
                  <a:pt x="9079" y="4182"/>
                  <a:pt x="9079" y="4541"/>
                </a:cubicBezTo>
                <a:lnTo>
                  <a:pt x="9079" y="5837"/>
                </a:lnTo>
                <a:cubicBezTo>
                  <a:pt x="9079" y="6194"/>
                  <a:pt x="8789" y="6486"/>
                  <a:pt x="8430" y="6486"/>
                </a:cubicBezTo>
                <a:lnTo>
                  <a:pt x="649" y="6486"/>
                </a:lnTo>
                <a:cubicBezTo>
                  <a:pt x="292" y="6486"/>
                  <a:pt x="0" y="6195"/>
                  <a:pt x="0" y="5837"/>
                </a:cubicBezTo>
                <a:lnTo>
                  <a:pt x="0" y="4539"/>
                </a:lnTo>
                <a:cubicBezTo>
                  <a:pt x="0" y="4182"/>
                  <a:pt x="290" y="3892"/>
                  <a:pt x="649" y="3892"/>
                </a:cubicBezTo>
                <a:close/>
                <a:moveTo>
                  <a:pt x="2162" y="4539"/>
                </a:moveTo>
                <a:cubicBezTo>
                  <a:pt x="1804" y="4539"/>
                  <a:pt x="1513" y="4829"/>
                  <a:pt x="1513" y="5188"/>
                </a:cubicBezTo>
                <a:cubicBezTo>
                  <a:pt x="1513" y="5546"/>
                  <a:pt x="1803" y="5837"/>
                  <a:pt x="2162" y="5837"/>
                </a:cubicBezTo>
                <a:cubicBezTo>
                  <a:pt x="2519" y="5837"/>
                  <a:pt x="2810" y="5547"/>
                  <a:pt x="2810" y="5188"/>
                </a:cubicBezTo>
                <a:cubicBezTo>
                  <a:pt x="2810" y="4831"/>
                  <a:pt x="2519" y="4539"/>
                  <a:pt x="2162" y="4539"/>
                </a:cubicBezTo>
                <a:close/>
                <a:moveTo>
                  <a:pt x="649" y="7782"/>
                </a:moveTo>
                <a:lnTo>
                  <a:pt x="8430" y="7782"/>
                </a:lnTo>
                <a:cubicBezTo>
                  <a:pt x="8788" y="7782"/>
                  <a:pt x="9079" y="8072"/>
                  <a:pt x="9079" y="8431"/>
                </a:cubicBezTo>
                <a:lnTo>
                  <a:pt x="9079" y="9727"/>
                </a:lnTo>
                <a:cubicBezTo>
                  <a:pt x="9079" y="10084"/>
                  <a:pt x="8789" y="10376"/>
                  <a:pt x="8430" y="10376"/>
                </a:cubicBezTo>
                <a:lnTo>
                  <a:pt x="649" y="10376"/>
                </a:lnTo>
                <a:cubicBezTo>
                  <a:pt x="292" y="10376"/>
                  <a:pt x="0" y="10086"/>
                  <a:pt x="0" y="9727"/>
                </a:cubicBezTo>
                <a:lnTo>
                  <a:pt x="0" y="8431"/>
                </a:lnTo>
                <a:cubicBezTo>
                  <a:pt x="0" y="8072"/>
                  <a:pt x="290" y="7782"/>
                  <a:pt x="649" y="7782"/>
                </a:cubicBezTo>
                <a:close/>
                <a:moveTo>
                  <a:pt x="2162" y="8431"/>
                </a:moveTo>
                <a:cubicBezTo>
                  <a:pt x="1804" y="8431"/>
                  <a:pt x="1513" y="8721"/>
                  <a:pt x="1513" y="9079"/>
                </a:cubicBezTo>
                <a:cubicBezTo>
                  <a:pt x="1513" y="9437"/>
                  <a:pt x="1803" y="9728"/>
                  <a:pt x="2162" y="9728"/>
                </a:cubicBezTo>
                <a:cubicBezTo>
                  <a:pt x="2519" y="9728"/>
                  <a:pt x="2810" y="9438"/>
                  <a:pt x="2810" y="9079"/>
                </a:cubicBezTo>
                <a:cubicBezTo>
                  <a:pt x="2810" y="8721"/>
                  <a:pt x="2519" y="8431"/>
                  <a:pt x="2162" y="8431"/>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直线箭头连接符 21">
            <a:extLst>
              <a:ext uri="{FF2B5EF4-FFF2-40B4-BE49-F238E27FC236}">
                <a16:creationId xmlns:a16="http://schemas.microsoft.com/office/drawing/2014/main" id="{52A9017E-48E2-D247-9B5F-B71DB92ED853}"/>
              </a:ext>
            </a:extLst>
          </p:cNvPr>
          <p:cNvCxnSpPr/>
          <p:nvPr/>
        </p:nvCxnSpPr>
        <p:spPr>
          <a:xfrm flipV="1">
            <a:off x="2227384" y="4454771"/>
            <a:ext cx="0" cy="11029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肘形连接符 24">
            <a:extLst>
              <a:ext uri="{FF2B5EF4-FFF2-40B4-BE49-F238E27FC236}">
                <a16:creationId xmlns:a16="http://schemas.microsoft.com/office/drawing/2014/main" id="{4AA042CA-4EF6-4E46-812C-52F27DF2D94F}"/>
              </a:ext>
            </a:extLst>
          </p:cNvPr>
          <p:cNvCxnSpPr>
            <a:stCxn id="16" idx="2"/>
            <a:endCxn id="18" idx="1"/>
          </p:cNvCxnSpPr>
          <p:nvPr/>
        </p:nvCxnSpPr>
        <p:spPr>
          <a:xfrm rot="16200000" flipH="1">
            <a:off x="3295643" y="3714757"/>
            <a:ext cx="489454" cy="180535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肘形连接符 39">
            <a:extLst>
              <a:ext uri="{FF2B5EF4-FFF2-40B4-BE49-F238E27FC236}">
                <a16:creationId xmlns:a16="http://schemas.microsoft.com/office/drawing/2014/main" id="{7DE58A18-B365-9F40-AA37-F99FD44E625B}"/>
              </a:ext>
            </a:extLst>
          </p:cNvPr>
          <p:cNvCxnSpPr>
            <a:cxnSpLocks/>
            <a:stCxn id="18" idx="3"/>
            <a:endCxn id="35" idx="2"/>
          </p:cNvCxnSpPr>
          <p:nvPr/>
        </p:nvCxnSpPr>
        <p:spPr>
          <a:xfrm flipV="1">
            <a:off x="7948249" y="4290646"/>
            <a:ext cx="1676400" cy="57151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线箭头连接符 41">
            <a:extLst>
              <a:ext uri="{FF2B5EF4-FFF2-40B4-BE49-F238E27FC236}">
                <a16:creationId xmlns:a16="http://schemas.microsoft.com/office/drawing/2014/main" id="{215A3208-9913-4541-8840-DCF5C94F4CF8}"/>
              </a:ext>
            </a:extLst>
          </p:cNvPr>
          <p:cNvCxnSpPr>
            <a:cxnSpLocks/>
          </p:cNvCxnSpPr>
          <p:nvPr/>
        </p:nvCxnSpPr>
        <p:spPr>
          <a:xfrm rot="10800000" flipV="1">
            <a:off x="10046676" y="4372709"/>
            <a:ext cx="0" cy="11029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线箭头连接符 43">
            <a:extLst>
              <a:ext uri="{FF2B5EF4-FFF2-40B4-BE49-F238E27FC236}">
                <a16:creationId xmlns:a16="http://schemas.microsoft.com/office/drawing/2014/main" id="{CFBA87E2-7251-D14F-B2A6-3BE8026569BF}"/>
              </a:ext>
            </a:extLst>
          </p:cNvPr>
          <p:cNvCxnSpPr/>
          <p:nvPr/>
        </p:nvCxnSpPr>
        <p:spPr>
          <a:xfrm flipH="1">
            <a:off x="2790092" y="5896709"/>
            <a:ext cx="679938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B5DF0D71-8DC8-134E-B0BB-F978BEE04CD0}"/>
              </a:ext>
            </a:extLst>
          </p:cNvPr>
          <p:cNvSpPr/>
          <p:nvPr/>
        </p:nvSpPr>
        <p:spPr>
          <a:xfrm>
            <a:off x="4659924" y="5630492"/>
            <a:ext cx="3059723" cy="53696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rgbClr val="C00000"/>
                </a:solidFill>
              </a:rPr>
              <a:t>ATTACK</a:t>
            </a:r>
            <a:endParaRPr kumimoji="1" lang="zh-CN" altLang="en-US" b="1" dirty="0">
              <a:solidFill>
                <a:srgbClr val="C00000"/>
              </a:solidFill>
            </a:endParaRPr>
          </a:p>
        </p:txBody>
      </p:sp>
    </p:spTree>
    <p:extLst>
      <p:ext uri="{BB962C8B-B14F-4D97-AF65-F5344CB8AC3E}">
        <p14:creationId xmlns:p14="http://schemas.microsoft.com/office/powerpoint/2010/main" val="3883649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73399" y="590046"/>
            <a:ext cx="2339102"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编程漏洞威胁</a:t>
            </a:r>
          </a:p>
        </p:txBody>
      </p:sp>
      <p:sp>
        <p:nvSpPr>
          <p:cNvPr id="23" name="矩形 22">
            <a:extLst>
              <a:ext uri="{FF2B5EF4-FFF2-40B4-BE49-F238E27FC236}">
                <a16:creationId xmlns:a16="http://schemas.microsoft.com/office/drawing/2014/main" id="{3D7DA5AC-E6B6-D44E-AFA1-B073EC899024}"/>
              </a:ext>
            </a:extLst>
          </p:cNvPr>
          <p:cNvSpPr/>
          <p:nvPr/>
        </p:nvSpPr>
        <p:spPr>
          <a:xfrm>
            <a:off x="806388" y="1421741"/>
            <a:ext cx="2969083" cy="1061829"/>
          </a:xfrm>
          <a:prstGeom prst="rect">
            <a:avLst/>
          </a:prstGeom>
        </p:spPr>
        <p:txBody>
          <a:bodyPr wrap="none">
            <a:spAutoFit/>
          </a:bodyPr>
          <a:lstStyle/>
          <a:p>
            <a:pPr>
              <a:spcAft>
                <a:spcPts val="1800"/>
              </a:spcAft>
            </a:pPr>
            <a:r>
              <a:rPr kumimoji="1" lang="en-US" altLang="zh-CN" sz="2400" b="1" dirty="0">
                <a:solidFill>
                  <a:srgbClr val="C00000"/>
                </a:solidFill>
                <a:latin typeface="思源黑体 CN Bold" panose="020B0800000000000000" charset="-122"/>
                <a:ea typeface="思源黑体 CN Bold" panose="020B0800000000000000" charset="-122"/>
              </a:rPr>
              <a:t>2</a:t>
            </a:r>
            <a:r>
              <a:rPr kumimoji="1" lang="zh-CN" altLang="en-US" sz="2400" b="1" dirty="0">
                <a:solidFill>
                  <a:srgbClr val="C00000"/>
                </a:solidFill>
                <a:latin typeface="思源黑体 CN Bold" panose="020B0800000000000000" charset="-122"/>
                <a:ea typeface="思源黑体 CN Bold" panose="020B0800000000000000" charset="-122"/>
              </a:rPr>
              <a:t> 任意文件上传漏洞 </a:t>
            </a:r>
          </a:p>
          <a:p>
            <a:pPr>
              <a:spcAft>
                <a:spcPts val="1800"/>
              </a:spcAft>
            </a:pPr>
            <a:endParaRPr kumimoji="1" lang="en-US" altLang="zh-CN" sz="2400" b="1" dirty="0">
              <a:solidFill>
                <a:srgbClr val="C00000"/>
              </a:solidFill>
              <a:latin typeface="思源黑体 CN Regular" panose="020B0500000000000000" charset="-122"/>
              <a:ea typeface="思源黑体 CN Regular" panose="020B0500000000000000" charset="-122"/>
            </a:endParaRPr>
          </a:p>
        </p:txBody>
      </p:sp>
      <p:sp>
        <p:nvSpPr>
          <p:cNvPr id="2" name="矩形 1">
            <a:extLst>
              <a:ext uri="{FF2B5EF4-FFF2-40B4-BE49-F238E27FC236}">
                <a16:creationId xmlns:a16="http://schemas.microsoft.com/office/drawing/2014/main" id="{A89C4B05-196E-6143-9318-D1CC0CC3C6D1}"/>
              </a:ext>
            </a:extLst>
          </p:cNvPr>
          <p:cNvSpPr/>
          <p:nvPr/>
        </p:nvSpPr>
        <p:spPr>
          <a:xfrm>
            <a:off x="1456168" y="2132555"/>
            <a:ext cx="9551801" cy="1296573"/>
          </a:xfrm>
          <a:prstGeom prst="rect">
            <a:avLst/>
          </a:prstGeom>
        </p:spPr>
        <p:txBody>
          <a:bodyPr wrap="square">
            <a:spAutoFit/>
          </a:bodyPr>
          <a:lstStyle/>
          <a:p>
            <a:pPr>
              <a:lnSpc>
                <a:spcPct val="150000"/>
              </a:lnSpc>
            </a:pPr>
            <a:r>
              <a:rPr lang="zh-CN" altLang="en-US" dirty="0">
                <a:solidFill>
                  <a:srgbClr val="212121"/>
                </a:solidFill>
                <a:latin typeface="LiberationSerif"/>
              </a:rPr>
              <a:t>        任意文件上传漏洞的本质是在进行文件上传操作时未对文件类型进行检测或检测功能不规范导致被绕过，从而使攻击者上传的可执行 脚本</a:t>
            </a:r>
            <a:r>
              <a:rPr lang="en-US" altLang="zh-CN" dirty="0">
                <a:solidFill>
                  <a:srgbClr val="212121"/>
                </a:solidFill>
                <a:latin typeface="LiberationSerif"/>
              </a:rPr>
              <a:t>(</a:t>
            </a:r>
            <a:r>
              <a:rPr lang="en" altLang="zh-CN" dirty="0" err="1">
                <a:solidFill>
                  <a:srgbClr val="212121"/>
                </a:solidFill>
                <a:latin typeface="LiberationSerif"/>
              </a:rPr>
              <a:t>WebShell</a:t>
            </a:r>
            <a:r>
              <a:rPr lang="en" altLang="zh-CN" dirty="0">
                <a:solidFill>
                  <a:srgbClr val="212121"/>
                </a:solidFill>
                <a:latin typeface="LiberationSerif"/>
              </a:rPr>
              <a:t>)</a:t>
            </a:r>
            <a:r>
              <a:rPr lang="zh-CN" altLang="en-US" dirty="0">
                <a:solidFill>
                  <a:srgbClr val="212121"/>
                </a:solidFill>
                <a:latin typeface="LiberationSerif"/>
              </a:rPr>
              <a:t>被上传至服务器并成功解析，如图下所示。 </a:t>
            </a:r>
          </a:p>
        </p:txBody>
      </p:sp>
      <p:sp>
        <p:nvSpPr>
          <p:cNvPr id="37" name="criminal-with-stolen-computers_40168">
            <a:extLst>
              <a:ext uri="{FF2B5EF4-FFF2-40B4-BE49-F238E27FC236}">
                <a16:creationId xmlns:a16="http://schemas.microsoft.com/office/drawing/2014/main" id="{5D52914C-E415-1040-9F86-93CD4D87B9DB}"/>
              </a:ext>
            </a:extLst>
          </p:cNvPr>
          <p:cNvSpPr>
            <a:spLocks noChangeAspect="1"/>
          </p:cNvSpPr>
          <p:nvPr/>
        </p:nvSpPr>
        <p:spPr>
          <a:xfrm>
            <a:off x="2803023" y="3730228"/>
            <a:ext cx="1182919" cy="1041817"/>
          </a:xfrm>
          <a:custGeom>
            <a:avLst/>
            <a:gdLst>
              <a:gd name="T0" fmla="*/ 496 w 1644"/>
              <a:gd name="T1" fmla="*/ 183 h 1450"/>
              <a:gd name="T2" fmla="*/ 188 w 1644"/>
              <a:gd name="T3" fmla="*/ 183 h 1450"/>
              <a:gd name="T4" fmla="*/ 1644 w 1644"/>
              <a:gd name="T5" fmla="*/ 723 h 1450"/>
              <a:gd name="T6" fmla="*/ 1495 w 1644"/>
              <a:gd name="T7" fmla="*/ 796 h 1450"/>
              <a:gd name="T8" fmla="*/ 1495 w 1644"/>
              <a:gd name="T9" fmla="*/ 1405 h 1450"/>
              <a:gd name="T10" fmla="*/ 642 w 1644"/>
              <a:gd name="T11" fmla="*/ 796 h 1450"/>
              <a:gd name="T12" fmla="*/ 615 w 1644"/>
              <a:gd name="T13" fmla="*/ 923 h 1450"/>
              <a:gd name="T14" fmla="*/ 538 w 1644"/>
              <a:gd name="T15" fmla="*/ 796 h 1450"/>
              <a:gd name="T16" fmla="*/ 560 w 1644"/>
              <a:gd name="T17" fmla="*/ 1205 h 1450"/>
              <a:gd name="T18" fmla="*/ 474 w 1644"/>
              <a:gd name="T19" fmla="*/ 1398 h 1450"/>
              <a:gd name="T20" fmla="*/ 374 w 1644"/>
              <a:gd name="T21" fmla="*/ 1402 h 1450"/>
              <a:gd name="T22" fmla="*/ 348 w 1644"/>
              <a:gd name="T23" fmla="*/ 1205 h 1450"/>
              <a:gd name="T24" fmla="*/ 325 w 1644"/>
              <a:gd name="T25" fmla="*/ 1205 h 1450"/>
              <a:gd name="T26" fmla="*/ 291 w 1644"/>
              <a:gd name="T27" fmla="*/ 1402 h 1450"/>
              <a:gd name="T28" fmla="*/ 191 w 1644"/>
              <a:gd name="T29" fmla="*/ 1398 h 1450"/>
              <a:gd name="T30" fmla="*/ 87 w 1644"/>
              <a:gd name="T31" fmla="*/ 1205 h 1450"/>
              <a:gd name="T32" fmla="*/ 93 w 1644"/>
              <a:gd name="T33" fmla="*/ 881 h 1450"/>
              <a:gd name="T34" fmla="*/ 4 w 1644"/>
              <a:gd name="T35" fmla="*/ 862 h 1450"/>
              <a:gd name="T36" fmla="*/ 40 w 1644"/>
              <a:gd name="T37" fmla="*/ 624 h 1450"/>
              <a:gd name="T38" fmla="*/ 46 w 1644"/>
              <a:gd name="T39" fmla="*/ 609 h 1450"/>
              <a:gd name="T40" fmla="*/ 59 w 1644"/>
              <a:gd name="T41" fmla="*/ 578 h 1450"/>
              <a:gd name="T42" fmla="*/ 122 w 1644"/>
              <a:gd name="T43" fmla="*/ 457 h 1450"/>
              <a:gd name="T44" fmla="*/ 194 w 1644"/>
              <a:gd name="T45" fmla="*/ 372 h 1450"/>
              <a:gd name="T46" fmla="*/ 183 w 1644"/>
              <a:gd name="T47" fmla="*/ 276 h 1450"/>
              <a:gd name="T48" fmla="*/ 331 w 1644"/>
              <a:gd name="T49" fmla="*/ 328 h 1450"/>
              <a:gd name="T50" fmla="*/ 364 w 1644"/>
              <a:gd name="T51" fmla="*/ 521 h 1450"/>
              <a:gd name="T52" fmla="*/ 501 w 1644"/>
              <a:gd name="T53" fmla="*/ 276 h 1450"/>
              <a:gd name="T54" fmla="*/ 470 w 1644"/>
              <a:gd name="T55" fmla="*/ 387 h 1450"/>
              <a:gd name="T56" fmla="*/ 530 w 1644"/>
              <a:gd name="T57" fmla="*/ 401 h 1450"/>
              <a:gd name="T58" fmla="*/ 654 w 1644"/>
              <a:gd name="T59" fmla="*/ 433 h 1450"/>
              <a:gd name="T60" fmla="*/ 625 w 1644"/>
              <a:gd name="T61" fmla="*/ 681 h 1450"/>
              <a:gd name="T62" fmla="*/ 633 w 1644"/>
              <a:gd name="T63" fmla="*/ 626 h 1450"/>
              <a:gd name="T64" fmla="*/ 623 w 1644"/>
              <a:gd name="T65" fmla="*/ 422 h 1450"/>
              <a:gd name="T66" fmla="*/ 520 w 1644"/>
              <a:gd name="T67" fmla="*/ 433 h 1450"/>
              <a:gd name="T68" fmla="*/ 535 w 1644"/>
              <a:gd name="T69" fmla="*/ 466 h 1450"/>
              <a:gd name="T70" fmla="*/ 599 w 1644"/>
              <a:gd name="T71" fmla="*/ 587 h 1450"/>
              <a:gd name="T72" fmla="*/ 611 w 1644"/>
              <a:gd name="T73" fmla="*/ 618 h 1450"/>
              <a:gd name="T74" fmla="*/ 633 w 1644"/>
              <a:gd name="T75" fmla="*/ 626 h 1450"/>
              <a:gd name="T76" fmla="*/ 94 w 1644"/>
              <a:gd name="T77" fmla="*/ 172 h 1450"/>
              <a:gd name="T78" fmla="*/ 579 w 1644"/>
              <a:gd name="T79" fmla="*/ 385 h 1450"/>
              <a:gd name="T80" fmla="*/ 612 w 1644"/>
              <a:gd name="T81" fmla="*/ 129 h 1450"/>
              <a:gd name="T82" fmla="*/ 1226 w 1644"/>
              <a:gd name="T83" fmla="*/ 307 h 1450"/>
              <a:gd name="T84" fmla="*/ 1260 w 1644"/>
              <a:gd name="T85" fmla="*/ 95 h 1450"/>
              <a:gd name="T86" fmla="*/ 579 w 1644"/>
              <a:gd name="T87" fmla="*/ 146 h 1450"/>
              <a:gd name="T88" fmla="*/ 507 w 1644"/>
              <a:gd name="T89" fmla="*/ 84 h 1450"/>
              <a:gd name="T90" fmla="*/ 260 w 1644"/>
              <a:gd name="T91" fmla="*/ 0 h 1450"/>
              <a:gd name="T92" fmla="*/ 187 w 1644"/>
              <a:gd name="T93" fmla="*/ 146 h 1450"/>
              <a:gd name="T94" fmla="*/ 82 w 1644"/>
              <a:gd name="T95" fmla="*/ 159 h 1450"/>
              <a:gd name="T96" fmla="*/ 1136 w 1644"/>
              <a:gd name="T97" fmla="*/ 475 h 1450"/>
              <a:gd name="T98" fmla="*/ 669 w 1644"/>
              <a:gd name="T99" fmla="*/ 509 h 1450"/>
              <a:gd name="T100" fmla="*/ 1136 w 1644"/>
              <a:gd name="T101" fmla="*/ 475 h 1450"/>
              <a:gd name="T102" fmla="*/ 855 w 1644"/>
              <a:gd name="T103" fmla="*/ 617 h 1450"/>
              <a:gd name="T104" fmla="*/ 763 w 1644"/>
              <a:gd name="T105" fmla="*/ 651 h 1450"/>
              <a:gd name="T106" fmla="*/ 1076 w 1644"/>
              <a:gd name="T107" fmla="*/ 617 h 1450"/>
              <a:gd name="T108" fmla="*/ 984 w 1644"/>
              <a:gd name="T109" fmla="*/ 521 h 1450"/>
              <a:gd name="T110" fmla="*/ 1159 w 1644"/>
              <a:gd name="T111" fmla="*/ 328 h 1450"/>
              <a:gd name="T112" fmla="*/ 1623 w 1644"/>
              <a:gd name="T113" fmla="*/ 641 h 1450"/>
              <a:gd name="T114" fmla="*/ 1159 w 1644"/>
              <a:gd name="T115" fmla="*/ 328 h 1450"/>
              <a:gd name="T116" fmla="*/ 1606 w 1644"/>
              <a:gd name="T117" fmla="*/ 625 h 1450"/>
              <a:gd name="T118" fmla="*/ 1176 w 1644"/>
              <a:gd name="T119" fmla="*/ 345 h 1450"/>
              <a:gd name="T120" fmla="*/ 1139 w 1644"/>
              <a:gd name="T121" fmla="*/ 656 h 1450"/>
              <a:gd name="T122" fmla="*/ 1390 w 1644"/>
              <a:gd name="T123" fmla="*/ 689 h 1450"/>
              <a:gd name="T124" fmla="*/ 1644 w 1644"/>
              <a:gd name="T125" fmla="*/ 656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44" h="1450">
                <a:moveTo>
                  <a:pt x="188" y="183"/>
                </a:moveTo>
                <a:lnTo>
                  <a:pt x="496" y="183"/>
                </a:lnTo>
                <a:cubicBezTo>
                  <a:pt x="485" y="247"/>
                  <a:pt x="435" y="301"/>
                  <a:pt x="368" y="312"/>
                </a:cubicBezTo>
                <a:cubicBezTo>
                  <a:pt x="283" y="326"/>
                  <a:pt x="203" y="268"/>
                  <a:pt x="188" y="183"/>
                </a:cubicBezTo>
                <a:close/>
                <a:moveTo>
                  <a:pt x="631" y="723"/>
                </a:moveTo>
                <a:lnTo>
                  <a:pt x="1644" y="723"/>
                </a:lnTo>
                <a:lnTo>
                  <a:pt x="1644" y="796"/>
                </a:lnTo>
                <a:lnTo>
                  <a:pt x="1495" y="796"/>
                </a:lnTo>
                <a:lnTo>
                  <a:pt x="1560" y="1405"/>
                </a:lnTo>
                <a:lnTo>
                  <a:pt x="1495" y="1405"/>
                </a:lnTo>
                <a:lnTo>
                  <a:pt x="1430" y="796"/>
                </a:lnTo>
                <a:lnTo>
                  <a:pt x="642" y="796"/>
                </a:lnTo>
                <a:lnTo>
                  <a:pt x="654" y="871"/>
                </a:lnTo>
                <a:cubicBezTo>
                  <a:pt x="658" y="896"/>
                  <a:pt x="640" y="920"/>
                  <a:pt x="615" y="923"/>
                </a:cubicBezTo>
                <a:cubicBezTo>
                  <a:pt x="592" y="927"/>
                  <a:pt x="570" y="912"/>
                  <a:pt x="564" y="890"/>
                </a:cubicBezTo>
                <a:lnTo>
                  <a:pt x="538" y="796"/>
                </a:lnTo>
                <a:lnTo>
                  <a:pt x="538" y="796"/>
                </a:lnTo>
                <a:cubicBezTo>
                  <a:pt x="560" y="999"/>
                  <a:pt x="560" y="1205"/>
                  <a:pt x="560" y="1205"/>
                </a:cubicBezTo>
                <a:lnTo>
                  <a:pt x="475" y="1205"/>
                </a:lnTo>
                <a:cubicBezTo>
                  <a:pt x="474" y="1309"/>
                  <a:pt x="474" y="1398"/>
                  <a:pt x="474" y="1398"/>
                </a:cubicBezTo>
                <a:cubicBezTo>
                  <a:pt x="474" y="1425"/>
                  <a:pt x="451" y="1447"/>
                  <a:pt x="424" y="1447"/>
                </a:cubicBezTo>
                <a:cubicBezTo>
                  <a:pt x="398" y="1447"/>
                  <a:pt x="377" y="1427"/>
                  <a:pt x="374" y="1402"/>
                </a:cubicBezTo>
                <a:cubicBezTo>
                  <a:pt x="374" y="1402"/>
                  <a:pt x="366" y="1311"/>
                  <a:pt x="356" y="1205"/>
                </a:cubicBezTo>
                <a:lnTo>
                  <a:pt x="348" y="1205"/>
                </a:lnTo>
                <a:lnTo>
                  <a:pt x="330" y="995"/>
                </a:lnTo>
                <a:lnTo>
                  <a:pt x="325" y="1205"/>
                </a:lnTo>
                <a:lnTo>
                  <a:pt x="309" y="1205"/>
                </a:lnTo>
                <a:cubicBezTo>
                  <a:pt x="299" y="1311"/>
                  <a:pt x="291" y="1402"/>
                  <a:pt x="291" y="1402"/>
                </a:cubicBezTo>
                <a:cubicBezTo>
                  <a:pt x="288" y="1429"/>
                  <a:pt x="264" y="1450"/>
                  <a:pt x="236" y="1447"/>
                </a:cubicBezTo>
                <a:cubicBezTo>
                  <a:pt x="211" y="1445"/>
                  <a:pt x="191" y="1423"/>
                  <a:pt x="191" y="1398"/>
                </a:cubicBezTo>
                <a:cubicBezTo>
                  <a:pt x="191" y="1398"/>
                  <a:pt x="191" y="1309"/>
                  <a:pt x="190" y="1205"/>
                </a:cubicBezTo>
                <a:lnTo>
                  <a:pt x="87" y="1205"/>
                </a:lnTo>
                <a:cubicBezTo>
                  <a:pt x="83" y="1142"/>
                  <a:pt x="101" y="951"/>
                  <a:pt x="119" y="787"/>
                </a:cubicBezTo>
                <a:lnTo>
                  <a:pt x="93" y="881"/>
                </a:lnTo>
                <a:cubicBezTo>
                  <a:pt x="87" y="903"/>
                  <a:pt x="65" y="918"/>
                  <a:pt x="42" y="914"/>
                </a:cubicBezTo>
                <a:cubicBezTo>
                  <a:pt x="17" y="911"/>
                  <a:pt x="0" y="887"/>
                  <a:pt x="4" y="862"/>
                </a:cubicBezTo>
                <a:lnTo>
                  <a:pt x="39" y="630"/>
                </a:lnTo>
                <a:cubicBezTo>
                  <a:pt x="39" y="628"/>
                  <a:pt x="40" y="626"/>
                  <a:pt x="40" y="624"/>
                </a:cubicBezTo>
                <a:lnTo>
                  <a:pt x="41" y="623"/>
                </a:lnTo>
                <a:lnTo>
                  <a:pt x="46" y="609"/>
                </a:lnTo>
                <a:lnTo>
                  <a:pt x="50" y="599"/>
                </a:lnTo>
                <a:lnTo>
                  <a:pt x="59" y="578"/>
                </a:lnTo>
                <a:cubicBezTo>
                  <a:pt x="65" y="564"/>
                  <a:pt x="71" y="550"/>
                  <a:pt x="77" y="537"/>
                </a:cubicBezTo>
                <a:cubicBezTo>
                  <a:pt x="91" y="510"/>
                  <a:pt x="105" y="483"/>
                  <a:pt x="122" y="457"/>
                </a:cubicBezTo>
                <a:cubicBezTo>
                  <a:pt x="140" y="430"/>
                  <a:pt x="159" y="404"/>
                  <a:pt x="187" y="378"/>
                </a:cubicBezTo>
                <a:cubicBezTo>
                  <a:pt x="189" y="376"/>
                  <a:pt x="192" y="374"/>
                  <a:pt x="194" y="372"/>
                </a:cubicBezTo>
                <a:lnTo>
                  <a:pt x="156" y="266"/>
                </a:lnTo>
                <a:lnTo>
                  <a:pt x="183" y="276"/>
                </a:lnTo>
                <a:lnTo>
                  <a:pt x="183" y="276"/>
                </a:lnTo>
                <a:lnTo>
                  <a:pt x="331" y="328"/>
                </a:lnTo>
                <a:lnTo>
                  <a:pt x="332" y="522"/>
                </a:lnTo>
                <a:lnTo>
                  <a:pt x="364" y="521"/>
                </a:lnTo>
                <a:lnTo>
                  <a:pt x="364" y="323"/>
                </a:lnTo>
                <a:lnTo>
                  <a:pt x="501" y="276"/>
                </a:lnTo>
                <a:lnTo>
                  <a:pt x="463" y="381"/>
                </a:lnTo>
                <a:cubicBezTo>
                  <a:pt x="466" y="383"/>
                  <a:pt x="468" y="385"/>
                  <a:pt x="470" y="387"/>
                </a:cubicBezTo>
                <a:cubicBezTo>
                  <a:pt x="482" y="398"/>
                  <a:pt x="492" y="409"/>
                  <a:pt x="501" y="420"/>
                </a:cubicBezTo>
                <a:cubicBezTo>
                  <a:pt x="506" y="409"/>
                  <a:pt x="517" y="401"/>
                  <a:pt x="530" y="401"/>
                </a:cubicBezTo>
                <a:lnTo>
                  <a:pt x="623" y="401"/>
                </a:lnTo>
                <a:cubicBezTo>
                  <a:pt x="640" y="401"/>
                  <a:pt x="654" y="415"/>
                  <a:pt x="654" y="433"/>
                </a:cubicBezTo>
                <a:lnTo>
                  <a:pt x="654" y="649"/>
                </a:lnTo>
                <a:cubicBezTo>
                  <a:pt x="654" y="666"/>
                  <a:pt x="641" y="680"/>
                  <a:pt x="625" y="681"/>
                </a:cubicBezTo>
                <a:lnTo>
                  <a:pt x="631" y="723"/>
                </a:lnTo>
                <a:close/>
                <a:moveTo>
                  <a:pt x="633" y="626"/>
                </a:moveTo>
                <a:lnTo>
                  <a:pt x="633" y="433"/>
                </a:lnTo>
                <a:cubicBezTo>
                  <a:pt x="633" y="427"/>
                  <a:pt x="628" y="422"/>
                  <a:pt x="623" y="422"/>
                </a:cubicBezTo>
                <a:lnTo>
                  <a:pt x="530" y="422"/>
                </a:lnTo>
                <a:cubicBezTo>
                  <a:pt x="524" y="422"/>
                  <a:pt x="520" y="427"/>
                  <a:pt x="520" y="433"/>
                </a:cubicBezTo>
                <a:lnTo>
                  <a:pt x="520" y="443"/>
                </a:lnTo>
                <a:cubicBezTo>
                  <a:pt x="525" y="451"/>
                  <a:pt x="530" y="458"/>
                  <a:pt x="535" y="466"/>
                </a:cubicBezTo>
                <a:cubicBezTo>
                  <a:pt x="552" y="492"/>
                  <a:pt x="567" y="519"/>
                  <a:pt x="580" y="546"/>
                </a:cubicBezTo>
                <a:cubicBezTo>
                  <a:pt x="586" y="560"/>
                  <a:pt x="593" y="573"/>
                  <a:pt x="599" y="587"/>
                </a:cubicBezTo>
                <a:lnTo>
                  <a:pt x="607" y="608"/>
                </a:lnTo>
                <a:lnTo>
                  <a:pt x="611" y="618"/>
                </a:lnTo>
                <a:lnTo>
                  <a:pt x="614" y="626"/>
                </a:lnTo>
                <a:lnTo>
                  <a:pt x="633" y="626"/>
                </a:lnTo>
                <a:lnTo>
                  <a:pt x="633" y="626"/>
                </a:lnTo>
                <a:close/>
                <a:moveTo>
                  <a:pt x="94" y="172"/>
                </a:moveTo>
                <a:lnTo>
                  <a:pt x="579" y="172"/>
                </a:lnTo>
                <a:lnTo>
                  <a:pt x="579" y="385"/>
                </a:lnTo>
                <a:lnTo>
                  <a:pt x="612" y="385"/>
                </a:lnTo>
                <a:lnTo>
                  <a:pt x="612" y="129"/>
                </a:lnTo>
                <a:lnTo>
                  <a:pt x="1226" y="129"/>
                </a:lnTo>
                <a:lnTo>
                  <a:pt x="1226" y="307"/>
                </a:lnTo>
                <a:lnTo>
                  <a:pt x="1260" y="307"/>
                </a:lnTo>
                <a:lnTo>
                  <a:pt x="1260" y="95"/>
                </a:lnTo>
                <a:lnTo>
                  <a:pt x="579" y="95"/>
                </a:lnTo>
                <a:lnTo>
                  <a:pt x="579" y="146"/>
                </a:lnTo>
                <a:lnTo>
                  <a:pt x="507" y="146"/>
                </a:lnTo>
                <a:lnTo>
                  <a:pt x="507" y="84"/>
                </a:lnTo>
                <a:cubicBezTo>
                  <a:pt x="507" y="28"/>
                  <a:pt x="484" y="0"/>
                  <a:pt x="428" y="0"/>
                </a:cubicBezTo>
                <a:lnTo>
                  <a:pt x="260" y="0"/>
                </a:lnTo>
                <a:cubicBezTo>
                  <a:pt x="204" y="0"/>
                  <a:pt x="187" y="28"/>
                  <a:pt x="187" y="84"/>
                </a:cubicBezTo>
                <a:lnTo>
                  <a:pt x="187" y="146"/>
                </a:lnTo>
                <a:lnTo>
                  <a:pt x="94" y="146"/>
                </a:lnTo>
                <a:cubicBezTo>
                  <a:pt x="87" y="146"/>
                  <a:pt x="82" y="152"/>
                  <a:pt x="82" y="159"/>
                </a:cubicBezTo>
                <a:cubicBezTo>
                  <a:pt x="82" y="166"/>
                  <a:pt x="87" y="172"/>
                  <a:pt x="94" y="172"/>
                </a:cubicBezTo>
                <a:close/>
                <a:moveTo>
                  <a:pt x="1136" y="475"/>
                </a:moveTo>
                <a:lnTo>
                  <a:pt x="669" y="475"/>
                </a:lnTo>
                <a:lnTo>
                  <a:pt x="669" y="509"/>
                </a:lnTo>
                <a:lnTo>
                  <a:pt x="1136" y="509"/>
                </a:lnTo>
                <a:lnTo>
                  <a:pt x="1136" y="475"/>
                </a:lnTo>
                <a:close/>
                <a:moveTo>
                  <a:pt x="855" y="521"/>
                </a:moveTo>
                <a:lnTo>
                  <a:pt x="855" y="617"/>
                </a:lnTo>
                <a:lnTo>
                  <a:pt x="763" y="617"/>
                </a:lnTo>
                <a:lnTo>
                  <a:pt x="763" y="651"/>
                </a:lnTo>
                <a:lnTo>
                  <a:pt x="1076" y="651"/>
                </a:lnTo>
                <a:lnTo>
                  <a:pt x="1076" y="617"/>
                </a:lnTo>
                <a:lnTo>
                  <a:pt x="984" y="617"/>
                </a:lnTo>
                <a:lnTo>
                  <a:pt x="984" y="521"/>
                </a:lnTo>
                <a:lnTo>
                  <a:pt x="855" y="521"/>
                </a:lnTo>
                <a:close/>
                <a:moveTo>
                  <a:pt x="1159" y="328"/>
                </a:moveTo>
                <a:lnTo>
                  <a:pt x="1623" y="328"/>
                </a:lnTo>
                <a:lnTo>
                  <a:pt x="1623" y="641"/>
                </a:lnTo>
                <a:lnTo>
                  <a:pt x="1159" y="641"/>
                </a:lnTo>
                <a:lnTo>
                  <a:pt x="1159" y="328"/>
                </a:lnTo>
                <a:close/>
                <a:moveTo>
                  <a:pt x="1176" y="625"/>
                </a:moveTo>
                <a:lnTo>
                  <a:pt x="1606" y="625"/>
                </a:lnTo>
                <a:lnTo>
                  <a:pt x="1606" y="345"/>
                </a:lnTo>
                <a:lnTo>
                  <a:pt x="1176" y="345"/>
                </a:lnTo>
                <a:lnTo>
                  <a:pt x="1176" y="625"/>
                </a:lnTo>
                <a:close/>
                <a:moveTo>
                  <a:pt x="1139" y="656"/>
                </a:moveTo>
                <a:lnTo>
                  <a:pt x="1139" y="681"/>
                </a:lnTo>
                <a:cubicBezTo>
                  <a:pt x="1139" y="681"/>
                  <a:pt x="1271" y="689"/>
                  <a:pt x="1390" y="689"/>
                </a:cubicBezTo>
                <a:cubicBezTo>
                  <a:pt x="1510" y="689"/>
                  <a:pt x="1644" y="681"/>
                  <a:pt x="1644" y="681"/>
                </a:cubicBezTo>
                <a:lnTo>
                  <a:pt x="1644" y="656"/>
                </a:lnTo>
                <a:lnTo>
                  <a:pt x="1139" y="6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confont-11899-5651347">
            <a:extLst>
              <a:ext uri="{FF2B5EF4-FFF2-40B4-BE49-F238E27FC236}">
                <a16:creationId xmlns:a16="http://schemas.microsoft.com/office/drawing/2014/main" id="{CA2B1B11-21CF-BF48-94D7-734D17397789}"/>
              </a:ext>
            </a:extLst>
          </p:cNvPr>
          <p:cNvSpPr>
            <a:spLocks noChangeAspect="1"/>
          </p:cNvSpPr>
          <p:nvPr/>
        </p:nvSpPr>
        <p:spPr>
          <a:xfrm>
            <a:off x="8560488" y="3775994"/>
            <a:ext cx="677083" cy="773699"/>
          </a:xfrm>
          <a:custGeom>
            <a:avLst/>
            <a:gdLst>
              <a:gd name="T0" fmla="*/ 649 w 9079"/>
              <a:gd name="T1" fmla="*/ 1 h 10376"/>
              <a:gd name="T2" fmla="*/ 8430 w 9079"/>
              <a:gd name="T3" fmla="*/ 1 h 10376"/>
              <a:gd name="T4" fmla="*/ 9079 w 9079"/>
              <a:gd name="T5" fmla="*/ 649 h 10376"/>
              <a:gd name="T6" fmla="*/ 9079 w 9079"/>
              <a:gd name="T7" fmla="*/ 1946 h 10376"/>
              <a:gd name="T8" fmla="*/ 8430 w 9079"/>
              <a:gd name="T9" fmla="*/ 2594 h 10376"/>
              <a:gd name="T10" fmla="*/ 649 w 9079"/>
              <a:gd name="T11" fmla="*/ 2594 h 10376"/>
              <a:gd name="T12" fmla="*/ 0 w 9079"/>
              <a:gd name="T13" fmla="*/ 1946 h 10376"/>
              <a:gd name="T14" fmla="*/ 0 w 9079"/>
              <a:gd name="T15" fmla="*/ 649 h 10376"/>
              <a:gd name="T16" fmla="*/ 649 w 9079"/>
              <a:gd name="T17" fmla="*/ 1 h 10376"/>
              <a:gd name="T18" fmla="*/ 2162 w 9079"/>
              <a:gd name="T19" fmla="*/ 649 h 10376"/>
              <a:gd name="T20" fmla="*/ 1513 w 9079"/>
              <a:gd name="T21" fmla="*/ 1298 h 10376"/>
              <a:gd name="T22" fmla="*/ 2162 w 9079"/>
              <a:gd name="T23" fmla="*/ 1947 h 10376"/>
              <a:gd name="T24" fmla="*/ 2810 w 9079"/>
              <a:gd name="T25" fmla="*/ 1298 h 10376"/>
              <a:gd name="T26" fmla="*/ 2162 w 9079"/>
              <a:gd name="T27" fmla="*/ 649 h 10376"/>
              <a:gd name="T28" fmla="*/ 649 w 9079"/>
              <a:gd name="T29" fmla="*/ 3892 h 10376"/>
              <a:gd name="T30" fmla="*/ 8430 w 9079"/>
              <a:gd name="T31" fmla="*/ 3892 h 10376"/>
              <a:gd name="T32" fmla="*/ 9079 w 9079"/>
              <a:gd name="T33" fmla="*/ 4541 h 10376"/>
              <a:gd name="T34" fmla="*/ 9079 w 9079"/>
              <a:gd name="T35" fmla="*/ 5837 h 10376"/>
              <a:gd name="T36" fmla="*/ 8430 w 9079"/>
              <a:gd name="T37" fmla="*/ 6486 h 10376"/>
              <a:gd name="T38" fmla="*/ 649 w 9079"/>
              <a:gd name="T39" fmla="*/ 6486 h 10376"/>
              <a:gd name="T40" fmla="*/ 0 w 9079"/>
              <a:gd name="T41" fmla="*/ 5837 h 10376"/>
              <a:gd name="T42" fmla="*/ 0 w 9079"/>
              <a:gd name="T43" fmla="*/ 4539 h 10376"/>
              <a:gd name="T44" fmla="*/ 649 w 9079"/>
              <a:gd name="T45" fmla="*/ 3892 h 10376"/>
              <a:gd name="T46" fmla="*/ 2162 w 9079"/>
              <a:gd name="T47" fmla="*/ 4539 h 10376"/>
              <a:gd name="T48" fmla="*/ 1513 w 9079"/>
              <a:gd name="T49" fmla="*/ 5188 h 10376"/>
              <a:gd name="T50" fmla="*/ 2162 w 9079"/>
              <a:gd name="T51" fmla="*/ 5837 h 10376"/>
              <a:gd name="T52" fmla="*/ 2810 w 9079"/>
              <a:gd name="T53" fmla="*/ 5188 h 10376"/>
              <a:gd name="T54" fmla="*/ 2162 w 9079"/>
              <a:gd name="T55" fmla="*/ 4539 h 10376"/>
              <a:gd name="T56" fmla="*/ 649 w 9079"/>
              <a:gd name="T57" fmla="*/ 7782 h 10376"/>
              <a:gd name="T58" fmla="*/ 8430 w 9079"/>
              <a:gd name="T59" fmla="*/ 7782 h 10376"/>
              <a:gd name="T60" fmla="*/ 9079 w 9079"/>
              <a:gd name="T61" fmla="*/ 8431 h 10376"/>
              <a:gd name="T62" fmla="*/ 9079 w 9079"/>
              <a:gd name="T63" fmla="*/ 9727 h 10376"/>
              <a:gd name="T64" fmla="*/ 8430 w 9079"/>
              <a:gd name="T65" fmla="*/ 10376 h 10376"/>
              <a:gd name="T66" fmla="*/ 649 w 9079"/>
              <a:gd name="T67" fmla="*/ 10376 h 10376"/>
              <a:gd name="T68" fmla="*/ 0 w 9079"/>
              <a:gd name="T69" fmla="*/ 9727 h 10376"/>
              <a:gd name="T70" fmla="*/ 0 w 9079"/>
              <a:gd name="T71" fmla="*/ 8431 h 10376"/>
              <a:gd name="T72" fmla="*/ 649 w 9079"/>
              <a:gd name="T73" fmla="*/ 7782 h 10376"/>
              <a:gd name="T74" fmla="*/ 2162 w 9079"/>
              <a:gd name="T75" fmla="*/ 8431 h 10376"/>
              <a:gd name="T76" fmla="*/ 1513 w 9079"/>
              <a:gd name="T77" fmla="*/ 9079 h 10376"/>
              <a:gd name="T78" fmla="*/ 2162 w 9079"/>
              <a:gd name="T79" fmla="*/ 9728 h 10376"/>
              <a:gd name="T80" fmla="*/ 2810 w 9079"/>
              <a:gd name="T81" fmla="*/ 9079 h 10376"/>
              <a:gd name="T82" fmla="*/ 2162 w 9079"/>
              <a:gd name="T83" fmla="*/ 8431 h 10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079" h="10376">
                <a:moveTo>
                  <a:pt x="649" y="1"/>
                </a:moveTo>
                <a:lnTo>
                  <a:pt x="8430" y="1"/>
                </a:lnTo>
                <a:cubicBezTo>
                  <a:pt x="8788" y="1"/>
                  <a:pt x="9079" y="291"/>
                  <a:pt x="9079" y="649"/>
                </a:cubicBezTo>
                <a:lnTo>
                  <a:pt x="9079" y="1946"/>
                </a:lnTo>
                <a:cubicBezTo>
                  <a:pt x="9079" y="2303"/>
                  <a:pt x="8789" y="2594"/>
                  <a:pt x="8430" y="2594"/>
                </a:cubicBezTo>
                <a:lnTo>
                  <a:pt x="649" y="2594"/>
                </a:lnTo>
                <a:cubicBezTo>
                  <a:pt x="292" y="2594"/>
                  <a:pt x="0" y="2304"/>
                  <a:pt x="0" y="1946"/>
                </a:cubicBezTo>
                <a:lnTo>
                  <a:pt x="0" y="649"/>
                </a:lnTo>
                <a:cubicBezTo>
                  <a:pt x="0" y="292"/>
                  <a:pt x="290" y="0"/>
                  <a:pt x="649" y="1"/>
                </a:cubicBezTo>
                <a:close/>
                <a:moveTo>
                  <a:pt x="2162" y="649"/>
                </a:moveTo>
                <a:cubicBezTo>
                  <a:pt x="1804" y="649"/>
                  <a:pt x="1513" y="939"/>
                  <a:pt x="1513" y="1298"/>
                </a:cubicBezTo>
                <a:cubicBezTo>
                  <a:pt x="1513" y="1657"/>
                  <a:pt x="1803" y="1947"/>
                  <a:pt x="2162" y="1947"/>
                </a:cubicBezTo>
                <a:cubicBezTo>
                  <a:pt x="2519" y="1947"/>
                  <a:pt x="2810" y="1657"/>
                  <a:pt x="2810" y="1298"/>
                </a:cubicBezTo>
                <a:cubicBezTo>
                  <a:pt x="2810" y="939"/>
                  <a:pt x="2519" y="649"/>
                  <a:pt x="2162" y="649"/>
                </a:cubicBezTo>
                <a:close/>
                <a:moveTo>
                  <a:pt x="649" y="3892"/>
                </a:moveTo>
                <a:lnTo>
                  <a:pt x="8430" y="3892"/>
                </a:lnTo>
                <a:cubicBezTo>
                  <a:pt x="8788" y="3892"/>
                  <a:pt x="9079" y="4182"/>
                  <a:pt x="9079" y="4541"/>
                </a:cubicBezTo>
                <a:lnTo>
                  <a:pt x="9079" y="5837"/>
                </a:lnTo>
                <a:cubicBezTo>
                  <a:pt x="9079" y="6194"/>
                  <a:pt x="8789" y="6486"/>
                  <a:pt x="8430" y="6486"/>
                </a:cubicBezTo>
                <a:lnTo>
                  <a:pt x="649" y="6486"/>
                </a:lnTo>
                <a:cubicBezTo>
                  <a:pt x="292" y="6486"/>
                  <a:pt x="0" y="6195"/>
                  <a:pt x="0" y="5837"/>
                </a:cubicBezTo>
                <a:lnTo>
                  <a:pt x="0" y="4539"/>
                </a:lnTo>
                <a:cubicBezTo>
                  <a:pt x="0" y="4182"/>
                  <a:pt x="290" y="3892"/>
                  <a:pt x="649" y="3892"/>
                </a:cubicBezTo>
                <a:close/>
                <a:moveTo>
                  <a:pt x="2162" y="4539"/>
                </a:moveTo>
                <a:cubicBezTo>
                  <a:pt x="1804" y="4539"/>
                  <a:pt x="1513" y="4829"/>
                  <a:pt x="1513" y="5188"/>
                </a:cubicBezTo>
                <a:cubicBezTo>
                  <a:pt x="1513" y="5546"/>
                  <a:pt x="1803" y="5837"/>
                  <a:pt x="2162" y="5837"/>
                </a:cubicBezTo>
                <a:cubicBezTo>
                  <a:pt x="2519" y="5837"/>
                  <a:pt x="2810" y="5547"/>
                  <a:pt x="2810" y="5188"/>
                </a:cubicBezTo>
                <a:cubicBezTo>
                  <a:pt x="2810" y="4831"/>
                  <a:pt x="2519" y="4539"/>
                  <a:pt x="2162" y="4539"/>
                </a:cubicBezTo>
                <a:close/>
                <a:moveTo>
                  <a:pt x="649" y="7782"/>
                </a:moveTo>
                <a:lnTo>
                  <a:pt x="8430" y="7782"/>
                </a:lnTo>
                <a:cubicBezTo>
                  <a:pt x="8788" y="7782"/>
                  <a:pt x="9079" y="8072"/>
                  <a:pt x="9079" y="8431"/>
                </a:cubicBezTo>
                <a:lnTo>
                  <a:pt x="9079" y="9727"/>
                </a:lnTo>
                <a:cubicBezTo>
                  <a:pt x="9079" y="10084"/>
                  <a:pt x="8789" y="10376"/>
                  <a:pt x="8430" y="10376"/>
                </a:cubicBezTo>
                <a:lnTo>
                  <a:pt x="649" y="10376"/>
                </a:lnTo>
                <a:cubicBezTo>
                  <a:pt x="292" y="10376"/>
                  <a:pt x="0" y="10086"/>
                  <a:pt x="0" y="9727"/>
                </a:cubicBezTo>
                <a:lnTo>
                  <a:pt x="0" y="8431"/>
                </a:lnTo>
                <a:cubicBezTo>
                  <a:pt x="0" y="8072"/>
                  <a:pt x="290" y="7782"/>
                  <a:pt x="649" y="7782"/>
                </a:cubicBezTo>
                <a:close/>
                <a:moveTo>
                  <a:pt x="2162" y="8431"/>
                </a:moveTo>
                <a:cubicBezTo>
                  <a:pt x="1804" y="8431"/>
                  <a:pt x="1513" y="8721"/>
                  <a:pt x="1513" y="9079"/>
                </a:cubicBezTo>
                <a:cubicBezTo>
                  <a:pt x="1513" y="9437"/>
                  <a:pt x="1803" y="9728"/>
                  <a:pt x="2162" y="9728"/>
                </a:cubicBezTo>
                <a:cubicBezTo>
                  <a:pt x="2519" y="9728"/>
                  <a:pt x="2810" y="9438"/>
                  <a:pt x="2810" y="9079"/>
                </a:cubicBezTo>
                <a:cubicBezTo>
                  <a:pt x="2810" y="8721"/>
                  <a:pt x="2519" y="8431"/>
                  <a:pt x="2162" y="8431"/>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直线箭头连接符 43">
            <a:extLst>
              <a:ext uri="{FF2B5EF4-FFF2-40B4-BE49-F238E27FC236}">
                <a16:creationId xmlns:a16="http://schemas.microsoft.com/office/drawing/2014/main" id="{CFBA87E2-7251-D14F-B2A6-3BE8026569BF}"/>
              </a:ext>
            </a:extLst>
          </p:cNvPr>
          <p:cNvCxnSpPr>
            <a:cxnSpLocks/>
          </p:cNvCxnSpPr>
          <p:nvPr/>
        </p:nvCxnSpPr>
        <p:spPr>
          <a:xfrm>
            <a:off x="4552062" y="4067972"/>
            <a:ext cx="333822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8C638622-32A3-0E47-A1AB-DD5F9BA525BD}"/>
              </a:ext>
            </a:extLst>
          </p:cNvPr>
          <p:cNvSpPr txBox="1"/>
          <p:nvPr/>
        </p:nvSpPr>
        <p:spPr>
          <a:xfrm>
            <a:off x="5136076" y="3606717"/>
            <a:ext cx="2274278" cy="338554"/>
          </a:xfrm>
          <a:prstGeom prst="rect">
            <a:avLst/>
          </a:prstGeom>
          <a:noFill/>
        </p:spPr>
        <p:txBody>
          <a:bodyPr wrap="square" rtlCol="0">
            <a:spAutoFit/>
          </a:bodyPr>
          <a:lstStyle/>
          <a:p>
            <a:r>
              <a:rPr kumimoji="1" lang="zh-CN" altLang="en-US" sz="1600" dirty="0"/>
              <a:t>上传恶意构造的文件</a:t>
            </a:r>
          </a:p>
        </p:txBody>
      </p:sp>
      <p:sp>
        <p:nvSpPr>
          <p:cNvPr id="19" name="iconfont-10001-4916777">
            <a:extLst>
              <a:ext uri="{FF2B5EF4-FFF2-40B4-BE49-F238E27FC236}">
                <a16:creationId xmlns:a16="http://schemas.microsoft.com/office/drawing/2014/main" id="{69080A1F-9DC0-2B44-BF29-579D3994B3A9}"/>
              </a:ext>
            </a:extLst>
          </p:cNvPr>
          <p:cNvSpPr>
            <a:spLocks noChangeAspect="1"/>
          </p:cNvSpPr>
          <p:nvPr/>
        </p:nvSpPr>
        <p:spPr>
          <a:xfrm>
            <a:off x="8665804" y="5445121"/>
            <a:ext cx="571767" cy="773699"/>
          </a:xfrm>
          <a:custGeom>
            <a:avLst/>
            <a:gdLst>
              <a:gd name="T0" fmla="*/ 8000 w 9066"/>
              <a:gd name="T1" fmla="*/ 12266 h 12266"/>
              <a:gd name="T2" fmla="*/ 1066 w 9066"/>
              <a:gd name="T3" fmla="*/ 12266 h 12266"/>
              <a:gd name="T4" fmla="*/ 0 w 9066"/>
              <a:gd name="T5" fmla="*/ 11200 h 12266"/>
              <a:gd name="T6" fmla="*/ 0 w 9066"/>
              <a:gd name="T7" fmla="*/ 1066 h 12266"/>
              <a:gd name="T8" fmla="*/ 1066 w 9066"/>
              <a:gd name="T9" fmla="*/ 0 h 12266"/>
              <a:gd name="T10" fmla="*/ 6133 w 9066"/>
              <a:gd name="T11" fmla="*/ 0 h 12266"/>
              <a:gd name="T12" fmla="*/ 6340 w 9066"/>
              <a:gd name="T13" fmla="*/ 105 h 12266"/>
              <a:gd name="T14" fmla="*/ 8961 w 9066"/>
              <a:gd name="T15" fmla="*/ 2726 h 12266"/>
              <a:gd name="T16" fmla="*/ 9066 w 9066"/>
              <a:gd name="T17" fmla="*/ 2933 h 12266"/>
              <a:gd name="T18" fmla="*/ 9066 w 9066"/>
              <a:gd name="T19" fmla="*/ 11200 h 12266"/>
              <a:gd name="T20" fmla="*/ 8000 w 9066"/>
              <a:gd name="T21" fmla="*/ 12266 h 12266"/>
              <a:gd name="T22" fmla="*/ 6400 w 9066"/>
              <a:gd name="T23" fmla="*/ 901 h 12266"/>
              <a:gd name="T24" fmla="*/ 6400 w 9066"/>
              <a:gd name="T25" fmla="*/ 2666 h 12266"/>
              <a:gd name="T26" fmla="*/ 8165 w 9066"/>
              <a:gd name="T27" fmla="*/ 2666 h 12266"/>
              <a:gd name="T28" fmla="*/ 6400 w 9066"/>
              <a:gd name="T29" fmla="*/ 901 h 12266"/>
              <a:gd name="T30" fmla="*/ 8533 w 9066"/>
              <a:gd name="T31" fmla="*/ 3200 h 12266"/>
              <a:gd name="T32" fmla="*/ 6133 w 9066"/>
              <a:gd name="T33" fmla="*/ 3200 h 12266"/>
              <a:gd name="T34" fmla="*/ 5866 w 9066"/>
              <a:gd name="T35" fmla="*/ 2933 h 12266"/>
              <a:gd name="T36" fmla="*/ 5866 w 9066"/>
              <a:gd name="T37" fmla="*/ 533 h 12266"/>
              <a:gd name="T38" fmla="*/ 1066 w 9066"/>
              <a:gd name="T39" fmla="*/ 533 h 12266"/>
              <a:gd name="T40" fmla="*/ 533 w 9066"/>
              <a:gd name="T41" fmla="*/ 1066 h 12266"/>
              <a:gd name="T42" fmla="*/ 533 w 9066"/>
              <a:gd name="T43" fmla="*/ 11200 h 12266"/>
              <a:gd name="T44" fmla="*/ 1066 w 9066"/>
              <a:gd name="T45" fmla="*/ 11733 h 12266"/>
              <a:gd name="T46" fmla="*/ 8000 w 9066"/>
              <a:gd name="T47" fmla="*/ 11733 h 12266"/>
              <a:gd name="T48" fmla="*/ 8533 w 9066"/>
              <a:gd name="T49" fmla="*/ 11200 h 12266"/>
              <a:gd name="T50" fmla="*/ 8533 w 9066"/>
              <a:gd name="T51" fmla="*/ 3200 h 12266"/>
              <a:gd name="T52" fmla="*/ 6933 w 9066"/>
              <a:gd name="T53" fmla="*/ 10133 h 12266"/>
              <a:gd name="T54" fmla="*/ 2133 w 9066"/>
              <a:gd name="T55" fmla="*/ 10133 h 12266"/>
              <a:gd name="T56" fmla="*/ 1866 w 9066"/>
              <a:gd name="T57" fmla="*/ 9866 h 12266"/>
              <a:gd name="T58" fmla="*/ 2133 w 9066"/>
              <a:gd name="T59" fmla="*/ 9600 h 12266"/>
              <a:gd name="T60" fmla="*/ 6933 w 9066"/>
              <a:gd name="T61" fmla="*/ 9600 h 12266"/>
              <a:gd name="T62" fmla="*/ 7200 w 9066"/>
              <a:gd name="T63" fmla="*/ 9866 h 12266"/>
              <a:gd name="T64" fmla="*/ 6933 w 9066"/>
              <a:gd name="T65" fmla="*/ 10133 h 12266"/>
              <a:gd name="T66" fmla="*/ 6933 w 9066"/>
              <a:gd name="T67" fmla="*/ 8000 h 12266"/>
              <a:gd name="T68" fmla="*/ 2133 w 9066"/>
              <a:gd name="T69" fmla="*/ 8000 h 12266"/>
              <a:gd name="T70" fmla="*/ 1866 w 9066"/>
              <a:gd name="T71" fmla="*/ 7733 h 12266"/>
              <a:gd name="T72" fmla="*/ 2133 w 9066"/>
              <a:gd name="T73" fmla="*/ 7466 h 12266"/>
              <a:gd name="T74" fmla="*/ 6933 w 9066"/>
              <a:gd name="T75" fmla="*/ 7466 h 12266"/>
              <a:gd name="T76" fmla="*/ 7200 w 9066"/>
              <a:gd name="T77" fmla="*/ 7733 h 12266"/>
              <a:gd name="T78" fmla="*/ 6933 w 9066"/>
              <a:gd name="T79" fmla="*/ 8000 h 12266"/>
              <a:gd name="T80" fmla="*/ 6933 w 9066"/>
              <a:gd name="T81" fmla="*/ 5866 h 12266"/>
              <a:gd name="T82" fmla="*/ 2133 w 9066"/>
              <a:gd name="T83" fmla="*/ 5866 h 12266"/>
              <a:gd name="T84" fmla="*/ 1866 w 9066"/>
              <a:gd name="T85" fmla="*/ 5600 h 12266"/>
              <a:gd name="T86" fmla="*/ 2133 w 9066"/>
              <a:gd name="T87" fmla="*/ 5333 h 12266"/>
              <a:gd name="T88" fmla="*/ 6933 w 9066"/>
              <a:gd name="T89" fmla="*/ 5333 h 12266"/>
              <a:gd name="T90" fmla="*/ 7200 w 9066"/>
              <a:gd name="T91" fmla="*/ 5600 h 12266"/>
              <a:gd name="T92" fmla="*/ 6933 w 9066"/>
              <a:gd name="T93" fmla="*/ 5866 h 12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66" h="12266">
                <a:moveTo>
                  <a:pt x="8000" y="12266"/>
                </a:moveTo>
                <a:lnTo>
                  <a:pt x="1066" y="12266"/>
                </a:lnTo>
                <a:cubicBezTo>
                  <a:pt x="477" y="12266"/>
                  <a:pt x="0" y="11789"/>
                  <a:pt x="0" y="11200"/>
                </a:cubicBezTo>
                <a:lnTo>
                  <a:pt x="0" y="1066"/>
                </a:lnTo>
                <a:cubicBezTo>
                  <a:pt x="0" y="477"/>
                  <a:pt x="477" y="0"/>
                  <a:pt x="1066" y="0"/>
                </a:cubicBezTo>
                <a:lnTo>
                  <a:pt x="6133" y="0"/>
                </a:lnTo>
                <a:cubicBezTo>
                  <a:pt x="6218" y="0"/>
                  <a:pt x="6291" y="43"/>
                  <a:pt x="6340" y="105"/>
                </a:cubicBezTo>
                <a:lnTo>
                  <a:pt x="8961" y="2726"/>
                </a:lnTo>
                <a:cubicBezTo>
                  <a:pt x="9026" y="2775"/>
                  <a:pt x="9065" y="2851"/>
                  <a:pt x="9066" y="2933"/>
                </a:cubicBezTo>
                <a:lnTo>
                  <a:pt x="9066" y="11200"/>
                </a:lnTo>
                <a:cubicBezTo>
                  <a:pt x="9066" y="11789"/>
                  <a:pt x="8589" y="12266"/>
                  <a:pt x="8000" y="12266"/>
                </a:cubicBezTo>
                <a:close/>
                <a:moveTo>
                  <a:pt x="6400" y="901"/>
                </a:moveTo>
                <a:lnTo>
                  <a:pt x="6400" y="2666"/>
                </a:lnTo>
                <a:lnTo>
                  <a:pt x="8165" y="2666"/>
                </a:lnTo>
                <a:lnTo>
                  <a:pt x="6400" y="901"/>
                </a:lnTo>
                <a:close/>
                <a:moveTo>
                  <a:pt x="8533" y="3200"/>
                </a:moveTo>
                <a:lnTo>
                  <a:pt x="6133" y="3200"/>
                </a:lnTo>
                <a:cubicBezTo>
                  <a:pt x="5986" y="3200"/>
                  <a:pt x="5866" y="3080"/>
                  <a:pt x="5866" y="2933"/>
                </a:cubicBezTo>
                <a:lnTo>
                  <a:pt x="5866" y="533"/>
                </a:lnTo>
                <a:lnTo>
                  <a:pt x="1066" y="533"/>
                </a:lnTo>
                <a:cubicBezTo>
                  <a:pt x="772" y="533"/>
                  <a:pt x="533" y="772"/>
                  <a:pt x="533" y="1066"/>
                </a:cubicBezTo>
                <a:lnTo>
                  <a:pt x="533" y="11200"/>
                </a:lnTo>
                <a:cubicBezTo>
                  <a:pt x="533" y="11494"/>
                  <a:pt x="772" y="11733"/>
                  <a:pt x="1066" y="11733"/>
                </a:cubicBezTo>
                <a:lnTo>
                  <a:pt x="8000" y="11733"/>
                </a:lnTo>
                <a:cubicBezTo>
                  <a:pt x="8294" y="11733"/>
                  <a:pt x="8533" y="11494"/>
                  <a:pt x="8533" y="11200"/>
                </a:cubicBezTo>
                <a:lnTo>
                  <a:pt x="8533" y="3200"/>
                </a:lnTo>
                <a:close/>
                <a:moveTo>
                  <a:pt x="6933" y="10133"/>
                </a:moveTo>
                <a:lnTo>
                  <a:pt x="2133" y="10133"/>
                </a:lnTo>
                <a:cubicBezTo>
                  <a:pt x="1986" y="10133"/>
                  <a:pt x="1866" y="10014"/>
                  <a:pt x="1866" y="9866"/>
                </a:cubicBezTo>
                <a:cubicBezTo>
                  <a:pt x="1866" y="9719"/>
                  <a:pt x="1986" y="9600"/>
                  <a:pt x="2133" y="9600"/>
                </a:cubicBezTo>
                <a:lnTo>
                  <a:pt x="6933" y="9600"/>
                </a:lnTo>
                <a:cubicBezTo>
                  <a:pt x="7080" y="9600"/>
                  <a:pt x="7200" y="9719"/>
                  <a:pt x="7200" y="9866"/>
                </a:cubicBezTo>
                <a:cubicBezTo>
                  <a:pt x="7200" y="10014"/>
                  <a:pt x="7080" y="10133"/>
                  <a:pt x="6933" y="10133"/>
                </a:cubicBezTo>
                <a:close/>
                <a:moveTo>
                  <a:pt x="6933" y="8000"/>
                </a:moveTo>
                <a:lnTo>
                  <a:pt x="2133" y="8000"/>
                </a:lnTo>
                <a:cubicBezTo>
                  <a:pt x="1986" y="8000"/>
                  <a:pt x="1866" y="7880"/>
                  <a:pt x="1866" y="7733"/>
                </a:cubicBezTo>
                <a:cubicBezTo>
                  <a:pt x="1866" y="7586"/>
                  <a:pt x="1986" y="7466"/>
                  <a:pt x="2133" y="7466"/>
                </a:cubicBezTo>
                <a:lnTo>
                  <a:pt x="6933" y="7466"/>
                </a:lnTo>
                <a:cubicBezTo>
                  <a:pt x="7080" y="7466"/>
                  <a:pt x="7200" y="7586"/>
                  <a:pt x="7200" y="7733"/>
                </a:cubicBezTo>
                <a:cubicBezTo>
                  <a:pt x="7200" y="7880"/>
                  <a:pt x="7080" y="8000"/>
                  <a:pt x="6933" y="8000"/>
                </a:cubicBezTo>
                <a:close/>
                <a:moveTo>
                  <a:pt x="6933" y="5866"/>
                </a:moveTo>
                <a:lnTo>
                  <a:pt x="2133" y="5866"/>
                </a:lnTo>
                <a:cubicBezTo>
                  <a:pt x="1986" y="5866"/>
                  <a:pt x="1866" y="5747"/>
                  <a:pt x="1866" y="5600"/>
                </a:cubicBezTo>
                <a:cubicBezTo>
                  <a:pt x="1866" y="5452"/>
                  <a:pt x="1986" y="5333"/>
                  <a:pt x="2133" y="5333"/>
                </a:cubicBezTo>
                <a:lnTo>
                  <a:pt x="6933" y="5333"/>
                </a:lnTo>
                <a:cubicBezTo>
                  <a:pt x="7080" y="5333"/>
                  <a:pt x="7200" y="5452"/>
                  <a:pt x="7200" y="5600"/>
                </a:cubicBezTo>
                <a:cubicBezTo>
                  <a:pt x="7200" y="5747"/>
                  <a:pt x="7080" y="5866"/>
                  <a:pt x="6933" y="5866"/>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直线连接符 7">
            <a:extLst>
              <a:ext uri="{FF2B5EF4-FFF2-40B4-BE49-F238E27FC236}">
                <a16:creationId xmlns:a16="http://schemas.microsoft.com/office/drawing/2014/main" id="{18FC9CCE-0860-CB4F-848F-C7F632D3D423}"/>
              </a:ext>
            </a:extLst>
          </p:cNvPr>
          <p:cNvCxnSpPr/>
          <p:nvPr/>
        </p:nvCxnSpPr>
        <p:spPr>
          <a:xfrm>
            <a:off x="8932985" y="4549693"/>
            <a:ext cx="0" cy="89542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肘形连接符 9">
            <a:extLst>
              <a:ext uri="{FF2B5EF4-FFF2-40B4-BE49-F238E27FC236}">
                <a16:creationId xmlns:a16="http://schemas.microsoft.com/office/drawing/2014/main" id="{7FA14678-EAC9-B147-A03C-24CA7EEEBF27}"/>
              </a:ext>
            </a:extLst>
          </p:cNvPr>
          <p:cNvCxnSpPr/>
          <p:nvPr/>
        </p:nvCxnSpPr>
        <p:spPr>
          <a:xfrm>
            <a:off x="3470031" y="4772045"/>
            <a:ext cx="4420254" cy="1148109"/>
          </a:xfrm>
          <a:prstGeom prst="bentConnector3">
            <a:avLst>
              <a:gd name="adj1" fmla="val -125"/>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F9D5F33D-8C24-AB47-941F-FA9E267C3CBF}"/>
              </a:ext>
            </a:extLst>
          </p:cNvPr>
          <p:cNvSpPr txBox="1"/>
          <p:nvPr/>
        </p:nvSpPr>
        <p:spPr>
          <a:xfrm>
            <a:off x="5474677" y="5287682"/>
            <a:ext cx="2274278" cy="338554"/>
          </a:xfrm>
          <a:prstGeom prst="rect">
            <a:avLst/>
          </a:prstGeom>
          <a:noFill/>
        </p:spPr>
        <p:txBody>
          <a:bodyPr wrap="square" rtlCol="0">
            <a:spAutoFit/>
          </a:bodyPr>
          <a:lstStyle/>
          <a:p>
            <a:r>
              <a:rPr kumimoji="1" lang="zh-CN" altLang="en-US" sz="1600" dirty="0"/>
              <a:t>访问恶意文件</a:t>
            </a:r>
          </a:p>
        </p:txBody>
      </p:sp>
      <p:sp>
        <p:nvSpPr>
          <p:cNvPr id="28" name="矩形 27">
            <a:extLst>
              <a:ext uri="{FF2B5EF4-FFF2-40B4-BE49-F238E27FC236}">
                <a16:creationId xmlns:a16="http://schemas.microsoft.com/office/drawing/2014/main" id="{A0FFE29B-0F17-3E4F-AED1-78A6D43342FB}"/>
              </a:ext>
            </a:extLst>
          </p:cNvPr>
          <p:cNvSpPr/>
          <p:nvPr/>
        </p:nvSpPr>
        <p:spPr>
          <a:xfrm>
            <a:off x="4552062" y="5681860"/>
            <a:ext cx="3059723" cy="53696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rgbClr val="C00000"/>
                </a:solidFill>
              </a:rPr>
              <a:t>ATTACK</a:t>
            </a:r>
            <a:endParaRPr kumimoji="1" lang="zh-CN" altLang="en-US" b="1" dirty="0">
              <a:solidFill>
                <a:srgbClr val="C00000"/>
              </a:solidFill>
            </a:endParaRPr>
          </a:p>
        </p:txBody>
      </p:sp>
    </p:spTree>
    <p:extLst>
      <p:ext uri="{BB962C8B-B14F-4D97-AF65-F5344CB8AC3E}">
        <p14:creationId xmlns:p14="http://schemas.microsoft.com/office/powerpoint/2010/main" val="21317196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73399" y="590046"/>
            <a:ext cx="2339102"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编程漏洞威胁</a:t>
            </a:r>
          </a:p>
        </p:txBody>
      </p:sp>
      <p:sp>
        <p:nvSpPr>
          <p:cNvPr id="14" name="矩形 13">
            <a:extLst>
              <a:ext uri="{FF2B5EF4-FFF2-40B4-BE49-F238E27FC236}">
                <a16:creationId xmlns:a16="http://schemas.microsoft.com/office/drawing/2014/main" id="{BEE70243-BB6A-854E-B15A-E5E315232C8C}"/>
              </a:ext>
            </a:extLst>
          </p:cNvPr>
          <p:cNvSpPr/>
          <p:nvPr/>
        </p:nvSpPr>
        <p:spPr>
          <a:xfrm>
            <a:off x="949040" y="1608172"/>
            <a:ext cx="1154097" cy="12261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7AC259"/>
              </a:solidFill>
            </a:endParaRPr>
          </a:p>
        </p:txBody>
      </p:sp>
      <p:sp>
        <p:nvSpPr>
          <p:cNvPr id="15" name="矩形 14">
            <a:extLst>
              <a:ext uri="{FF2B5EF4-FFF2-40B4-BE49-F238E27FC236}">
                <a16:creationId xmlns:a16="http://schemas.microsoft.com/office/drawing/2014/main" id="{62F85B75-6E30-0B41-B537-797823C5D6AF}"/>
              </a:ext>
            </a:extLst>
          </p:cNvPr>
          <p:cNvSpPr/>
          <p:nvPr/>
        </p:nvSpPr>
        <p:spPr>
          <a:xfrm>
            <a:off x="939646" y="1328741"/>
            <a:ext cx="1210588" cy="430311"/>
          </a:xfrm>
          <a:prstGeom prst="rect">
            <a:avLst/>
          </a:prstGeom>
        </p:spPr>
        <p:txBody>
          <a:bodyPr wrap="none">
            <a:spAutoFit/>
          </a:bodyPr>
          <a:lstStyle/>
          <a:p>
            <a:pPr>
              <a:lnSpc>
                <a:spcPct val="120000"/>
              </a:lnSpc>
            </a:pPr>
            <a:r>
              <a:rPr lang="zh-CN" altLang="en-US" sz="2000" b="1" dirty="0">
                <a:latin typeface="Microsoft YaHei" panose="020B0503020204020204" pitchFamily="34" charset="-122"/>
                <a:ea typeface="Microsoft YaHei" panose="020B0503020204020204" pitchFamily="34" charset="-122"/>
                <a:cs typeface="+mn-ea"/>
              </a:rPr>
              <a:t>上传类型</a:t>
            </a:r>
          </a:p>
        </p:txBody>
      </p:sp>
      <p:sp>
        <p:nvSpPr>
          <p:cNvPr id="2" name="矩形 1">
            <a:extLst>
              <a:ext uri="{FF2B5EF4-FFF2-40B4-BE49-F238E27FC236}">
                <a16:creationId xmlns:a16="http://schemas.microsoft.com/office/drawing/2014/main" id="{B871B86B-2DDF-AB48-A1CD-F4907C15FE2B}"/>
              </a:ext>
            </a:extLst>
          </p:cNvPr>
          <p:cNvSpPr/>
          <p:nvPr/>
        </p:nvSpPr>
        <p:spPr>
          <a:xfrm>
            <a:off x="949040" y="1759052"/>
            <a:ext cx="10199606" cy="793359"/>
          </a:xfrm>
          <a:prstGeom prst="rect">
            <a:avLst/>
          </a:prstGeom>
        </p:spPr>
        <p:txBody>
          <a:bodyPr wrap="square">
            <a:spAutoFit/>
          </a:bodyPr>
          <a:lstStyle/>
          <a:p>
            <a:pPr>
              <a:lnSpc>
                <a:spcPct val="150000"/>
              </a:lnSpc>
            </a:pPr>
            <a:r>
              <a:rPr lang="zh-CN" altLang="en-US" sz="1600" dirty="0">
                <a:solidFill>
                  <a:srgbClr val="212121"/>
                </a:solidFill>
                <a:latin typeface="LiberationSerif"/>
              </a:rPr>
              <a:t>        在</a:t>
            </a:r>
            <a:r>
              <a:rPr lang="en" altLang="zh-CN" sz="1600" dirty="0">
                <a:solidFill>
                  <a:srgbClr val="212121"/>
                </a:solidFill>
                <a:latin typeface="LiberationSerif"/>
              </a:rPr>
              <a:t>Java</a:t>
            </a:r>
            <a:r>
              <a:rPr lang="zh-CN" altLang="en-US" sz="1600" dirty="0">
                <a:solidFill>
                  <a:srgbClr val="212121"/>
                </a:solidFill>
                <a:latin typeface="LiberationSerif"/>
              </a:rPr>
              <a:t>开发中，文件上传的方式有多种，例如，通过</a:t>
            </a:r>
            <a:r>
              <a:rPr lang="zh-CN" altLang="en-US" sz="1600" b="1" dirty="0">
                <a:solidFill>
                  <a:srgbClr val="C00000"/>
                </a:solidFill>
                <a:latin typeface="LiberationSerif"/>
              </a:rPr>
              <a:t>文件流的方式上传</a:t>
            </a:r>
            <a:r>
              <a:rPr lang="zh-CN" altLang="en-US" sz="1600" dirty="0">
                <a:solidFill>
                  <a:srgbClr val="212121"/>
                </a:solidFill>
                <a:latin typeface="LiberationSerif"/>
              </a:rPr>
              <a:t>、通过</a:t>
            </a:r>
            <a:r>
              <a:rPr lang="en" altLang="zh-CN" sz="1600" b="1" dirty="0" err="1">
                <a:solidFill>
                  <a:srgbClr val="C00000"/>
                </a:solidFill>
                <a:latin typeface="LiberationSerif"/>
              </a:rPr>
              <a:t>ServletFileUpload</a:t>
            </a:r>
            <a:r>
              <a:rPr lang="zh-CN" altLang="en-US" sz="1600" b="1" dirty="0">
                <a:solidFill>
                  <a:srgbClr val="C00000"/>
                </a:solidFill>
                <a:latin typeface="LiberationSerif"/>
              </a:rPr>
              <a:t>方式上传</a:t>
            </a:r>
            <a:r>
              <a:rPr lang="zh-CN" altLang="en-US" sz="1600" dirty="0">
                <a:solidFill>
                  <a:srgbClr val="212121"/>
                </a:solidFill>
                <a:latin typeface="LiberationSerif"/>
              </a:rPr>
              <a:t>和通过</a:t>
            </a:r>
            <a:r>
              <a:rPr lang="en" altLang="zh-CN" sz="1600" b="1" dirty="0" err="1">
                <a:solidFill>
                  <a:srgbClr val="C00000"/>
                </a:solidFill>
                <a:latin typeface="LiberationSerif"/>
              </a:rPr>
              <a:t>MultipartFile</a:t>
            </a:r>
            <a:r>
              <a:rPr lang="zh-CN" altLang="en-US" sz="1600" b="1" dirty="0">
                <a:solidFill>
                  <a:srgbClr val="C00000"/>
                </a:solidFill>
                <a:latin typeface="LiberationSerif"/>
              </a:rPr>
              <a:t>方式上传</a:t>
            </a:r>
            <a:r>
              <a:rPr lang="zh-CN" altLang="en-US" sz="1600" dirty="0">
                <a:solidFill>
                  <a:srgbClr val="212121"/>
                </a:solidFill>
                <a:latin typeface="LiberationSerif"/>
              </a:rPr>
              <a:t>等。</a:t>
            </a:r>
          </a:p>
        </p:txBody>
      </p:sp>
      <p:pic>
        <p:nvPicPr>
          <p:cNvPr id="6" name="图片 5">
            <a:extLst>
              <a:ext uri="{FF2B5EF4-FFF2-40B4-BE49-F238E27FC236}">
                <a16:creationId xmlns:a16="http://schemas.microsoft.com/office/drawing/2014/main" id="{47581D04-F58A-CE4D-B1C5-2AFE92BF6663}"/>
              </a:ext>
            </a:extLst>
          </p:cNvPr>
          <p:cNvPicPr>
            <a:picLocks noChangeAspect="1"/>
          </p:cNvPicPr>
          <p:nvPr/>
        </p:nvPicPr>
        <p:blipFill rotWithShape="1">
          <a:blip r:embed="rId3"/>
          <a:srcRect b="19002"/>
          <a:stretch/>
        </p:blipFill>
        <p:spPr>
          <a:xfrm>
            <a:off x="4531313" y="3241431"/>
            <a:ext cx="3677324" cy="2944042"/>
          </a:xfrm>
          <a:prstGeom prst="rect">
            <a:avLst/>
          </a:prstGeom>
        </p:spPr>
      </p:pic>
      <p:pic>
        <p:nvPicPr>
          <p:cNvPr id="7" name="图形 6">
            <a:extLst>
              <a:ext uri="{FF2B5EF4-FFF2-40B4-BE49-F238E27FC236}">
                <a16:creationId xmlns:a16="http://schemas.microsoft.com/office/drawing/2014/main" id="{D710F632-C5A4-834B-9B1D-CE232F0A70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2787" y="3241431"/>
            <a:ext cx="3848588" cy="2944042"/>
          </a:xfrm>
          <a:prstGeom prst="rect">
            <a:avLst/>
          </a:prstGeom>
        </p:spPr>
      </p:pic>
      <p:pic>
        <p:nvPicPr>
          <p:cNvPr id="8" name="图片 7">
            <a:extLst>
              <a:ext uri="{FF2B5EF4-FFF2-40B4-BE49-F238E27FC236}">
                <a16:creationId xmlns:a16="http://schemas.microsoft.com/office/drawing/2014/main" id="{73D9A48D-B717-FD4A-B60C-03B40530E4F2}"/>
              </a:ext>
            </a:extLst>
          </p:cNvPr>
          <p:cNvPicPr>
            <a:picLocks noChangeAspect="1"/>
          </p:cNvPicPr>
          <p:nvPr/>
        </p:nvPicPr>
        <p:blipFill>
          <a:blip r:embed="rId6"/>
          <a:stretch>
            <a:fillRect/>
          </a:stretch>
        </p:blipFill>
        <p:spPr>
          <a:xfrm>
            <a:off x="8342855" y="3241431"/>
            <a:ext cx="3272912" cy="2944042"/>
          </a:xfrm>
          <a:prstGeom prst="rect">
            <a:avLst/>
          </a:prstGeom>
        </p:spPr>
      </p:pic>
      <p:sp>
        <p:nvSpPr>
          <p:cNvPr id="18" name="矩形 17">
            <a:extLst>
              <a:ext uri="{FF2B5EF4-FFF2-40B4-BE49-F238E27FC236}">
                <a16:creationId xmlns:a16="http://schemas.microsoft.com/office/drawing/2014/main" id="{3CB159EF-D854-0B43-9BDA-F2D62280333E}"/>
              </a:ext>
            </a:extLst>
          </p:cNvPr>
          <p:cNvSpPr/>
          <p:nvPr/>
        </p:nvSpPr>
        <p:spPr>
          <a:xfrm>
            <a:off x="1526088" y="2675266"/>
            <a:ext cx="1698292" cy="40204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a:t>文件流</a:t>
            </a:r>
          </a:p>
        </p:txBody>
      </p:sp>
      <p:sp>
        <p:nvSpPr>
          <p:cNvPr id="20" name="矩形 19">
            <a:extLst>
              <a:ext uri="{FF2B5EF4-FFF2-40B4-BE49-F238E27FC236}">
                <a16:creationId xmlns:a16="http://schemas.microsoft.com/office/drawing/2014/main" id="{21060B15-07A1-2A4C-A738-16D2F09A3E70}"/>
              </a:ext>
            </a:extLst>
          </p:cNvPr>
          <p:cNvSpPr/>
          <p:nvPr/>
        </p:nvSpPr>
        <p:spPr>
          <a:xfrm>
            <a:off x="5520829" y="2675266"/>
            <a:ext cx="1698292" cy="40204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zh-CN" sz="1400" b="1" dirty="0" err="1"/>
              <a:t>ServletFileUpload</a:t>
            </a:r>
            <a:endParaRPr kumimoji="1" lang="zh-CN" altLang="en-US" sz="1400" b="1" dirty="0"/>
          </a:p>
        </p:txBody>
      </p:sp>
      <p:sp>
        <p:nvSpPr>
          <p:cNvPr id="21" name="矩形 20">
            <a:extLst>
              <a:ext uri="{FF2B5EF4-FFF2-40B4-BE49-F238E27FC236}">
                <a16:creationId xmlns:a16="http://schemas.microsoft.com/office/drawing/2014/main" id="{5D0C920B-578C-2E41-96B8-F5F490C276A6}"/>
              </a:ext>
            </a:extLst>
          </p:cNvPr>
          <p:cNvSpPr/>
          <p:nvPr/>
        </p:nvSpPr>
        <p:spPr>
          <a:xfrm>
            <a:off x="9130165" y="2675266"/>
            <a:ext cx="1698292" cy="40204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zh-CN" sz="1400" b="1" dirty="0" err="1"/>
              <a:t>MultipartFile</a:t>
            </a:r>
            <a:endParaRPr kumimoji="1" lang="zh-CN" altLang="en-US" sz="1400" b="1" dirty="0"/>
          </a:p>
        </p:txBody>
      </p:sp>
    </p:spTree>
    <p:extLst>
      <p:ext uri="{BB962C8B-B14F-4D97-AF65-F5344CB8AC3E}">
        <p14:creationId xmlns:p14="http://schemas.microsoft.com/office/powerpoint/2010/main" val="3340230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71019A16-1D14-EE47-B1EE-951B509B9D49}"/>
              </a:ext>
            </a:extLst>
          </p:cNvPr>
          <p:cNvSpPr/>
          <p:nvPr/>
        </p:nvSpPr>
        <p:spPr>
          <a:xfrm>
            <a:off x="5538953" y="3781573"/>
            <a:ext cx="6243143" cy="206002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p:cNvSpPr txBox="1"/>
          <p:nvPr/>
        </p:nvSpPr>
        <p:spPr>
          <a:xfrm>
            <a:off x="1573399" y="590046"/>
            <a:ext cx="2339102"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编程漏洞威胁</a:t>
            </a:r>
          </a:p>
        </p:txBody>
      </p:sp>
      <p:sp>
        <p:nvSpPr>
          <p:cNvPr id="20" name="矩形 19">
            <a:extLst>
              <a:ext uri="{FF2B5EF4-FFF2-40B4-BE49-F238E27FC236}">
                <a16:creationId xmlns:a16="http://schemas.microsoft.com/office/drawing/2014/main" id="{B870EA4D-9CF2-024C-888D-A96A070EEF54}"/>
              </a:ext>
            </a:extLst>
          </p:cNvPr>
          <p:cNvSpPr/>
          <p:nvPr/>
        </p:nvSpPr>
        <p:spPr>
          <a:xfrm>
            <a:off x="703223" y="1581782"/>
            <a:ext cx="1154097" cy="12261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21" name="矩形 20">
            <a:extLst>
              <a:ext uri="{FF2B5EF4-FFF2-40B4-BE49-F238E27FC236}">
                <a16:creationId xmlns:a16="http://schemas.microsoft.com/office/drawing/2014/main" id="{5E19FAFA-3B26-DB4E-8007-74E42F0B01FF}"/>
              </a:ext>
            </a:extLst>
          </p:cNvPr>
          <p:cNvSpPr/>
          <p:nvPr/>
        </p:nvSpPr>
        <p:spPr>
          <a:xfrm>
            <a:off x="693829" y="1302351"/>
            <a:ext cx="1210588" cy="430311"/>
          </a:xfrm>
          <a:prstGeom prst="rect">
            <a:avLst/>
          </a:prstGeom>
        </p:spPr>
        <p:txBody>
          <a:bodyPr wrap="none">
            <a:spAutoFit/>
          </a:bodyPr>
          <a:lstStyle/>
          <a:p>
            <a:pPr>
              <a:lnSpc>
                <a:spcPct val="120000"/>
              </a:lnSpc>
            </a:pPr>
            <a:r>
              <a:rPr lang="zh-CN" altLang="en-US" sz="2000" b="1" dirty="0">
                <a:latin typeface="Microsoft YaHei" panose="020B0503020204020204" pitchFamily="34" charset="-122"/>
                <a:ea typeface="Microsoft YaHei" panose="020B0503020204020204" pitchFamily="34" charset="-122"/>
                <a:cs typeface="+mn-ea"/>
              </a:rPr>
              <a:t>实例分析</a:t>
            </a:r>
          </a:p>
        </p:txBody>
      </p:sp>
      <p:pic>
        <p:nvPicPr>
          <p:cNvPr id="3" name="图片 2">
            <a:extLst>
              <a:ext uri="{FF2B5EF4-FFF2-40B4-BE49-F238E27FC236}">
                <a16:creationId xmlns:a16="http://schemas.microsoft.com/office/drawing/2014/main" id="{52EBE8D2-2E4E-664C-8920-4D4C19743D3E}"/>
              </a:ext>
            </a:extLst>
          </p:cNvPr>
          <p:cNvPicPr>
            <a:picLocks noChangeAspect="1"/>
          </p:cNvPicPr>
          <p:nvPr/>
        </p:nvPicPr>
        <p:blipFill>
          <a:blip r:embed="rId3"/>
          <a:stretch>
            <a:fillRect/>
          </a:stretch>
        </p:blipFill>
        <p:spPr>
          <a:xfrm>
            <a:off x="399540" y="2235465"/>
            <a:ext cx="4965700" cy="3649715"/>
          </a:xfrm>
          <a:prstGeom prst="rect">
            <a:avLst/>
          </a:prstGeom>
        </p:spPr>
      </p:pic>
      <p:sp>
        <p:nvSpPr>
          <p:cNvPr id="5" name="矩形 4">
            <a:extLst>
              <a:ext uri="{FF2B5EF4-FFF2-40B4-BE49-F238E27FC236}">
                <a16:creationId xmlns:a16="http://schemas.microsoft.com/office/drawing/2014/main" id="{864E4383-F3F6-794B-A6AF-8C35D1CA9F3B}"/>
              </a:ext>
            </a:extLst>
          </p:cNvPr>
          <p:cNvSpPr/>
          <p:nvPr/>
        </p:nvSpPr>
        <p:spPr>
          <a:xfrm>
            <a:off x="2038238" y="5995834"/>
            <a:ext cx="1031051" cy="261610"/>
          </a:xfrm>
          <a:prstGeom prst="rect">
            <a:avLst/>
          </a:prstGeom>
        </p:spPr>
        <p:txBody>
          <a:bodyPr wrap="none">
            <a:spAutoFit/>
          </a:bodyPr>
          <a:lstStyle/>
          <a:p>
            <a:r>
              <a:rPr lang="zh-CN" altLang="en-US" sz="1100" dirty="0">
                <a:solidFill>
                  <a:srgbClr val="212121"/>
                </a:solidFill>
                <a:latin typeface="LiberationSerif"/>
              </a:rPr>
              <a:t>关键代码漏洞</a:t>
            </a:r>
            <a:endParaRPr lang="zh-CN" altLang="en-US" sz="1100" dirty="0"/>
          </a:p>
        </p:txBody>
      </p:sp>
      <p:sp>
        <p:nvSpPr>
          <p:cNvPr id="10" name="矩形 9">
            <a:extLst>
              <a:ext uri="{FF2B5EF4-FFF2-40B4-BE49-F238E27FC236}">
                <a16:creationId xmlns:a16="http://schemas.microsoft.com/office/drawing/2014/main" id="{C8E5B6EE-9E70-A04D-A7E6-92FAA258D51A}"/>
              </a:ext>
            </a:extLst>
          </p:cNvPr>
          <p:cNvSpPr/>
          <p:nvPr/>
        </p:nvSpPr>
        <p:spPr>
          <a:xfrm>
            <a:off x="5782779" y="1731332"/>
            <a:ext cx="1698292" cy="40204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a:t>漏洞分析</a:t>
            </a:r>
          </a:p>
        </p:txBody>
      </p:sp>
      <p:sp>
        <p:nvSpPr>
          <p:cNvPr id="8" name="Rectangle 2">
            <a:extLst>
              <a:ext uri="{FF2B5EF4-FFF2-40B4-BE49-F238E27FC236}">
                <a16:creationId xmlns:a16="http://schemas.microsoft.com/office/drawing/2014/main" id="{E4AB4822-FCFE-C744-A55B-3C47BEC633E4}"/>
              </a:ext>
            </a:extLst>
          </p:cNvPr>
          <p:cNvSpPr>
            <a:spLocks noChangeArrowheads="1"/>
          </p:cNvSpPr>
          <p:nvPr/>
        </p:nvSpPr>
        <p:spPr bwMode="auto">
          <a:xfrm>
            <a:off x="5453705" y="2245839"/>
            <a:ext cx="6328391" cy="11564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lang="zh-CN" altLang="en-US" sz="1600" dirty="0">
                <a:solidFill>
                  <a:srgbClr val="212121"/>
                </a:solidFill>
                <a:latin typeface="LiberationSerif"/>
              </a:rPr>
              <a:t>        </a:t>
            </a:r>
            <a:r>
              <a:rPr lang="zh-CN" altLang="zh-CN" sz="1600" dirty="0">
                <a:solidFill>
                  <a:srgbClr val="212121"/>
                </a:solidFill>
                <a:latin typeface="LiberationSerif"/>
              </a:rPr>
              <a:t>可以看到，程序从表单获取上传的文件，随后判断文件后缀以及类型是否合法，通过“fileName.substring(fileName.indexOf(”.“))”获取文件后缀，随后对照</a:t>
            </a:r>
            <a:r>
              <a:rPr lang="zh-CN" altLang="zh-CN" sz="1600" b="1" dirty="0">
                <a:solidFill>
                  <a:srgbClr val="C00000"/>
                </a:solidFill>
                <a:latin typeface="LiberationSerif"/>
              </a:rPr>
              <a:t>黑名单</a:t>
            </a:r>
            <a:r>
              <a:rPr lang="zh-CN" altLang="zh-CN" sz="1600" dirty="0">
                <a:solidFill>
                  <a:srgbClr val="212121"/>
                </a:solidFill>
                <a:latin typeface="LiberationSerif"/>
              </a:rPr>
              <a:t>进行判断。 </a:t>
            </a:r>
          </a:p>
        </p:txBody>
      </p:sp>
      <p:sp>
        <p:nvSpPr>
          <p:cNvPr id="9" name="矩形 8">
            <a:extLst>
              <a:ext uri="{FF2B5EF4-FFF2-40B4-BE49-F238E27FC236}">
                <a16:creationId xmlns:a16="http://schemas.microsoft.com/office/drawing/2014/main" id="{EB6EF428-954F-914E-9DE6-2C872A7667FB}"/>
              </a:ext>
            </a:extLst>
          </p:cNvPr>
          <p:cNvSpPr/>
          <p:nvPr/>
        </p:nvSpPr>
        <p:spPr>
          <a:xfrm>
            <a:off x="5759450" y="4045863"/>
            <a:ext cx="5802148" cy="1531445"/>
          </a:xfrm>
          <a:prstGeom prst="rect">
            <a:avLst/>
          </a:prstGeom>
        </p:spPr>
        <p:txBody>
          <a:bodyPr wrap="square">
            <a:spAutoFit/>
          </a:bodyPr>
          <a:lstStyle/>
          <a:p>
            <a:pPr>
              <a:lnSpc>
                <a:spcPct val="150000"/>
              </a:lnSpc>
            </a:pPr>
            <a:r>
              <a:rPr lang="zh-CN" altLang="en-US" sz="1600" dirty="0">
                <a:solidFill>
                  <a:srgbClr val="212121"/>
                </a:solidFill>
                <a:latin typeface="LiberationSerif"/>
              </a:rPr>
              <a:t>        这个逻辑看似十分安全却是一个很容易犯的错误，当文件</a:t>
            </a:r>
            <a:r>
              <a:rPr lang="zh-CN" altLang="en-US" sz="1600" b="1" dirty="0">
                <a:solidFill>
                  <a:srgbClr val="C00000"/>
                </a:solidFill>
                <a:latin typeface="LiberationSerif"/>
              </a:rPr>
              <a:t>名为</a:t>
            </a:r>
            <a:r>
              <a:rPr lang="en" altLang="zh-CN" sz="1600" b="1" dirty="0" err="1">
                <a:solidFill>
                  <a:srgbClr val="C00000"/>
                </a:solidFill>
                <a:latin typeface="LiberationSerif"/>
              </a:rPr>
              <a:t>abc.jpg.jsp</a:t>
            </a:r>
            <a:r>
              <a:rPr lang="zh-CN" altLang="en-US" sz="1600" b="1" dirty="0">
                <a:solidFill>
                  <a:srgbClr val="C00000"/>
                </a:solidFill>
                <a:latin typeface="LiberationSerif"/>
              </a:rPr>
              <a:t>时</a:t>
            </a:r>
            <a:r>
              <a:rPr lang="en" altLang="zh-CN" sz="1600" b="1" dirty="0">
                <a:solidFill>
                  <a:srgbClr val="C00000"/>
                </a:solidFill>
                <a:latin typeface="LiberationSerif"/>
              </a:rPr>
              <a:t>Suffix</a:t>
            </a:r>
            <a:r>
              <a:rPr lang="zh-CN" altLang="en-US" sz="1600" b="1" dirty="0">
                <a:solidFill>
                  <a:srgbClr val="C00000"/>
                </a:solidFill>
                <a:latin typeface="LiberationSerif"/>
              </a:rPr>
              <a:t>将等于</a:t>
            </a:r>
            <a:r>
              <a:rPr lang="en-US" altLang="zh-CN" sz="1600" b="1" dirty="0">
                <a:solidFill>
                  <a:srgbClr val="C00000"/>
                </a:solidFill>
                <a:latin typeface="LiberationSerif"/>
              </a:rPr>
              <a:t>.</a:t>
            </a:r>
            <a:r>
              <a:rPr lang="en" altLang="zh-CN" sz="1600" b="1" dirty="0" err="1">
                <a:solidFill>
                  <a:srgbClr val="C00000"/>
                </a:solidFill>
                <a:latin typeface="LiberationSerif"/>
              </a:rPr>
              <a:t>jpg.jsp</a:t>
            </a:r>
            <a:r>
              <a:rPr lang="zh-CN" altLang="en" sz="1600" dirty="0">
                <a:solidFill>
                  <a:srgbClr val="212121"/>
                </a:solidFill>
                <a:latin typeface="LiberationSerif"/>
              </a:rPr>
              <a:t>，</a:t>
            </a:r>
            <a:r>
              <a:rPr lang="zh-CN" altLang="en-US" sz="1600" dirty="0">
                <a:solidFill>
                  <a:srgbClr val="212121"/>
                </a:solidFill>
                <a:latin typeface="LiberationSerif"/>
              </a:rPr>
              <a:t>这明显是不会和黑名单中的后缀相等的。 这样就能轻松</a:t>
            </a:r>
            <a:r>
              <a:rPr lang="zh-CN" altLang="en-US" sz="1600" b="1" dirty="0">
                <a:solidFill>
                  <a:srgbClr val="C00000"/>
                </a:solidFill>
                <a:latin typeface="LiberationSerif"/>
              </a:rPr>
              <a:t>绕过黑名单的检测策略</a:t>
            </a:r>
            <a:r>
              <a:rPr lang="zh-CN" altLang="en-US" sz="1600" dirty="0">
                <a:solidFill>
                  <a:srgbClr val="212121"/>
                </a:solidFill>
                <a:latin typeface="LiberationSerif"/>
              </a:rPr>
              <a:t>，成功进行文件的上传。</a:t>
            </a:r>
          </a:p>
        </p:txBody>
      </p:sp>
    </p:spTree>
    <p:extLst>
      <p:ext uri="{BB962C8B-B14F-4D97-AF65-F5344CB8AC3E}">
        <p14:creationId xmlns:p14="http://schemas.microsoft.com/office/powerpoint/2010/main" val="732395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73399" y="590046"/>
            <a:ext cx="2339102"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编程漏洞威胁</a:t>
            </a:r>
          </a:p>
        </p:txBody>
      </p:sp>
      <p:sp>
        <p:nvSpPr>
          <p:cNvPr id="20" name="矩形 19">
            <a:extLst>
              <a:ext uri="{FF2B5EF4-FFF2-40B4-BE49-F238E27FC236}">
                <a16:creationId xmlns:a16="http://schemas.microsoft.com/office/drawing/2014/main" id="{B870EA4D-9CF2-024C-888D-A96A070EEF54}"/>
              </a:ext>
            </a:extLst>
          </p:cNvPr>
          <p:cNvSpPr/>
          <p:nvPr/>
        </p:nvSpPr>
        <p:spPr>
          <a:xfrm>
            <a:off x="703223" y="1581782"/>
            <a:ext cx="1154097" cy="12261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7AC259"/>
              </a:solidFill>
            </a:endParaRPr>
          </a:p>
        </p:txBody>
      </p:sp>
      <p:sp>
        <p:nvSpPr>
          <p:cNvPr id="21" name="矩形 20">
            <a:extLst>
              <a:ext uri="{FF2B5EF4-FFF2-40B4-BE49-F238E27FC236}">
                <a16:creationId xmlns:a16="http://schemas.microsoft.com/office/drawing/2014/main" id="{5E19FAFA-3B26-DB4E-8007-74E42F0B01FF}"/>
              </a:ext>
            </a:extLst>
          </p:cNvPr>
          <p:cNvSpPr/>
          <p:nvPr/>
        </p:nvSpPr>
        <p:spPr>
          <a:xfrm>
            <a:off x="693829" y="1302351"/>
            <a:ext cx="1210588" cy="430311"/>
          </a:xfrm>
          <a:prstGeom prst="rect">
            <a:avLst/>
          </a:prstGeom>
        </p:spPr>
        <p:txBody>
          <a:bodyPr wrap="none">
            <a:spAutoFit/>
          </a:bodyPr>
          <a:lstStyle/>
          <a:p>
            <a:pPr>
              <a:lnSpc>
                <a:spcPct val="120000"/>
              </a:lnSpc>
            </a:pPr>
            <a:r>
              <a:rPr lang="zh-CN" altLang="en-US" sz="2000" b="1" dirty="0">
                <a:latin typeface="Microsoft YaHei" panose="020B0503020204020204" pitchFamily="34" charset="-122"/>
                <a:ea typeface="Microsoft YaHei" panose="020B0503020204020204" pitchFamily="34" charset="-122"/>
                <a:cs typeface="+mn-ea"/>
              </a:rPr>
              <a:t>实例分析</a:t>
            </a:r>
          </a:p>
        </p:txBody>
      </p:sp>
      <p:sp>
        <p:nvSpPr>
          <p:cNvPr id="5" name="矩形 4">
            <a:extLst>
              <a:ext uri="{FF2B5EF4-FFF2-40B4-BE49-F238E27FC236}">
                <a16:creationId xmlns:a16="http://schemas.microsoft.com/office/drawing/2014/main" id="{864E4383-F3F6-794B-A6AF-8C35D1CA9F3B}"/>
              </a:ext>
            </a:extLst>
          </p:cNvPr>
          <p:cNvSpPr/>
          <p:nvPr/>
        </p:nvSpPr>
        <p:spPr>
          <a:xfrm>
            <a:off x="2038238" y="5995834"/>
            <a:ext cx="1031051" cy="261610"/>
          </a:xfrm>
          <a:prstGeom prst="rect">
            <a:avLst/>
          </a:prstGeom>
        </p:spPr>
        <p:txBody>
          <a:bodyPr wrap="none">
            <a:spAutoFit/>
          </a:bodyPr>
          <a:lstStyle/>
          <a:p>
            <a:r>
              <a:rPr lang="zh-CN" altLang="en-US" sz="1100" dirty="0">
                <a:solidFill>
                  <a:srgbClr val="212121"/>
                </a:solidFill>
                <a:latin typeface="LiberationSerif"/>
              </a:rPr>
              <a:t>关键代码漏洞</a:t>
            </a:r>
            <a:endParaRPr lang="zh-CN" altLang="en-US" sz="1100" dirty="0"/>
          </a:p>
        </p:txBody>
      </p:sp>
      <p:sp>
        <p:nvSpPr>
          <p:cNvPr id="8" name="Rectangle 2">
            <a:extLst>
              <a:ext uri="{FF2B5EF4-FFF2-40B4-BE49-F238E27FC236}">
                <a16:creationId xmlns:a16="http://schemas.microsoft.com/office/drawing/2014/main" id="{E4AB4822-FCFE-C744-A55B-3C47BEC633E4}"/>
              </a:ext>
            </a:extLst>
          </p:cNvPr>
          <p:cNvSpPr>
            <a:spLocks noChangeArrowheads="1"/>
          </p:cNvSpPr>
          <p:nvPr/>
        </p:nvSpPr>
        <p:spPr bwMode="auto">
          <a:xfrm>
            <a:off x="5569319" y="3541460"/>
            <a:ext cx="6328391" cy="79335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zh-CN" sz="1600" dirty="0">
                <a:solidFill>
                  <a:srgbClr val="212121"/>
                </a:solidFill>
                <a:latin typeface="LiberationSerif"/>
              </a:rPr>
              <a:t>        </a:t>
            </a:r>
            <a:r>
              <a:rPr lang="zh-CN" altLang="en-US" sz="1600" dirty="0">
                <a:solidFill>
                  <a:srgbClr val="212121"/>
                </a:solidFill>
                <a:latin typeface="LiberationSerif"/>
              </a:rPr>
              <a:t>如左图，程序判断了</a:t>
            </a:r>
            <a:r>
              <a:rPr lang="en" altLang="zh-CN" sz="1600" dirty="0">
                <a:solidFill>
                  <a:srgbClr val="212121"/>
                </a:solidFill>
                <a:latin typeface="LiberationSerif"/>
              </a:rPr>
              <a:t>Content-Type</a:t>
            </a:r>
            <a:r>
              <a:rPr lang="zh-CN" altLang="en" sz="1600" dirty="0">
                <a:solidFill>
                  <a:srgbClr val="212121"/>
                </a:solidFill>
                <a:latin typeface="LiberationSerif"/>
              </a:rPr>
              <a:t>，</a:t>
            </a:r>
            <a:r>
              <a:rPr lang="zh-CN" altLang="en-US" sz="1600" dirty="0">
                <a:solidFill>
                  <a:srgbClr val="212121"/>
                </a:solidFill>
                <a:latin typeface="LiberationSerif"/>
              </a:rPr>
              <a:t>而</a:t>
            </a:r>
            <a:r>
              <a:rPr lang="en" altLang="zh-CN" sz="1600" dirty="0">
                <a:solidFill>
                  <a:srgbClr val="212121"/>
                </a:solidFill>
                <a:latin typeface="LiberationSerif"/>
              </a:rPr>
              <a:t>Content-Type </a:t>
            </a:r>
            <a:r>
              <a:rPr lang="zh-CN" altLang="en-US" sz="1600" dirty="0">
                <a:solidFill>
                  <a:srgbClr val="212121"/>
                </a:solidFill>
                <a:latin typeface="LiberationSerif"/>
              </a:rPr>
              <a:t>字段我们是可以通过修改</a:t>
            </a:r>
            <a:r>
              <a:rPr lang="en" altLang="zh-CN" sz="1600" dirty="0">
                <a:solidFill>
                  <a:srgbClr val="212121"/>
                </a:solidFill>
                <a:latin typeface="LiberationSerif"/>
              </a:rPr>
              <a:t>POST</a:t>
            </a:r>
            <a:r>
              <a:rPr lang="zh-CN" altLang="en-US" sz="1600" dirty="0">
                <a:solidFill>
                  <a:srgbClr val="212121"/>
                </a:solidFill>
                <a:latin typeface="LiberationSerif"/>
              </a:rPr>
              <a:t>内容直接进行修改绕过的。</a:t>
            </a:r>
          </a:p>
        </p:txBody>
      </p:sp>
      <p:pic>
        <p:nvPicPr>
          <p:cNvPr id="2" name="图片 1">
            <a:extLst>
              <a:ext uri="{FF2B5EF4-FFF2-40B4-BE49-F238E27FC236}">
                <a16:creationId xmlns:a16="http://schemas.microsoft.com/office/drawing/2014/main" id="{5E83F4BA-77BE-4842-980A-C7E6F89B5F8C}"/>
              </a:ext>
            </a:extLst>
          </p:cNvPr>
          <p:cNvPicPr>
            <a:picLocks noChangeAspect="1"/>
          </p:cNvPicPr>
          <p:nvPr/>
        </p:nvPicPr>
        <p:blipFill>
          <a:blip r:embed="rId3"/>
          <a:stretch>
            <a:fillRect/>
          </a:stretch>
        </p:blipFill>
        <p:spPr>
          <a:xfrm>
            <a:off x="504757" y="1887514"/>
            <a:ext cx="4838700" cy="4014997"/>
          </a:xfrm>
          <a:prstGeom prst="rect">
            <a:avLst/>
          </a:prstGeom>
        </p:spPr>
      </p:pic>
      <p:sp>
        <p:nvSpPr>
          <p:cNvPr id="12" name="矩形 11">
            <a:extLst>
              <a:ext uri="{FF2B5EF4-FFF2-40B4-BE49-F238E27FC236}">
                <a16:creationId xmlns:a16="http://schemas.microsoft.com/office/drawing/2014/main" id="{9BF4438F-06A5-BB45-B1B5-3EC4F9F48AAB}"/>
              </a:ext>
            </a:extLst>
          </p:cNvPr>
          <p:cNvSpPr/>
          <p:nvPr/>
        </p:nvSpPr>
        <p:spPr>
          <a:xfrm>
            <a:off x="5898393" y="2845429"/>
            <a:ext cx="1698292" cy="40204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a:t>漏洞分析</a:t>
            </a:r>
          </a:p>
        </p:txBody>
      </p:sp>
    </p:spTree>
    <p:extLst>
      <p:ext uri="{BB962C8B-B14F-4D97-AF65-F5344CB8AC3E}">
        <p14:creationId xmlns:p14="http://schemas.microsoft.com/office/powerpoint/2010/main" val="243301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73399" y="590046"/>
            <a:ext cx="2339102"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编程漏洞威胁</a:t>
            </a:r>
          </a:p>
        </p:txBody>
      </p:sp>
      <p:sp>
        <p:nvSpPr>
          <p:cNvPr id="20" name="矩形 19">
            <a:extLst>
              <a:ext uri="{FF2B5EF4-FFF2-40B4-BE49-F238E27FC236}">
                <a16:creationId xmlns:a16="http://schemas.microsoft.com/office/drawing/2014/main" id="{B870EA4D-9CF2-024C-888D-A96A070EEF54}"/>
              </a:ext>
            </a:extLst>
          </p:cNvPr>
          <p:cNvSpPr/>
          <p:nvPr/>
        </p:nvSpPr>
        <p:spPr>
          <a:xfrm>
            <a:off x="703223" y="1581782"/>
            <a:ext cx="1154097" cy="12261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7AC259"/>
              </a:solidFill>
            </a:endParaRPr>
          </a:p>
        </p:txBody>
      </p:sp>
      <p:sp>
        <p:nvSpPr>
          <p:cNvPr id="21" name="矩形 20">
            <a:extLst>
              <a:ext uri="{FF2B5EF4-FFF2-40B4-BE49-F238E27FC236}">
                <a16:creationId xmlns:a16="http://schemas.microsoft.com/office/drawing/2014/main" id="{5E19FAFA-3B26-DB4E-8007-74E42F0B01FF}"/>
              </a:ext>
            </a:extLst>
          </p:cNvPr>
          <p:cNvSpPr/>
          <p:nvPr/>
        </p:nvSpPr>
        <p:spPr>
          <a:xfrm>
            <a:off x="693829" y="1302351"/>
            <a:ext cx="1210588" cy="430311"/>
          </a:xfrm>
          <a:prstGeom prst="rect">
            <a:avLst/>
          </a:prstGeom>
        </p:spPr>
        <p:txBody>
          <a:bodyPr wrap="none">
            <a:spAutoFit/>
          </a:bodyPr>
          <a:lstStyle/>
          <a:p>
            <a:pPr>
              <a:lnSpc>
                <a:spcPct val="120000"/>
              </a:lnSpc>
            </a:pPr>
            <a:r>
              <a:rPr lang="zh-CN" altLang="en-US" sz="2000" b="1" dirty="0">
                <a:latin typeface="Microsoft YaHei" panose="020B0503020204020204" pitchFamily="34" charset="-122"/>
                <a:ea typeface="Microsoft YaHei" panose="020B0503020204020204" pitchFamily="34" charset="-122"/>
                <a:cs typeface="+mn-ea"/>
              </a:rPr>
              <a:t>安全实例</a:t>
            </a:r>
          </a:p>
        </p:txBody>
      </p:sp>
      <p:pic>
        <p:nvPicPr>
          <p:cNvPr id="6" name="图片 5" descr="图形用户界面, 文本, 应用程序, 电子邮件&#10;&#10;描述已自动生成">
            <a:extLst>
              <a:ext uri="{FF2B5EF4-FFF2-40B4-BE49-F238E27FC236}">
                <a16:creationId xmlns:a16="http://schemas.microsoft.com/office/drawing/2014/main" id="{2644B15F-70AC-EF44-B28A-EF605A8EE085}"/>
              </a:ext>
            </a:extLst>
          </p:cNvPr>
          <p:cNvPicPr>
            <a:picLocks noChangeAspect="1"/>
          </p:cNvPicPr>
          <p:nvPr/>
        </p:nvPicPr>
        <p:blipFill>
          <a:blip r:embed="rId3"/>
          <a:stretch>
            <a:fillRect/>
          </a:stretch>
        </p:blipFill>
        <p:spPr>
          <a:xfrm>
            <a:off x="1552379" y="2924219"/>
            <a:ext cx="8936946" cy="3828681"/>
          </a:xfrm>
          <a:prstGeom prst="rect">
            <a:avLst/>
          </a:prstGeom>
        </p:spPr>
      </p:pic>
      <p:sp>
        <p:nvSpPr>
          <p:cNvPr id="7" name="矩形 6">
            <a:extLst>
              <a:ext uri="{FF2B5EF4-FFF2-40B4-BE49-F238E27FC236}">
                <a16:creationId xmlns:a16="http://schemas.microsoft.com/office/drawing/2014/main" id="{B483C3E9-A154-4344-9684-5DDFF94B2761}"/>
              </a:ext>
            </a:extLst>
          </p:cNvPr>
          <p:cNvSpPr/>
          <p:nvPr/>
        </p:nvSpPr>
        <p:spPr>
          <a:xfrm>
            <a:off x="891389" y="1807310"/>
            <a:ext cx="10627950" cy="1531445"/>
          </a:xfrm>
          <a:prstGeom prst="rect">
            <a:avLst/>
          </a:prstGeom>
        </p:spPr>
        <p:txBody>
          <a:bodyPr wrap="square">
            <a:spAutoFit/>
          </a:bodyPr>
          <a:lstStyle/>
          <a:p>
            <a:pPr>
              <a:lnSpc>
                <a:spcPct val="150000"/>
              </a:lnSpc>
            </a:pPr>
            <a:r>
              <a:rPr lang="zh-CN" altLang="en-US" sz="1600" dirty="0">
                <a:solidFill>
                  <a:srgbClr val="212121"/>
                </a:solidFill>
                <a:latin typeface="LiberationSerif"/>
              </a:rPr>
              <a:t>        通过设置了白名单，只有符合添加条件的文件才可以上传，来防止恶意文件上传；通过“</a:t>
            </a:r>
            <a:r>
              <a:rPr lang="en" altLang="zh-CN" sz="1600" dirty="0">
                <a:solidFill>
                  <a:srgbClr val="212121"/>
                </a:solidFill>
                <a:latin typeface="LiberationSerif"/>
              </a:rPr>
              <a:t>String</a:t>
            </a:r>
            <a:r>
              <a:rPr lang="zh-CN" altLang="en-US" sz="1600" dirty="0">
                <a:solidFill>
                  <a:srgbClr val="212121"/>
                </a:solidFill>
                <a:latin typeface="LiberationSerif"/>
              </a:rPr>
              <a:t> </a:t>
            </a:r>
            <a:r>
              <a:rPr lang="en" altLang="zh-CN" sz="1600" dirty="0">
                <a:solidFill>
                  <a:srgbClr val="212121"/>
                </a:solidFill>
                <a:latin typeface="LiberationSerif"/>
              </a:rPr>
              <a:t>Suffix</a:t>
            </a:r>
            <a:r>
              <a:rPr lang="zh-CN" altLang="en-US" sz="1600" dirty="0">
                <a:solidFill>
                  <a:srgbClr val="212121"/>
                </a:solidFill>
                <a:latin typeface="LiberationSerif"/>
              </a:rPr>
              <a:t> </a:t>
            </a:r>
            <a:r>
              <a:rPr lang="en" altLang="zh-CN" sz="1600" dirty="0">
                <a:solidFill>
                  <a:srgbClr val="212121"/>
                </a:solidFill>
                <a:latin typeface="LiberationSerif"/>
              </a:rPr>
              <a:t>=</a:t>
            </a:r>
            <a:r>
              <a:rPr lang="zh-CN" altLang="en-US" sz="1600" dirty="0">
                <a:solidFill>
                  <a:srgbClr val="212121"/>
                </a:solidFill>
                <a:latin typeface="LiberationSerif"/>
              </a:rPr>
              <a:t> </a:t>
            </a:r>
            <a:r>
              <a:rPr lang="en" altLang="zh-CN" sz="1600" dirty="0" err="1">
                <a:solidFill>
                  <a:srgbClr val="212121"/>
                </a:solidFill>
                <a:latin typeface="LiberationSerif"/>
              </a:rPr>
              <a:t>fileName</a:t>
            </a:r>
            <a:r>
              <a:rPr lang="en" altLang="zh-CN" sz="1600" dirty="0">
                <a:solidFill>
                  <a:srgbClr val="212121"/>
                </a:solidFill>
                <a:latin typeface="LiberationSerif"/>
              </a:rPr>
              <a:t>.</a:t>
            </a:r>
            <a:r>
              <a:rPr lang="zh-CN" altLang="en-US" sz="1600" dirty="0">
                <a:solidFill>
                  <a:srgbClr val="212121"/>
                </a:solidFill>
                <a:latin typeface="LiberationSerif"/>
              </a:rPr>
              <a:t> </a:t>
            </a:r>
            <a:r>
              <a:rPr lang="en" altLang="zh-CN" sz="1600" dirty="0">
                <a:solidFill>
                  <a:srgbClr val="212121"/>
                </a:solidFill>
                <a:latin typeface="LiberationSerif"/>
              </a:rPr>
              <a:t>substring(</a:t>
            </a:r>
            <a:r>
              <a:rPr lang="en" altLang="zh-CN" sz="1600" dirty="0" err="1">
                <a:solidFill>
                  <a:srgbClr val="212121"/>
                </a:solidFill>
                <a:latin typeface="LiberationSerif"/>
              </a:rPr>
              <a:t>fileName.lastIndexOf</a:t>
            </a:r>
            <a:r>
              <a:rPr lang="en" altLang="zh-CN" sz="1600" dirty="0">
                <a:solidFill>
                  <a:srgbClr val="212121"/>
                </a:solidFill>
                <a:latin typeface="LiberationSerif"/>
              </a:rPr>
              <a:t>(”.“))”</a:t>
            </a:r>
            <a:r>
              <a:rPr lang="zh-CN" altLang="en-US" sz="1600" dirty="0">
                <a:solidFill>
                  <a:srgbClr val="212121"/>
                </a:solidFill>
                <a:latin typeface="LiberationSerif"/>
              </a:rPr>
              <a:t>中的 “</a:t>
            </a:r>
            <a:r>
              <a:rPr lang="en" altLang="zh-CN" sz="1600" dirty="0" err="1">
                <a:solidFill>
                  <a:srgbClr val="212121"/>
                </a:solidFill>
                <a:latin typeface="LiberationSerif"/>
              </a:rPr>
              <a:t>fileName.lastIndexOf</a:t>
            </a:r>
            <a:r>
              <a:rPr lang="en" altLang="zh-CN" sz="1600" dirty="0">
                <a:solidFill>
                  <a:srgbClr val="212121"/>
                </a:solidFill>
                <a:latin typeface="LiberationSerif"/>
              </a:rPr>
              <a:t>(”.“)”</a:t>
            </a:r>
            <a:r>
              <a:rPr lang="zh-CN" altLang="en-US" sz="1600" dirty="0">
                <a:solidFill>
                  <a:srgbClr val="212121"/>
                </a:solidFill>
                <a:latin typeface="LiberationSerif"/>
              </a:rPr>
              <a:t>获取文件的真实后缀，避免了上文中通过 “</a:t>
            </a:r>
            <a:r>
              <a:rPr lang="en" altLang="zh-CN" sz="1600" dirty="0" err="1">
                <a:solidFill>
                  <a:srgbClr val="212121"/>
                </a:solidFill>
                <a:latin typeface="LiberationSerif"/>
              </a:rPr>
              <a:t>fileName</a:t>
            </a:r>
            <a:r>
              <a:rPr lang="en" altLang="zh-CN" sz="1600" dirty="0">
                <a:solidFill>
                  <a:srgbClr val="212121"/>
                </a:solidFill>
                <a:latin typeface="LiberationSerif"/>
              </a:rPr>
              <a:t>.</a:t>
            </a:r>
            <a:r>
              <a:rPr lang="zh-CN" altLang="en-US" sz="1600" dirty="0">
                <a:solidFill>
                  <a:srgbClr val="212121"/>
                </a:solidFill>
                <a:latin typeface="LiberationSerif"/>
              </a:rPr>
              <a:t> </a:t>
            </a:r>
            <a:r>
              <a:rPr lang="en" altLang="zh-CN" sz="1600" dirty="0">
                <a:solidFill>
                  <a:srgbClr val="212121"/>
                </a:solidFill>
                <a:latin typeface="LiberationSerif"/>
              </a:rPr>
              <a:t>substring</a:t>
            </a:r>
            <a:r>
              <a:rPr lang="zh-CN" altLang="en-US" sz="1600" dirty="0">
                <a:solidFill>
                  <a:srgbClr val="212121"/>
                </a:solidFill>
                <a:latin typeface="LiberationSerif"/>
              </a:rPr>
              <a:t> </a:t>
            </a:r>
            <a:r>
              <a:rPr lang="en" altLang="zh-CN" sz="1600" dirty="0">
                <a:solidFill>
                  <a:srgbClr val="212121"/>
                </a:solidFill>
                <a:latin typeface="LiberationSerif"/>
              </a:rPr>
              <a:t>(</a:t>
            </a:r>
            <a:r>
              <a:rPr lang="en" altLang="zh-CN" sz="1600" dirty="0" err="1">
                <a:solidFill>
                  <a:srgbClr val="212121"/>
                </a:solidFill>
                <a:latin typeface="LiberationSerif"/>
              </a:rPr>
              <a:t>fileName.indexOf</a:t>
            </a:r>
            <a:r>
              <a:rPr lang="en" altLang="zh-CN" sz="1600" dirty="0">
                <a:solidFill>
                  <a:srgbClr val="212121"/>
                </a:solidFill>
                <a:latin typeface="LiberationSerif"/>
              </a:rPr>
              <a:t>("."))”</a:t>
            </a:r>
            <a:r>
              <a:rPr lang="zh-CN" altLang="en-US" sz="1600" dirty="0">
                <a:solidFill>
                  <a:srgbClr val="212121"/>
                </a:solidFill>
                <a:latin typeface="LiberationSerif"/>
              </a:rPr>
              <a:t>获取文件后缀， 以</a:t>
            </a:r>
            <a:r>
              <a:rPr lang="en-US" altLang="zh-CN" sz="1600" dirty="0">
                <a:solidFill>
                  <a:srgbClr val="212121"/>
                </a:solidFill>
                <a:latin typeface="LiberationSerif"/>
              </a:rPr>
              <a:t>.</a:t>
            </a:r>
            <a:r>
              <a:rPr lang="en" altLang="zh-CN" sz="1600" dirty="0" err="1">
                <a:solidFill>
                  <a:srgbClr val="212121"/>
                </a:solidFill>
                <a:latin typeface="LiberationSerif"/>
              </a:rPr>
              <a:t>jpg.jsp</a:t>
            </a:r>
            <a:r>
              <a:rPr lang="zh-CN" altLang="en-US" sz="1600" dirty="0">
                <a:solidFill>
                  <a:srgbClr val="212121"/>
                </a:solidFill>
                <a:latin typeface="LiberationSerif"/>
              </a:rPr>
              <a:t>的方式绕过检测的情况。 </a:t>
            </a:r>
          </a:p>
          <a:p>
            <a:pPr>
              <a:lnSpc>
                <a:spcPct val="150000"/>
              </a:lnSpc>
            </a:pPr>
            <a:endParaRPr lang="zh-CN" altLang="en-US" sz="1600" dirty="0">
              <a:solidFill>
                <a:srgbClr val="212121"/>
              </a:solidFill>
              <a:latin typeface="LiberationSerif"/>
            </a:endParaRPr>
          </a:p>
        </p:txBody>
      </p:sp>
    </p:spTree>
    <p:extLst>
      <p:ext uri="{BB962C8B-B14F-4D97-AF65-F5344CB8AC3E}">
        <p14:creationId xmlns:p14="http://schemas.microsoft.com/office/powerpoint/2010/main" val="1477491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73399" y="590046"/>
            <a:ext cx="2339102"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编程漏洞威胁</a:t>
            </a:r>
          </a:p>
        </p:txBody>
      </p:sp>
      <p:sp>
        <p:nvSpPr>
          <p:cNvPr id="23" name="矩形 22">
            <a:extLst>
              <a:ext uri="{FF2B5EF4-FFF2-40B4-BE49-F238E27FC236}">
                <a16:creationId xmlns:a16="http://schemas.microsoft.com/office/drawing/2014/main" id="{3D7DA5AC-E6B6-D44E-AFA1-B073EC899024}"/>
              </a:ext>
            </a:extLst>
          </p:cNvPr>
          <p:cNvSpPr/>
          <p:nvPr/>
        </p:nvSpPr>
        <p:spPr>
          <a:xfrm>
            <a:off x="806388" y="1421741"/>
            <a:ext cx="1628972" cy="1061829"/>
          </a:xfrm>
          <a:prstGeom prst="rect">
            <a:avLst/>
          </a:prstGeom>
        </p:spPr>
        <p:txBody>
          <a:bodyPr wrap="none">
            <a:spAutoFit/>
          </a:bodyPr>
          <a:lstStyle/>
          <a:p>
            <a:pPr>
              <a:spcAft>
                <a:spcPts val="1800"/>
              </a:spcAft>
            </a:pPr>
            <a:r>
              <a:rPr kumimoji="1" lang="en-US" altLang="zh-CN" sz="2400" b="1" dirty="0">
                <a:solidFill>
                  <a:srgbClr val="C00000"/>
                </a:solidFill>
                <a:latin typeface="思源黑体 CN Bold" panose="020B0800000000000000" charset="-122"/>
                <a:ea typeface="思源黑体 CN Bold" panose="020B0800000000000000" charset="-122"/>
              </a:rPr>
              <a:t>3</a:t>
            </a:r>
            <a:r>
              <a:rPr kumimoji="1" lang="zh-CN" altLang="en-US" sz="2400" b="1" dirty="0">
                <a:solidFill>
                  <a:srgbClr val="C00000"/>
                </a:solidFill>
                <a:latin typeface="思源黑体 CN Bold" panose="020B0800000000000000" charset="-122"/>
                <a:ea typeface="思源黑体 CN Bold" panose="020B0800000000000000" charset="-122"/>
              </a:rPr>
              <a:t> </a:t>
            </a:r>
            <a:r>
              <a:rPr kumimoji="1" lang="en-US" altLang="zh-CN" sz="2400" b="1" dirty="0">
                <a:solidFill>
                  <a:srgbClr val="C00000"/>
                </a:solidFill>
                <a:latin typeface="思源黑体 CN Bold" panose="020B0800000000000000" charset="-122"/>
                <a:ea typeface="思源黑体 CN Bold" panose="020B0800000000000000" charset="-122"/>
              </a:rPr>
              <a:t>XSS</a:t>
            </a:r>
            <a:r>
              <a:rPr kumimoji="1" lang="zh-CN" altLang="en-US" sz="2400" b="1" dirty="0">
                <a:solidFill>
                  <a:srgbClr val="C00000"/>
                </a:solidFill>
                <a:latin typeface="思源黑体 CN Bold" panose="020B0800000000000000" charset="-122"/>
                <a:ea typeface="思源黑体 CN Bold" panose="020B0800000000000000" charset="-122"/>
              </a:rPr>
              <a:t>漏洞</a:t>
            </a:r>
          </a:p>
          <a:p>
            <a:pPr>
              <a:spcAft>
                <a:spcPts val="1800"/>
              </a:spcAft>
            </a:pPr>
            <a:endParaRPr kumimoji="1" lang="en-US" altLang="zh-CN" sz="2400" b="1" dirty="0">
              <a:solidFill>
                <a:srgbClr val="C00000"/>
              </a:solidFill>
              <a:latin typeface="思源黑体 CN Regular" panose="020B0500000000000000" charset="-122"/>
              <a:ea typeface="思源黑体 CN Regular" panose="020B0500000000000000" charset="-122"/>
            </a:endParaRPr>
          </a:p>
        </p:txBody>
      </p:sp>
      <p:sp>
        <p:nvSpPr>
          <p:cNvPr id="2" name="矩形 1">
            <a:extLst>
              <a:ext uri="{FF2B5EF4-FFF2-40B4-BE49-F238E27FC236}">
                <a16:creationId xmlns:a16="http://schemas.microsoft.com/office/drawing/2014/main" id="{A89C4B05-196E-6143-9318-D1CC0CC3C6D1}"/>
              </a:ext>
            </a:extLst>
          </p:cNvPr>
          <p:cNvSpPr/>
          <p:nvPr/>
        </p:nvSpPr>
        <p:spPr>
          <a:xfrm>
            <a:off x="1225063" y="1914705"/>
            <a:ext cx="9929444" cy="1711944"/>
          </a:xfrm>
          <a:prstGeom prst="rect">
            <a:avLst/>
          </a:prstGeom>
        </p:spPr>
        <p:txBody>
          <a:bodyPr wrap="square">
            <a:spAutoFit/>
          </a:bodyPr>
          <a:lstStyle/>
          <a:p>
            <a:pPr>
              <a:lnSpc>
                <a:spcPct val="150000"/>
              </a:lnSpc>
            </a:pPr>
            <a:r>
              <a:rPr lang="zh-CN" altLang="en-US" dirty="0">
                <a:solidFill>
                  <a:srgbClr val="212121"/>
                </a:solidFill>
                <a:latin typeface="LiberationSerif"/>
              </a:rPr>
              <a:t>        </a:t>
            </a:r>
            <a:r>
              <a:rPr lang="en" altLang="zh-CN" dirty="0">
                <a:solidFill>
                  <a:srgbClr val="212121"/>
                </a:solidFill>
                <a:latin typeface="LiberationSerif"/>
              </a:rPr>
              <a:t>XSS(Cross Site Scripting)</a:t>
            </a:r>
            <a:r>
              <a:rPr lang="zh-CN" altLang="en-US" dirty="0">
                <a:solidFill>
                  <a:srgbClr val="212121"/>
                </a:solidFill>
                <a:latin typeface="LiberationSerif"/>
              </a:rPr>
              <a:t>的中文名称为跨站脚本攻击，为了和层叠样式表</a:t>
            </a:r>
            <a:r>
              <a:rPr lang="en-US" altLang="zh-CN" dirty="0">
                <a:solidFill>
                  <a:srgbClr val="212121"/>
                </a:solidFill>
                <a:latin typeface="LiberationSerif"/>
              </a:rPr>
              <a:t>(</a:t>
            </a:r>
            <a:r>
              <a:rPr lang="en" altLang="zh-CN" dirty="0">
                <a:solidFill>
                  <a:srgbClr val="212121"/>
                </a:solidFill>
                <a:latin typeface="LiberationSerif"/>
              </a:rPr>
              <a:t>Cascading Style Sheets</a:t>
            </a:r>
            <a:r>
              <a:rPr lang="zh-CN" altLang="en" dirty="0">
                <a:solidFill>
                  <a:srgbClr val="212121"/>
                </a:solidFill>
                <a:latin typeface="LiberationSerif"/>
              </a:rPr>
              <a:t>，</a:t>
            </a:r>
            <a:r>
              <a:rPr lang="en" altLang="zh-CN" dirty="0">
                <a:solidFill>
                  <a:srgbClr val="212121"/>
                </a:solidFill>
                <a:latin typeface="LiberationSerif"/>
              </a:rPr>
              <a:t>CSS)</a:t>
            </a:r>
            <a:r>
              <a:rPr lang="zh-CN" altLang="en-US" dirty="0">
                <a:solidFill>
                  <a:srgbClr val="212121"/>
                </a:solidFill>
                <a:latin typeface="LiberationSerif"/>
              </a:rPr>
              <a:t>的缩写进行区分，故将跨站脚本攻击的英文缩写为</a:t>
            </a:r>
            <a:r>
              <a:rPr lang="en" altLang="zh-CN" dirty="0">
                <a:solidFill>
                  <a:srgbClr val="212121"/>
                </a:solidFill>
                <a:latin typeface="LiberationSerif"/>
              </a:rPr>
              <a:t>XSS</a:t>
            </a:r>
            <a:r>
              <a:rPr lang="zh-CN" altLang="en" dirty="0">
                <a:solidFill>
                  <a:srgbClr val="212121"/>
                </a:solidFill>
                <a:latin typeface="LiberationSerif"/>
              </a:rPr>
              <a:t>。</a:t>
            </a:r>
            <a:r>
              <a:rPr lang="en" altLang="zh-CN" dirty="0">
                <a:solidFill>
                  <a:srgbClr val="212121"/>
                </a:solidFill>
                <a:latin typeface="LiberationSerif"/>
              </a:rPr>
              <a:t>XSS</a:t>
            </a:r>
            <a:r>
              <a:rPr lang="zh-CN" altLang="en-US" dirty="0">
                <a:solidFill>
                  <a:srgbClr val="212121"/>
                </a:solidFill>
                <a:latin typeface="LiberationSerif"/>
              </a:rPr>
              <a:t>是一种在</a:t>
            </a:r>
            <a:r>
              <a:rPr lang="en" altLang="zh-CN" dirty="0">
                <a:solidFill>
                  <a:srgbClr val="212121"/>
                </a:solidFill>
                <a:latin typeface="LiberationSerif"/>
              </a:rPr>
              <a:t>Web</a:t>
            </a:r>
            <a:r>
              <a:rPr lang="zh-CN" altLang="en-US" dirty="0">
                <a:solidFill>
                  <a:srgbClr val="212121"/>
                </a:solidFill>
                <a:latin typeface="LiberationSerif"/>
              </a:rPr>
              <a:t>应用中常见的安全漏 洞，它</a:t>
            </a:r>
            <a:r>
              <a:rPr lang="zh-CN" altLang="en-US" b="1" dirty="0">
                <a:solidFill>
                  <a:srgbClr val="C00000"/>
                </a:solidFill>
                <a:latin typeface="LiberationSerif"/>
              </a:rPr>
              <a:t>允许用户将恶意脚本植入到</a:t>
            </a:r>
            <a:r>
              <a:rPr lang="en" altLang="zh-CN" b="1" dirty="0">
                <a:solidFill>
                  <a:srgbClr val="C00000"/>
                </a:solidFill>
                <a:latin typeface="LiberationSerif"/>
              </a:rPr>
              <a:t>Web</a:t>
            </a:r>
            <a:r>
              <a:rPr lang="zh-CN" altLang="en-US" b="1" dirty="0">
                <a:solidFill>
                  <a:srgbClr val="C00000"/>
                </a:solidFill>
                <a:latin typeface="LiberationSerif"/>
              </a:rPr>
              <a:t>页面中，当其他用户访问此页面时，植入的恶意脚本就会在其他用户的客户端中执行</a:t>
            </a:r>
            <a:r>
              <a:rPr lang="zh-CN" altLang="en-US" dirty="0">
                <a:solidFill>
                  <a:srgbClr val="212121"/>
                </a:solidFill>
                <a:latin typeface="LiberationSerif"/>
              </a:rPr>
              <a:t>。 </a:t>
            </a:r>
          </a:p>
        </p:txBody>
      </p:sp>
      <p:sp>
        <p:nvSpPr>
          <p:cNvPr id="17" name="矩形 16">
            <a:extLst>
              <a:ext uri="{FF2B5EF4-FFF2-40B4-BE49-F238E27FC236}">
                <a16:creationId xmlns:a16="http://schemas.microsoft.com/office/drawing/2014/main" id="{597BE485-9B29-764C-89C2-2EE6CF4D24BB}"/>
              </a:ext>
            </a:extLst>
          </p:cNvPr>
          <p:cNvSpPr/>
          <p:nvPr/>
        </p:nvSpPr>
        <p:spPr>
          <a:xfrm>
            <a:off x="1117482" y="4018543"/>
            <a:ext cx="1154097" cy="12261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19" name="矩形 18">
            <a:extLst>
              <a:ext uri="{FF2B5EF4-FFF2-40B4-BE49-F238E27FC236}">
                <a16:creationId xmlns:a16="http://schemas.microsoft.com/office/drawing/2014/main" id="{2C47A48A-D018-D548-9C23-D23C4FDF0F9B}"/>
              </a:ext>
            </a:extLst>
          </p:cNvPr>
          <p:cNvSpPr/>
          <p:nvPr/>
        </p:nvSpPr>
        <p:spPr>
          <a:xfrm>
            <a:off x="1108088" y="3739112"/>
            <a:ext cx="1210588" cy="430311"/>
          </a:xfrm>
          <a:prstGeom prst="rect">
            <a:avLst/>
          </a:prstGeom>
        </p:spPr>
        <p:txBody>
          <a:bodyPr wrap="none">
            <a:spAutoFit/>
          </a:bodyPr>
          <a:lstStyle/>
          <a:p>
            <a:pPr>
              <a:lnSpc>
                <a:spcPct val="120000"/>
              </a:lnSpc>
            </a:pPr>
            <a:r>
              <a:rPr lang="zh-CN" altLang="en-US" sz="2000" b="1" dirty="0">
                <a:latin typeface="Microsoft YaHei" panose="020B0503020204020204" pitchFamily="34" charset="-122"/>
                <a:ea typeface="Microsoft YaHei" panose="020B0503020204020204" pitchFamily="34" charset="-122"/>
                <a:cs typeface="+mn-ea"/>
              </a:rPr>
              <a:t>漏洞危害</a:t>
            </a:r>
          </a:p>
        </p:txBody>
      </p:sp>
      <p:sp>
        <p:nvSpPr>
          <p:cNvPr id="3" name="矩形 2">
            <a:extLst>
              <a:ext uri="{FF2B5EF4-FFF2-40B4-BE49-F238E27FC236}">
                <a16:creationId xmlns:a16="http://schemas.microsoft.com/office/drawing/2014/main" id="{793D9806-01B8-B540-A5C3-23B4AE179805}"/>
              </a:ext>
            </a:extLst>
          </p:cNvPr>
          <p:cNvSpPr/>
          <p:nvPr/>
        </p:nvSpPr>
        <p:spPr>
          <a:xfrm>
            <a:off x="1573399" y="4349894"/>
            <a:ext cx="9483622" cy="369332"/>
          </a:xfrm>
          <a:prstGeom prst="rect">
            <a:avLst/>
          </a:prstGeom>
        </p:spPr>
        <p:txBody>
          <a:bodyPr wrap="square">
            <a:spAutoFit/>
          </a:bodyPr>
          <a:lstStyle/>
          <a:p>
            <a:r>
              <a:rPr lang="zh-CN" altLang="en-US" dirty="0">
                <a:solidFill>
                  <a:srgbClr val="212121"/>
                </a:solidFill>
                <a:latin typeface="DroidSansFallback"/>
              </a:rPr>
              <a:t>一般来说，</a:t>
            </a:r>
            <a:r>
              <a:rPr lang="en" altLang="zh-CN" dirty="0">
                <a:solidFill>
                  <a:srgbClr val="212121"/>
                </a:solidFill>
                <a:latin typeface="LiberationSerif"/>
              </a:rPr>
              <a:t>XSS</a:t>
            </a:r>
            <a:r>
              <a:rPr lang="zh-CN" altLang="en-US" dirty="0">
                <a:solidFill>
                  <a:srgbClr val="212121"/>
                </a:solidFill>
                <a:latin typeface="DroidSansFallback"/>
              </a:rPr>
              <a:t>的危害性没有</a:t>
            </a:r>
            <a:r>
              <a:rPr lang="en" altLang="zh-CN" dirty="0">
                <a:solidFill>
                  <a:srgbClr val="212121"/>
                </a:solidFill>
                <a:latin typeface="LiberationSerif"/>
              </a:rPr>
              <a:t>SQL</a:t>
            </a:r>
            <a:r>
              <a:rPr lang="zh-CN" altLang="en-US" dirty="0">
                <a:solidFill>
                  <a:srgbClr val="212121"/>
                </a:solidFill>
                <a:latin typeface="DroidSansFallback"/>
              </a:rPr>
              <a:t>注入的大，但是一次有效的</a:t>
            </a:r>
            <a:r>
              <a:rPr lang="en" altLang="zh-CN" dirty="0">
                <a:solidFill>
                  <a:srgbClr val="212121"/>
                </a:solidFill>
                <a:latin typeface="LiberationSerif"/>
              </a:rPr>
              <a:t>XSS </a:t>
            </a:r>
            <a:r>
              <a:rPr lang="zh-CN" altLang="en-US" dirty="0">
                <a:solidFill>
                  <a:srgbClr val="212121"/>
                </a:solidFill>
                <a:latin typeface="DroidSansFallback"/>
              </a:rPr>
              <a:t>攻击可以做很多事情。 </a:t>
            </a:r>
            <a:endParaRPr lang="zh-CN" altLang="en-US" dirty="0">
              <a:effectLst/>
            </a:endParaRPr>
          </a:p>
        </p:txBody>
      </p:sp>
      <p:sp>
        <p:nvSpPr>
          <p:cNvPr id="5" name="矩形 4">
            <a:extLst>
              <a:ext uri="{FF2B5EF4-FFF2-40B4-BE49-F238E27FC236}">
                <a16:creationId xmlns:a16="http://schemas.microsoft.com/office/drawing/2014/main" id="{1215371B-8D11-7840-9216-70BFE270A22D}"/>
              </a:ext>
            </a:extLst>
          </p:cNvPr>
          <p:cNvSpPr/>
          <p:nvPr/>
        </p:nvSpPr>
        <p:spPr>
          <a:xfrm>
            <a:off x="2027617" y="4719226"/>
            <a:ext cx="8136766" cy="1711944"/>
          </a:xfrm>
          <a:prstGeom prst="rect">
            <a:avLst/>
          </a:prstGeom>
        </p:spPr>
        <p:txBody>
          <a:bodyPr wrap="square">
            <a:spAutoFit/>
          </a:bodyPr>
          <a:lstStyle/>
          <a:p>
            <a:pPr>
              <a:lnSpc>
                <a:spcPct val="150000"/>
              </a:lnSpc>
            </a:pPr>
            <a:r>
              <a:rPr lang="zh-CN" altLang="en-US" b="1" dirty="0">
                <a:solidFill>
                  <a:srgbClr val="C00000"/>
                </a:solidFill>
                <a:latin typeface="DroidSansFallback"/>
              </a:rPr>
              <a:t>（</a:t>
            </a:r>
            <a:r>
              <a:rPr lang="en-US" altLang="zh-CN" b="1" dirty="0">
                <a:solidFill>
                  <a:srgbClr val="C00000"/>
                </a:solidFill>
                <a:latin typeface="DroidSansFallback"/>
              </a:rPr>
              <a:t>1</a:t>
            </a:r>
            <a:r>
              <a:rPr lang="zh-CN" altLang="en-US" b="1" dirty="0">
                <a:solidFill>
                  <a:srgbClr val="C00000"/>
                </a:solidFill>
                <a:latin typeface="DroidSansFallback"/>
              </a:rPr>
              <a:t>）通过</a:t>
            </a:r>
            <a:r>
              <a:rPr lang="en" altLang="zh-CN" b="1" dirty="0">
                <a:solidFill>
                  <a:srgbClr val="C00000"/>
                </a:solidFill>
                <a:latin typeface="LiberationSerif"/>
              </a:rPr>
              <a:t>XSS</a:t>
            </a:r>
            <a:r>
              <a:rPr lang="zh-CN" altLang="en-US" b="1" dirty="0">
                <a:solidFill>
                  <a:srgbClr val="C00000"/>
                </a:solidFill>
                <a:latin typeface="DroidSansFallback"/>
              </a:rPr>
              <a:t>漏洞获取客户端用户的信息，比如用户登录的</a:t>
            </a:r>
            <a:r>
              <a:rPr lang="en" altLang="zh-CN" b="1" dirty="0">
                <a:solidFill>
                  <a:srgbClr val="C00000"/>
                </a:solidFill>
                <a:latin typeface="LiberationSerif"/>
              </a:rPr>
              <a:t>Cookie</a:t>
            </a:r>
            <a:r>
              <a:rPr lang="zh-CN" altLang="en-US" b="1" dirty="0">
                <a:solidFill>
                  <a:srgbClr val="C00000"/>
                </a:solidFill>
                <a:latin typeface="DroidSansFallback"/>
              </a:rPr>
              <a:t>信息</a:t>
            </a:r>
            <a:r>
              <a:rPr lang="en-US" altLang="zh-CN" b="1" dirty="0">
                <a:solidFill>
                  <a:srgbClr val="C00000"/>
                </a:solidFill>
                <a:latin typeface="DroidSansFallback"/>
              </a:rPr>
              <a:t>;</a:t>
            </a:r>
          </a:p>
          <a:p>
            <a:pPr>
              <a:lnSpc>
                <a:spcPct val="150000"/>
              </a:lnSpc>
            </a:pPr>
            <a:r>
              <a:rPr lang="zh-CN" altLang="en-US" b="1" dirty="0">
                <a:solidFill>
                  <a:srgbClr val="C00000"/>
                </a:solidFill>
                <a:latin typeface="DroidSansFallback"/>
              </a:rPr>
              <a:t>（</a:t>
            </a:r>
            <a:r>
              <a:rPr lang="en-US" altLang="zh-CN" b="1" dirty="0">
                <a:solidFill>
                  <a:srgbClr val="C00000"/>
                </a:solidFill>
                <a:latin typeface="DroidSansFallback"/>
              </a:rPr>
              <a:t>2</a:t>
            </a:r>
            <a:r>
              <a:rPr lang="zh-CN" altLang="en-US" b="1" dirty="0">
                <a:solidFill>
                  <a:srgbClr val="C00000"/>
                </a:solidFill>
                <a:latin typeface="DroidSansFallback"/>
              </a:rPr>
              <a:t>）可以通过</a:t>
            </a:r>
            <a:r>
              <a:rPr lang="en" altLang="zh-CN" b="1" dirty="0">
                <a:solidFill>
                  <a:srgbClr val="C00000"/>
                </a:solidFill>
                <a:latin typeface="LiberationSerif"/>
              </a:rPr>
              <a:t>XSS</a:t>
            </a:r>
            <a:r>
              <a:rPr lang="zh-CN" altLang="en-US" b="1" dirty="0">
                <a:solidFill>
                  <a:srgbClr val="C00000"/>
                </a:solidFill>
                <a:latin typeface="DroidSansFallback"/>
              </a:rPr>
              <a:t>蠕虫进行传播</a:t>
            </a:r>
            <a:r>
              <a:rPr lang="en-US" altLang="zh-CN" b="1" dirty="0">
                <a:solidFill>
                  <a:srgbClr val="C00000"/>
                </a:solidFill>
                <a:latin typeface="DroidSansFallback"/>
              </a:rPr>
              <a:t>;</a:t>
            </a:r>
          </a:p>
          <a:p>
            <a:pPr>
              <a:lnSpc>
                <a:spcPct val="150000"/>
              </a:lnSpc>
            </a:pPr>
            <a:r>
              <a:rPr lang="zh-CN" altLang="en-US" b="1" dirty="0">
                <a:solidFill>
                  <a:srgbClr val="C00000"/>
                </a:solidFill>
                <a:latin typeface="DroidSansFallback"/>
              </a:rPr>
              <a:t>（</a:t>
            </a:r>
            <a:r>
              <a:rPr lang="en-US" altLang="zh-CN" b="1" dirty="0">
                <a:solidFill>
                  <a:srgbClr val="C00000"/>
                </a:solidFill>
                <a:latin typeface="DroidSansFallback"/>
              </a:rPr>
              <a:t>3</a:t>
            </a:r>
            <a:r>
              <a:rPr lang="zh-CN" altLang="en-US" b="1" dirty="0">
                <a:solidFill>
                  <a:srgbClr val="C00000"/>
                </a:solidFill>
                <a:latin typeface="DroidSansFallback"/>
              </a:rPr>
              <a:t>）可以在客户端中植入木马</a:t>
            </a:r>
            <a:r>
              <a:rPr lang="en-US" altLang="zh-CN" b="1" dirty="0">
                <a:solidFill>
                  <a:srgbClr val="C00000"/>
                </a:solidFill>
                <a:latin typeface="DroidSansFallback"/>
              </a:rPr>
              <a:t>;</a:t>
            </a:r>
          </a:p>
          <a:p>
            <a:pPr>
              <a:lnSpc>
                <a:spcPct val="150000"/>
              </a:lnSpc>
            </a:pPr>
            <a:r>
              <a:rPr lang="zh-CN" altLang="en-US" b="1" dirty="0">
                <a:solidFill>
                  <a:srgbClr val="C00000"/>
                </a:solidFill>
                <a:latin typeface="DroidSansFallback"/>
              </a:rPr>
              <a:t>（</a:t>
            </a:r>
            <a:r>
              <a:rPr lang="en-US" altLang="zh-CN" b="1" dirty="0">
                <a:solidFill>
                  <a:srgbClr val="C00000"/>
                </a:solidFill>
                <a:latin typeface="DroidSansFallback"/>
              </a:rPr>
              <a:t>4</a:t>
            </a:r>
            <a:r>
              <a:rPr lang="zh-CN" altLang="en-US" b="1" dirty="0">
                <a:solidFill>
                  <a:srgbClr val="C00000"/>
                </a:solidFill>
                <a:latin typeface="DroidSansFallback"/>
              </a:rPr>
              <a:t>）可以结合其他漏洞攻击服务器，在服务器中植入木马等。 </a:t>
            </a:r>
            <a:endParaRPr lang="zh-CN" altLang="en-US" b="1" dirty="0">
              <a:solidFill>
                <a:srgbClr val="C00000"/>
              </a:solidFill>
              <a:effectLst/>
            </a:endParaRPr>
          </a:p>
        </p:txBody>
      </p:sp>
    </p:spTree>
    <p:extLst>
      <p:ext uri="{BB962C8B-B14F-4D97-AF65-F5344CB8AC3E}">
        <p14:creationId xmlns:p14="http://schemas.microsoft.com/office/powerpoint/2010/main" val="3888876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73399" y="590046"/>
            <a:ext cx="2339102"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编程漏洞威胁</a:t>
            </a:r>
          </a:p>
        </p:txBody>
      </p:sp>
      <p:sp>
        <p:nvSpPr>
          <p:cNvPr id="2" name="矩形 1">
            <a:extLst>
              <a:ext uri="{FF2B5EF4-FFF2-40B4-BE49-F238E27FC236}">
                <a16:creationId xmlns:a16="http://schemas.microsoft.com/office/drawing/2014/main" id="{B884A62F-8333-624A-AE17-3A3457289C52}"/>
              </a:ext>
            </a:extLst>
          </p:cNvPr>
          <p:cNvSpPr/>
          <p:nvPr/>
        </p:nvSpPr>
        <p:spPr>
          <a:xfrm>
            <a:off x="1192923" y="1434691"/>
            <a:ext cx="9806153" cy="424027"/>
          </a:xfrm>
          <a:prstGeom prst="rect">
            <a:avLst/>
          </a:prstGeom>
        </p:spPr>
        <p:txBody>
          <a:bodyPr wrap="square">
            <a:spAutoFit/>
          </a:bodyPr>
          <a:lstStyle/>
          <a:p>
            <a:pPr>
              <a:lnSpc>
                <a:spcPct val="150000"/>
              </a:lnSpc>
            </a:pPr>
            <a:r>
              <a:rPr lang="zh-CN" altLang="en-US" sz="1600" dirty="0">
                <a:solidFill>
                  <a:srgbClr val="212121"/>
                </a:solidFill>
                <a:latin typeface="LiberationSerif"/>
              </a:rPr>
              <a:t>下图代码中</a:t>
            </a:r>
            <a:r>
              <a:rPr lang="zh-CN" altLang="en-US" sz="1600" dirty="0">
                <a:solidFill>
                  <a:srgbClr val="212121"/>
                </a:solidFill>
                <a:latin typeface="DroidSansFallback"/>
              </a:rPr>
              <a:t>存在</a:t>
            </a:r>
            <a:r>
              <a:rPr lang="zh-CN" altLang="en-US" sz="1600" dirty="0">
                <a:solidFill>
                  <a:srgbClr val="212121"/>
                </a:solidFill>
                <a:latin typeface="LiberationSerif"/>
              </a:rPr>
              <a:t>“</a:t>
            </a:r>
            <a:r>
              <a:rPr lang="en" altLang="zh-CN" sz="1600" dirty="0" err="1">
                <a:solidFill>
                  <a:srgbClr val="212121"/>
                </a:solidFill>
                <a:latin typeface="LiberationSerif"/>
              </a:rPr>
              <a:t>resp.getWriter</a:t>
            </a:r>
            <a:r>
              <a:rPr lang="en" altLang="zh-CN" sz="1600" dirty="0">
                <a:solidFill>
                  <a:srgbClr val="212121"/>
                </a:solidFill>
                <a:latin typeface="LiberationSerif"/>
              </a:rPr>
              <a:t>().print()”</a:t>
            </a:r>
            <a:r>
              <a:rPr lang="zh-CN" altLang="en-US" sz="1600" dirty="0">
                <a:solidFill>
                  <a:srgbClr val="212121"/>
                </a:solidFill>
                <a:latin typeface="DroidSansFallback"/>
              </a:rPr>
              <a:t>方法， 该方法能够直接将数据传入到前端</a:t>
            </a:r>
            <a:r>
              <a:rPr lang="en" altLang="zh-CN" sz="1600" dirty="0">
                <a:solidFill>
                  <a:srgbClr val="212121"/>
                </a:solidFill>
                <a:latin typeface="LiberationSerif"/>
              </a:rPr>
              <a:t>HTML</a:t>
            </a:r>
            <a:r>
              <a:rPr lang="zh-CN" altLang="en-US" sz="1600" dirty="0">
                <a:solidFill>
                  <a:srgbClr val="212121"/>
                </a:solidFill>
                <a:latin typeface="DroidSansFallback"/>
              </a:rPr>
              <a:t>页面中进行展示。 </a:t>
            </a:r>
            <a:endParaRPr lang="zh-CN" altLang="en-US" sz="1600" dirty="0">
              <a:effectLst/>
            </a:endParaRPr>
          </a:p>
        </p:txBody>
      </p:sp>
      <p:pic>
        <p:nvPicPr>
          <p:cNvPr id="3" name="图片 2">
            <a:extLst>
              <a:ext uri="{FF2B5EF4-FFF2-40B4-BE49-F238E27FC236}">
                <a16:creationId xmlns:a16="http://schemas.microsoft.com/office/drawing/2014/main" id="{09582BB5-8FF1-324E-BF98-3C1CDC7E5E23}"/>
              </a:ext>
            </a:extLst>
          </p:cNvPr>
          <p:cNvPicPr>
            <a:picLocks noChangeAspect="1"/>
          </p:cNvPicPr>
          <p:nvPr/>
        </p:nvPicPr>
        <p:blipFill>
          <a:blip r:embed="rId3"/>
          <a:stretch>
            <a:fillRect/>
          </a:stretch>
        </p:blipFill>
        <p:spPr>
          <a:xfrm>
            <a:off x="1166645" y="2356354"/>
            <a:ext cx="4876800" cy="3911600"/>
          </a:xfrm>
          <a:prstGeom prst="rect">
            <a:avLst/>
          </a:prstGeom>
        </p:spPr>
      </p:pic>
      <p:sp>
        <p:nvSpPr>
          <p:cNvPr id="5" name="矩形 4">
            <a:extLst>
              <a:ext uri="{FF2B5EF4-FFF2-40B4-BE49-F238E27FC236}">
                <a16:creationId xmlns:a16="http://schemas.microsoft.com/office/drawing/2014/main" id="{1DFA6011-B21B-1043-BA7D-944ACF88AFBE}"/>
              </a:ext>
            </a:extLst>
          </p:cNvPr>
          <p:cNvSpPr/>
          <p:nvPr/>
        </p:nvSpPr>
        <p:spPr>
          <a:xfrm>
            <a:off x="6122279" y="2180143"/>
            <a:ext cx="5428590" cy="1162819"/>
          </a:xfrm>
          <a:prstGeom prst="rect">
            <a:avLst/>
          </a:prstGeom>
        </p:spPr>
        <p:txBody>
          <a:bodyPr wrap="square">
            <a:spAutoFit/>
          </a:bodyPr>
          <a:lstStyle/>
          <a:p>
            <a:pPr>
              <a:lnSpc>
                <a:spcPct val="150000"/>
              </a:lnSpc>
            </a:pPr>
            <a:r>
              <a:rPr lang="zh-CN" altLang="en-US" sz="1600" dirty="0">
                <a:solidFill>
                  <a:srgbClr val="212121"/>
                </a:solidFill>
                <a:latin typeface="LiberationSerif"/>
              </a:rPr>
              <a:t>        </a:t>
            </a:r>
            <a:r>
              <a:rPr lang="en" altLang="zh-CN" sz="1600" dirty="0">
                <a:solidFill>
                  <a:srgbClr val="212121"/>
                </a:solidFill>
                <a:latin typeface="LiberationSerif"/>
              </a:rPr>
              <a:t>message</a:t>
            </a:r>
            <a:r>
              <a:rPr lang="zh-CN" altLang="en-US" sz="1600" dirty="0">
                <a:solidFill>
                  <a:srgbClr val="212121"/>
                </a:solidFill>
                <a:latin typeface="DroidSansFallback"/>
              </a:rPr>
              <a:t>的值来源于</a:t>
            </a:r>
            <a:r>
              <a:rPr lang="en" altLang="zh-CN" sz="1600" dirty="0">
                <a:solidFill>
                  <a:srgbClr val="212121"/>
                </a:solidFill>
                <a:latin typeface="LiberationSerif"/>
              </a:rPr>
              <a:t>GET</a:t>
            </a:r>
            <a:r>
              <a:rPr lang="zh-CN" altLang="en-US" sz="1600" dirty="0">
                <a:solidFill>
                  <a:srgbClr val="212121"/>
                </a:solidFill>
                <a:latin typeface="DroidSansFallback"/>
              </a:rPr>
              <a:t>方法的参数</a:t>
            </a:r>
            <a:r>
              <a:rPr lang="en" altLang="zh-CN" sz="1600" dirty="0">
                <a:solidFill>
                  <a:srgbClr val="212121"/>
                </a:solidFill>
                <a:latin typeface="LiberationSerif"/>
              </a:rPr>
              <a:t>msg</a:t>
            </a:r>
            <a:r>
              <a:rPr lang="zh-CN" altLang="en" sz="1600" dirty="0">
                <a:solidFill>
                  <a:srgbClr val="212121"/>
                </a:solidFill>
                <a:latin typeface="DroidSansFallback"/>
              </a:rPr>
              <a:t>，</a:t>
            </a:r>
            <a:r>
              <a:rPr lang="zh-CN" altLang="en-US" sz="1600" dirty="0">
                <a:solidFill>
                  <a:srgbClr val="212121"/>
                </a:solidFill>
                <a:latin typeface="DroidSansFallback"/>
              </a:rPr>
              <a:t>并且未对其进行处理就直接传入到</a:t>
            </a:r>
            <a:r>
              <a:rPr lang="zh-CN" altLang="en-US" sz="1600" b="1" dirty="0">
                <a:solidFill>
                  <a:srgbClr val="C00000"/>
                </a:solidFill>
                <a:latin typeface="LiberationSerif"/>
              </a:rPr>
              <a:t>“</a:t>
            </a:r>
            <a:r>
              <a:rPr lang="en" altLang="zh-CN" sz="1600" b="1" dirty="0" err="1">
                <a:solidFill>
                  <a:srgbClr val="C00000"/>
                </a:solidFill>
                <a:latin typeface="LiberationSerif"/>
              </a:rPr>
              <a:t>resp.getWriter</a:t>
            </a:r>
            <a:r>
              <a:rPr lang="en" altLang="zh-CN" sz="1600" b="1" dirty="0">
                <a:solidFill>
                  <a:srgbClr val="C00000"/>
                </a:solidFill>
                <a:latin typeface="LiberationSerif"/>
              </a:rPr>
              <a:t>().print()</a:t>
            </a:r>
            <a:r>
              <a:rPr lang="zh-CN" altLang="en-US" sz="1600" b="1" dirty="0">
                <a:solidFill>
                  <a:srgbClr val="C00000"/>
                </a:solidFill>
                <a:latin typeface="LiberationSerif"/>
              </a:rPr>
              <a:t>”</a:t>
            </a:r>
            <a:r>
              <a:rPr lang="zh-CN" altLang="en-US" sz="1600" dirty="0">
                <a:solidFill>
                  <a:srgbClr val="212121"/>
                </a:solidFill>
                <a:latin typeface="DroidSansFallback"/>
              </a:rPr>
              <a:t>方法中进行调用，而</a:t>
            </a:r>
            <a:r>
              <a:rPr lang="en-US" altLang="zh-CN" sz="1600" dirty="0">
                <a:solidFill>
                  <a:srgbClr val="212121"/>
                </a:solidFill>
                <a:latin typeface="DroidSansFallback"/>
              </a:rPr>
              <a:t>GET</a:t>
            </a:r>
            <a:r>
              <a:rPr lang="zh-CN" altLang="en-US" sz="1600" dirty="0">
                <a:solidFill>
                  <a:srgbClr val="212121"/>
                </a:solidFill>
                <a:latin typeface="DroidSansFallback"/>
              </a:rPr>
              <a:t>方法是完全可控的。</a:t>
            </a:r>
            <a:endParaRPr lang="zh-CN" altLang="en-US" sz="1600" dirty="0">
              <a:effectLst/>
            </a:endParaRPr>
          </a:p>
        </p:txBody>
      </p:sp>
      <p:sp>
        <p:nvSpPr>
          <p:cNvPr id="6" name="矩形 5">
            <a:extLst>
              <a:ext uri="{FF2B5EF4-FFF2-40B4-BE49-F238E27FC236}">
                <a16:creationId xmlns:a16="http://schemas.microsoft.com/office/drawing/2014/main" id="{07B64AAB-0AD0-3E42-982E-085A61210B25}"/>
              </a:ext>
            </a:extLst>
          </p:cNvPr>
          <p:cNvSpPr/>
          <p:nvPr/>
        </p:nvSpPr>
        <p:spPr>
          <a:xfrm>
            <a:off x="6148556" y="3342962"/>
            <a:ext cx="5454869" cy="1532022"/>
          </a:xfrm>
          <a:prstGeom prst="rect">
            <a:avLst/>
          </a:prstGeom>
        </p:spPr>
        <p:txBody>
          <a:bodyPr wrap="square">
            <a:spAutoFit/>
          </a:bodyPr>
          <a:lstStyle/>
          <a:p>
            <a:pPr>
              <a:lnSpc>
                <a:spcPct val="150000"/>
              </a:lnSpc>
            </a:pPr>
            <a:r>
              <a:rPr lang="zh-CN" altLang="en-US" sz="1600" dirty="0">
                <a:solidFill>
                  <a:srgbClr val="212121"/>
                </a:solidFill>
                <a:latin typeface="DroidSansFallback"/>
              </a:rPr>
              <a:t>        因此，我们只需构造</a:t>
            </a:r>
            <a:r>
              <a:rPr lang="en" altLang="zh-CN" sz="1600" dirty="0">
                <a:solidFill>
                  <a:srgbClr val="212121"/>
                </a:solidFill>
                <a:latin typeface="LiberationSerif"/>
              </a:rPr>
              <a:t>payload</a:t>
            </a:r>
            <a:r>
              <a:rPr lang="en" altLang="zh-CN" sz="1600" b="1" dirty="0">
                <a:solidFill>
                  <a:srgbClr val="C00000"/>
                </a:solidFill>
                <a:latin typeface="LiberationSerif"/>
              </a:rPr>
              <a:t>“/</a:t>
            </a:r>
            <a:r>
              <a:rPr lang="en" altLang="zh-CN" sz="1600" b="1" dirty="0" err="1">
                <a:solidFill>
                  <a:srgbClr val="C00000"/>
                </a:solidFill>
                <a:latin typeface="LiberationSerif"/>
              </a:rPr>
              <a:t>search</a:t>
            </a:r>
            <a:r>
              <a:rPr lang="en" altLang="zh-CN" sz="1600" b="1" dirty="0" err="1">
                <a:solidFill>
                  <a:srgbClr val="C00000"/>
                </a:solidFill>
                <a:latin typeface="DroidSansFallback"/>
              </a:rPr>
              <a:t>?</a:t>
            </a:r>
            <a:r>
              <a:rPr lang="en" altLang="zh-CN" sz="1600" b="1" dirty="0" err="1">
                <a:solidFill>
                  <a:srgbClr val="C00000"/>
                </a:solidFill>
                <a:latin typeface="LiberationSerif"/>
              </a:rPr>
              <a:t>msg</a:t>
            </a:r>
            <a:r>
              <a:rPr lang="en" altLang="zh-CN" sz="1600" b="1" dirty="0">
                <a:solidFill>
                  <a:srgbClr val="C00000"/>
                </a:solidFill>
                <a:latin typeface="LiberationSerif"/>
              </a:rPr>
              <a:t>= &lt;script&gt;alert</a:t>
            </a:r>
            <a:r>
              <a:rPr lang="en" altLang="zh-CN" sz="1600" b="1" dirty="0">
                <a:solidFill>
                  <a:srgbClr val="C00000"/>
                </a:solidFill>
                <a:latin typeface="DroidSansFallback"/>
              </a:rPr>
              <a:t>(</a:t>
            </a:r>
            <a:r>
              <a:rPr lang="en" altLang="zh-CN" sz="1600" b="1" dirty="0">
                <a:solidFill>
                  <a:srgbClr val="C00000"/>
                </a:solidFill>
                <a:latin typeface="LiberationSerif"/>
              </a:rPr>
              <a:t>'QCCA'</a:t>
            </a:r>
            <a:r>
              <a:rPr lang="en" altLang="zh-CN" sz="1600" b="1" dirty="0">
                <a:solidFill>
                  <a:srgbClr val="C00000"/>
                </a:solidFill>
                <a:latin typeface="DroidSansFallback"/>
              </a:rPr>
              <a:t>)</a:t>
            </a:r>
            <a:r>
              <a:rPr lang="en" altLang="zh-CN" sz="1600" b="1" dirty="0">
                <a:solidFill>
                  <a:srgbClr val="C00000"/>
                </a:solidFill>
                <a:latin typeface="LiberationSerif"/>
              </a:rPr>
              <a:t>&lt;/script&gt;”</a:t>
            </a:r>
            <a:r>
              <a:rPr lang="zh-CN" altLang="en" sz="1600" dirty="0">
                <a:solidFill>
                  <a:srgbClr val="212121"/>
                </a:solidFill>
                <a:latin typeface="DroidSansFallback"/>
              </a:rPr>
              <a:t>，</a:t>
            </a:r>
            <a:r>
              <a:rPr lang="zh-CN" altLang="en-US" sz="1600" dirty="0">
                <a:solidFill>
                  <a:srgbClr val="212121"/>
                </a:solidFill>
                <a:latin typeface="DroidSansFallback"/>
              </a:rPr>
              <a:t>即可构造一个具有弹框效果的</a:t>
            </a:r>
            <a:r>
              <a:rPr lang="en" altLang="zh-CN" sz="1600" dirty="0">
                <a:solidFill>
                  <a:srgbClr val="212121"/>
                </a:solidFill>
                <a:latin typeface="LiberationSerif"/>
              </a:rPr>
              <a:t>XSS </a:t>
            </a:r>
            <a:r>
              <a:rPr lang="zh-CN" altLang="en-US" sz="1600" dirty="0">
                <a:solidFill>
                  <a:srgbClr val="212121"/>
                </a:solidFill>
                <a:latin typeface="DroidSansFallback"/>
              </a:rPr>
              <a:t>有效载荷。当然也可以使用一个外部</a:t>
            </a:r>
            <a:r>
              <a:rPr lang="en" altLang="zh-CN" sz="1600" dirty="0">
                <a:solidFill>
                  <a:srgbClr val="212121"/>
                </a:solidFill>
                <a:latin typeface="LiberationSerif"/>
              </a:rPr>
              <a:t>JS</a:t>
            </a:r>
            <a:r>
              <a:rPr lang="zh-CN" altLang="en-US" sz="1600" dirty="0">
                <a:solidFill>
                  <a:srgbClr val="212121"/>
                </a:solidFill>
                <a:latin typeface="DroidSansFallback"/>
              </a:rPr>
              <a:t>文件来拓展攻击手法。 </a:t>
            </a:r>
            <a:endParaRPr lang="zh-CN" altLang="en-US" sz="1600" dirty="0">
              <a:effectLst/>
            </a:endParaRPr>
          </a:p>
        </p:txBody>
      </p:sp>
      <p:pic>
        <p:nvPicPr>
          <p:cNvPr id="7" name="图片 6">
            <a:extLst>
              <a:ext uri="{FF2B5EF4-FFF2-40B4-BE49-F238E27FC236}">
                <a16:creationId xmlns:a16="http://schemas.microsoft.com/office/drawing/2014/main" id="{6C1F9401-5B20-ED4C-AF17-69A4F2C71966}"/>
              </a:ext>
            </a:extLst>
          </p:cNvPr>
          <p:cNvPicPr>
            <a:picLocks noChangeAspect="1"/>
          </p:cNvPicPr>
          <p:nvPr/>
        </p:nvPicPr>
        <p:blipFill>
          <a:blip r:embed="rId4"/>
          <a:stretch>
            <a:fillRect/>
          </a:stretch>
        </p:blipFill>
        <p:spPr>
          <a:xfrm>
            <a:off x="6379124" y="4874984"/>
            <a:ext cx="4914900" cy="1332405"/>
          </a:xfrm>
          <a:prstGeom prst="rect">
            <a:avLst/>
          </a:prstGeom>
        </p:spPr>
      </p:pic>
    </p:spTree>
    <p:extLst>
      <p:ext uri="{BB962C8B-B14F-4D97-AF65-F5344CB8AC3E}">
        <p14:creationId xmlns:p14="http://schemas.microsoft.com/office/powerpoint/2010/main" val="211044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73399" y="590046"/>
            <a:ext cx="2339102"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编程漏洞威胁</a:t>
            </a:r>
          </a:p>
        </p:txBody>
      </p:sp>
      <p:pic>
        <p:nvPicPr>
          <p:cNvPr id="5" name="图片 4">
            <a:extLst>
              <a:ext uri="{FF2B5EF4-FFF2-40B4-BE49-F238E27FC236}">
                <a16:creationId xmlns:a16="http://schemas.microsoft.com/office/drawing/2014/main" id="{81BBC5D4-4985-A849-863C-EC94D6A57384}"/>
              </a:ext>
            </a:extLst>
          </p:cNvPr>
          <p:cNvPicPr>
            <a:picLocks noChangeAspect="1"/>
          </p:cNvPicPr>
          <p:nvPr/>
        </p:nvPicPr>
        <p:blipFill>
          <a:blip r:embed="rId3"/>
          <a:stretch>
            <a:fillRect/>
          </a:stretch>
        </p:blipFill>
        <p:spPr>
          <a:xfrm>
            <a:off x="664122" y="1491855"/>
            <a:ext cx="4914900" cy="2531305"/>
          </a:xfrm>
          <a:prstGeom prst="rect">
            <a:avLst/>
          </a:prstGeom>
        </p:spPr>
      </p:pic>
      <p:sp>
        <p:nvSpPr>
          <p:cNvPr id="8" name="矩形 7">
            <a:extLst>
              <a:ext uri="{FF2B5EF4-FFF2-40B4-BE49-F238E27FC236}">
                <a16:creationId xmlns:a16="http://schemas.microsoft.com/office/drawing/2014/main" id="{1AF2EAF9-0EF1-0848-8D0C-8D96A1FAD295}"/>
              </a:ext>
            </a:extLst>
          </p:cNvPr>
          <p:cNvSpPr/>
          <p:nvPr/>
        </p:nvSpPr>
        <p:spPr>
          <a:xfrm>
            <a:off x="5747188" y="1896978"/>
            <a:ext cx="6096000" cy="1532022"/>
          </a:xfrm>
          <a:prstGeom prst="rect">
            <a:avLst/>
          </a:prstGeom>
        </p:spPr>
        <p:txBody>
          <a:bodyPr>
            <a:spAutoFit/>
          </a:bodyPr>
          <a:lstStyle/>
          <a:p>
            <a:pPr>
              <a:lnSpc>
                <a:spcPct val="150000"/>
              </a:lnSpc>
            </a:pPr>
            <a:r>
              <a:rPr lang="zh-CN" altLang="en-US" sz="1600" dirty="0">
                <a:solidFill>
                  <a:srgbClr val="212121"/>
                </a:solidFill>
                <a:latin typeface="DroidSansFallback"/>
              </a:rPr>
              <a:t>        在类中可以发现，程序首先对</a:t>
            </a:r>
            <a:r>
              <a:rPr lang="zh-CN" altLang="en-US" sz="1600" dirty="0">
                <a:solidFill>
                  <a:srgbClr val="212121"/>
                </a:solidFill>
                <a:latin typeface="LiberationSerif"/>
              </a:rPr>
              <a:t>“</a:t>
            </a:r>
            <a:r>
              <a:rPr lang="en" altLang="zh-CN" sz="1600" dirty="0" err="1">
                <a:solidFill>
                  <a:srgbClr val="212121"/>
                </a:solidFill>
                <a:latin typeface="LiberationSerif"/>
              </a:rPr>
              <a:t>MessageInfo</a:t>
            </a:r>
            <a:r>
              <a:rPr lang="en" altLang="zh-CN" sz="1600" dirty="0">
                <a:solidFill>
                  <a:srgbClr val="212121"/>
                </a:solidFill>
                <a:latin typeface="LiberationSerif"/>
              </a:rPr>
              <a:t> </a:t>
            </a:r>
            <a:r>
              <a:rPr lang="en" altLang="zh-CN" sz="1600" dirty="0" err="1">
                <a:solidFill>
                  <a:srgbClr val="212121"/>
                </a:solidFill>
                <a:latin typeface="LiberationSerif"/>
              </a:rPr>
              <a:t>ServiceImpl</a:t>
            </a:r>
            <a:r>
              <a:rPr lang="en" altLang="zh-CN" sz="1600" dirty="0">
                <a:solidFill>
                  <a:srgbClr val="212121"/>
                </a:solidFill>
                <a:latin typeface="LiberationSerif"/>
              </a:rPr>
              <a:t>”</a:t>
            </a:r>
            <a:r>
              <a:rPr lang="zh-CN" altLang="en-US" sz="1600" dirty="0">
                <a:solidFill>
                  <a:srgbClr val="212121"/>
                </a:solidFill>
                <a:latin typeface="DroidSansFallback"/>
              </a:rPr>
              <a:t>类进行了实例化操作，随后通过 </a:t>
            </a:r>
            <a:r>
              <a:rPr lang="en" altLang="zh-CN" sz="1600" dirty="0" err="1">
                <a:solidFill>
                  <a:srgbClr val="212121"/>
                </a:solidFill>
                <a:latin typeface="LiberationSerif"/>
              </a:rPr>
              <a:t>setAttribute</a:t>
            </a:r>
            <a:r>
              <a:rPr lang="zh-CN" altLang="en-US" sz="1600" dirty="0">
                <a:solidFill>
                  <a:srgbClr val="212121"/>
                </a:solidFill>
                <a:latin typeface="DroidSansFallback"/>
              </a:rPr>
              <a:t>方法对</a:t>
            </a:r>
            <a:r>
              <a:rPr lang="en" altLang="zh-CN" sz="1600" dirty="0">
                <a:solidFill>
                  <a:srgbClr val="212121"/>
                </a:solidFill>
                <a:latin typeface="LiberationSerif"/>
              </a:rPr>
              <a:t>msg</a:t>
            </a:r>
            <a:r>
              <a:rPr lang="zh-CN" altLang="en-US" sz="1600" dirty="0">
                <a:solidFill>
                  <a:srgbClr val="212121"/>
                </a:solidFill>
                <a:latin typeface="DroidSansFallback"/>
              </a:rPr>
              <a:t>的值进行存储，并通过</a:t>
            </a:r>
            <a:r>
              <a:rPr lang="zh-CN" altLang="en-US" sz="1600" dirty="0">
                <a:solidFill>
                  <a:srgbClr val="212121"/>
                </a:solidFill>
                <a:latin typeface="LiberationSerif"/>
              </a:rPr>
              <a:t>“</a:t>
            </a:r>
            <a:r>
              <a:rPr lang="en" altLang="zh-CN" sz="1600" dirty="0" err="1">
                <a:solidFill>
                  <a:srgbClr val="212121"/>
                </a:solidFill>
                <a:latin typeface="LiberationSerif"/>
              </a:rPr>
              <a:t>getRequestDispatcher</a:t>
            </a:r>
            <a:r>
              <a:rPr lang="en" altLang="zh-CN" sz="1600" dirty="0">
                <a:solidFill>
                  <a:srgbClr val="212121"/>
                </a:solidFill>
                <a:latin typeface="LiberationSerif"/>
              </a:rPr>
              <a:t>”</a:t>
            </a:r>
            <a:r>
              <a:rPr lang="zh-CN" altLang="en-US" sz="1600" dirty="0">
                <a:solidFill>
                  <a:srgbClr val="212121"/>
                </a:solidFill>
                <a:latin typeface="DroidSansFallback"/>
              </a:rPr>
              <a:t>将其</a:t>
            </a:r>
            <a:r>
              <a:rPr lang="zh-CN" altLang="en-US" sz="1600" b="1" dirty="0">
                <a:solidFill>
                  <a:srgbClr val="C00000"/>
                </a:solidFill>
                <a:latin typeface="DroidSansFallback"/>
              </a:rPr>
              <a:t>重定向至</a:t>
            </a:r>
            <a:r>
              <a:rPr lang="zh-CN" altLang="en-US" sz="1600" b="1" dirty="0">
                <a:solidFill>
                  <a:srgbClr val="C00000"/>
                </a:solidFill>
                <a:latin typeface="LiberationSerif"/>
              </a:rPr>
              <a:t>“</a:t>
            </a:r>
            <a:r>
              <a:rPr lang="en" altLang="zh-CN" sz="1600" b="1" dirty="0" err="1">
                <a:solidFill>
                  <a:srgbClr val="C00000"/>
                </a:solidFill>
                <a:latin typeface="LiberationSerif"/>
              </a:rPr>
              <a:t>message.jsp</a:t>
            </a:r>
            <a:r>
              <a:rPr lang="en" altLang="zh-CN" sz="1600" b="1" dirty="0">
                <a:solidFill>
                  <a:srgbClr val="C00000"/>
                </a:solidFill>
                <a:latin typeface="LiberationSerif"/>
              </a:rPr>
              <a:t>”</a:t>
            </a:r>
            <a:r>
              <a:rPr lang="zh-CN" altLang="en-US" sz="1600" b="1" dirty="0">
                <a:solidFill>
                  <a:srgbClr val="C00000"/>
                </a:solidFill>
                <a:latin typeface="DroidSansFallback"/>
              </a:rPr>
              <a:t>文件进行输出</a:t>
            </a:r>
            <a:r>
              <a:rPr lang="zh-CN" altLang="en-US" sz="1600" dirty="0">
                <a:latin typeface="DroidSansFallback"/>
              </a:rPr>
              <a:t>。</a:t>
            </a:r>
            <a:endParaRPr lang="zh-CN" altLang="en-US" sz="1600" dirty="0">
              <a:effectLst/>
            </a:endParaRPr>
          </a:p>
        </p:txBody>
      </p:sp>
      <p:sp>
        <p:nvSpPr>
          <p:cNvPr id="9" name="矩形 8">
            <a:extLst>
              <a:ext uri="{FF2B5EF4-FFF2-40B4-BE49-F238E27FC236}">
                <a16:creationId xmlns:a16="http://schemas.microsoft.com/office/drawing/2014/main" id="{980784D7-D563-4847-BFC1-686BB45943BA}"/>
              </a:ext>
            </a:extLst>
          </p:cNvPr>
          <p:cNvSpPr/>
          <p:nvPr/>
        </p:nvSpPr>
        <p:spPr>
          <a:xfrm>
            <a:off x="5747188" y="4729845"/>
            <a:ext cx="6096000" cy="793359"/>
          </a:xfrm>
          <a:prstGeom prst="rect">
            <a:avLst/>
          </a:prstGeom>
        </p:spPr>
        <p:txBody>
          <a:bodyPr>
            <a:spAutoFit/>
          </a:bodyPr>
          <a:lstStyle/>
          <a:p>
            <a:pPr>
              <a:lnSpc>
                <a:spcPct val="150000"/>
              </a:lnSpc>
            </a:pPr>
            <a:r>
              <a:rPr lang="zh-CN" altLang="en-US" sz="1600" dirty="0">
                <a:solidFill>
                  <a:srgbClr val="212121"/>
                </a:solidFill>
                <a:latin typeface="DroidSansFallback"/>
              </a:rPr>
              <a:t>        追踪</a:t>
            </a:r>
            <a:r>
              <a:rPr lang="en" altLang="zh-CN" sz="1600" dirty="0">
                <a:solidFill>
                  <a:srgbClr val="212121"/>
                </a:solidFill>
                <a:latin typeface="LiberationSerif"/>
              </a:rPr>
              <a:t>msg</a:t>
            </a:r>
            <a:r>
              <a:rPr lang="zh-CN" altLang="en-US" sz="1600" dirty="0">
                <a:solidFill>
                  <a:srgbClr val="212121"/>
                </a:solidFill>
                <a:latin typeface="DroidSansFallback"/>
              </a:rPr>
              <a:t>的值，其来源于</a:t>
            </a:r>
            <a:r>
              <a:rPr lang="zh-CN" altLang="en-US" sz="1600" dirty="0">
                <a:solidFill>
                  <a:srgbClr val="212121"/>
                </a:solidFill>
                <a:latin typeface="LiberationSerif"/>
              </a:rPr>
              <a:t>“</a:t>
            </a:r>
            <a:r>
              <a:rPr lang="en" altLang="zh-CN" sz="1600" dirty="0" err="1">
                <a:solidFill>
                  <a:srgbClr val="212121"/>
                </a:solidFill>
                <a:latin typeface="LiberationSerif"/>
              </a:rPr>
              <a:t>msginfo.MessageInfoShowService</a:t>
            </a:r>
            <a:r>
              <a:rPr lang="en" altLang="zh-CN" sz="1600" dirty="0">
                <a:solidFill>
                  <a:srgbClr val="212121"/>
                </a:solidFill>
                <a:latin typeface="LiberationSerif"/>
              </a:rPr>
              <a:t>()”</a:t>
            </a:r>
            <a:r>
              <a:rPr lang="zh-CN" altLang="en" sz="1600" dirty="0">
                <a:solidFill>
                  <a:srgbClr val="212121"/>
                </a:solidFill>
                <a:latin typeface="DroidSansFallback"/>
              </a:rPr>
              <a:t>，</a:t>
            </a:r>
            <a:r>
              <a:rPr lang="zh-CN" altLang="en-US" sz="1600" dirty="0">
                <a:solidFill>
                  <a:srgbClr val="212121"/>
                </a:solidFill>
                <a:latin typeface="DroidSansFallback"/>
              </a:rPr>
              <a:t>跟进该方法可以发现程序最终调用了</a:t>
            </a:r>
            <a:r>
              <a:rPr lang="en" altLang="zh-CN" sz="1600" dirty="0" err="1">
                <a:solidFill>
                  <a:srgbClr val="212121"/>
                </a:solidFill>
                <a:latin typeface="LiberationSerif"/>
              </a:rPr>
              <a:t>MessageInfoShowDao</a:t>
            </a:r>
            <a:r>
              <a:rPr lang="zh-CN" altLang="en-US" sz="1600" dirty="0">
                <a:solidFill>
                  <a:srgbClr val="212121"/>
                </a:solidFill>
                <a:latin typeface="DroidSansFallback"/>
              </a:rPr>
              <a:t>方法 </a:t>
            </a:r>
            <a:endParaRPr lang="zh-CN" altLang="en-US" sz="1600" dirty="0">
              <a:effectLst/>
            </a:endParaRPr>
          </a:p>
        </p:txBody>
      </p:sp>
      <p:pic>
        <p:nvPicPr>
          <p:cNvPr id="10" name="图片 9">
            <a:extLst>
              <a:ext uri="{FF2B5EF4-FFF2-40B4-BE49-F238E27FC236}">
                <a16:creationId xmlns:a16="http://schemas.microsoft.com/office/drawing/2014/main" id="{4B4ADEF1-C876-114C-8BFD-5247ADD2C3D8}"/>
              </a:ext>
            </a:extLst>
          </p:cNvPr>
          <p:cNvPicPr>
            <a:picLocks noChangeAspect="1"/>
          </p:cNvPicPr>
          <p:nvPr/>
        </p:nvPicPr>
        <p:blipFill>
          <a:blip r:embed="rId4"/>
          <a:stretch>
            <a:fillRect/>
          </a:stretch>
        </p:blipFill>
        <p:spPr>
          <a:xfrm>
            <a:off x="683392" y="4401749"/>
            <a:ext cx="4864100" cy="1449552"/>
          </a:xfrm>
          <a:prstGeom prst="rect">
            <a:avLst/>
          </a:prstGeom>
        </p:spPr>
      </p:pic>
    </p:spTree>
    <p:extLst>
      <p:ext uri="{BB962C8B-B14F-4D97-AF65-F5344CB8AC3E}">
        <p14:creationId xmlns:p14="http://schemas.microsoft.com/office/powerpoint/2010/main" val="4208379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73399" y="590046"/>
            <a:ext cx="2339102"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编程漏洞威胁</a:t>
            </a:r>
          </a:p>
        </p:txBody>
      </p:sp>
      <p:pic>
        <p:nvPicPr>
          <p:cNvPr id="2" name="图片 1">
            <a:extLst>
              <a:ext uri="{FF2B5EF4-FFF2-40B4-BE49-F238E27FC236}">
                <a16:creationId xmlns:a16="http://schemas.microsoft.com/office/drawing/2014/main" id="{A946F5F4-8390-5045-A02A-A6335FBED1D2}"/>
              </a:ext>
            </a:extLst>
          </p:cNvPr>
          <p:cNvPicPr>
            <a:picLocks noChangeAspect="1"/>
          </p:cNvPicPr>
          <p:nvPr/>
        </p:nvPicPr>
        <p:blipFill>
          <a:blip r:embed="rId3"/>
          <a:stretch>
            <a:fillRect/>
          </a:stretch>
        </p:blipFill>
        <p:spPr>
          <a:xfrm>
            <a:off x="1033955" y="1450426"/>
            <a:ext cx="4914900" cy="4904609"/>
          </a:xfrm>
          <a:prstGeom prst="rect">
            <a:avLst/>
          </a:prstGeom>
        </p:spPr>
      </p:pic>
      <p:sp>
        <p:nvSpPr>
          <p:cNvPr id="3" name="矩形 2">
            <a:extLst>
              <a:ext uri="{FF2B5EF4-FFF2-40B4-BE49-F238E27FC236}">
                <a16:creationId xmlns:a16="http://schemas.microsoft.com/office/drawing/2014/main" id="{86253676-8A95-EF47-BD3E-DBAD20004694}"/>
              </a:ext>
            </a:extLst>
          </p:cNvPr>
          <p:cNvSpPr/>
          <p:nvPr/>
        </p:nvSpPr>
        <p:spPr>
          <a:xfrm>
            <a:off x="6078920" y="1250082"/>
            <a:ext cx="5202621" cy="1162691"/>
          </a:xfrm>
          <a:prstGeom prst="rect">
            <a:avLst/>
          </a:prstGeom>
        </p:spPr>
        <p:txBody>
          <a:bodyPr wrap="square">
            <a:spAutoFit/>
          </a:bodyPr>
          <a:lstStyle/>
          <a:p>
            <a:pPr>
              <a:lnSpc>
                <a:spcPct val="150000"/>
              </a:lnSpc>
            </a:pPr>
            <a:r>
              <a:rPr lang="zh-CN" altLang="en-US" sz="1600" dirty="0">
                <a:solidFill>
                  <a:srgbClr val="212121"/>
                </a:solidFill>
                <a:latin typeface="DroidSansFallback"/>
              </a:rPr>
              <a:t>        跟进</a:t>
            </a:r>
            <a:r>
              <a:rPr lang="en" altLang="zh-CN" sz="1600" dirty="0" err="1">
                <a:solidFill>
                  <a:srgbClr val="212121"/>
                </a:solidFill>
                <a:latin typeface="LiberationSerif"/>
              </a:rPr>
              <a:t>MessageInfoShowDao</a:t>
            </a:r>
            <a:r>
              <a:rPr lang="zh-CN" altLang="en-US" sz="1600" dirty="0">
                <a:solidFill>
                  <a:srgbClr val="212121"/>
                </a:solidFill>
                <a:latin typeface="DroidSansFallback"/>
              </a:rPr>
              <a:t>方法，可发现其</a:t>
            </a:r>
            <a:r>
              <a:rPr lang="zh-CN" altLang="en-US" sz="1600" b="1" dirty="0">
                <a:solidFill>
                  <a:srgbClr val="C00000"/>
                </a:solidFill>
                <a:latin typeface="DroidSansFallback"/>
              </a:rPr>
              <a:t>对数据库进行了连接操作</a:t>
            </a:r>
            <a:r>
              <a:rPr lang="zh-CN" altLang="en-US" sz="1600" dirty="0">
                <a:solidFill>
                  <a:srgbClr val="212121"/>
                </a:solidFill>
                <a:latin typeface="DroidSansFallback"/>
              </a:rPr>
              <a:t>，并从</a:t>
            </a:r>
            <a:r>
              <a:rPr lang="en" altLang="zh-CN" sz="1600" dirty="0">
                <a:solidFill>
                  <a:srgbClr val="212121"/>
                </a:solidFill>
                <a:latin typeface="LiberationSerif"/>
              </a:rPr>
              <a:t>message</a:t>
            </a:r>
            <a:r>
              <a:rPr lang="zh-CN" altLang="en-US" sz="1600" dirty="0">
                <a:solidFill>
                  <a:srgbClr val="212121"/>
                </a:solidFill>
                <a:latin typeface="DroidSansFallback"/>
              </a:rPr>
              <a:t>数据表中查询出全部数据，赋值给对应的</a:t>
            </a:r>
            <a:r>
              <a:rPr lang="en" altLang="zh-CN" sz="1600" dirty="0">
                <a:solidFill>
                  <a:srgbClr val="212121"/>
                </a:solidFill>
                <a:latin typeface="LiberationSerif"/>
              </a:rPr>
              <a:t>name</a:t>
            </a:r>
            <a:r>
              <a:rPr lang="zh-CN" altLang="en" sz="1600" dirty="0">
                <a:solidFill>
                  <a:srgbClr val="212121"/>
                </a:solidFill>
                <a:latin typeface="DroidSansFallback"/>
              </a:rPr>
              <a:t>、 </a:t>
            </a:r>
            <a:r>
              <a:rPr lang="en" altLang="zh-CN" sz="1600" dirty="0">
                <a:solidFill>
                  <a:srgbClr val="212121"/>
                </a:solidFill>
                <a:latin typeface="LiberationSerif"/>
              </a:rPr>
              <a:t>mail</a:t>
            </a:r>
            <a:r>
              <a:rPr lang="zh-CN" altLang="en" sz="1600" dirty="0">
                <a:solidFill>
                  <a:srgbClr val="212121"/>
                </a:solidFill>
                <a:latin typeface="DroidSansFallback"/>
              </a:rPr>
              <a:t>、</a:t>
            </a:r>
            <a:r>
              <a:rPr lang="en" altLang="zh-CN" sz="1600" dirty="0">
                <a:solidFill>
                  <a:srgbClr val="212121"/>
                </a:solidFill>
                <a:latin typeface="LiberationSerif"/>
              </a:rPr>
              <a:t>message</a:t>
            </a:r>
            <a:r>
              <a:rPr lang="zh-CN" altLang="en-US" sz="1600" dirty="0">
                <a:solidFill>
                  <a:srgbClr val="212121"/>
                </a:solidFill>
                <a:latin typeface="DroidSansFallback"/>
              </a:rPr>
              <a:t>并返回给</a:t>
            </a:r>
            <a:r>
              <a:rPr lang="en" altLang="zh-CN" sz="1600" dirty="0">
                <a:solidFill>
                  <a:srgbClr val="212121"/>
                </a:solidFill>
                <a:latin typeface="LiberationSerif"/>
              </a:rPr>
              <a:t>servlet</a:t>
            </a:r>
            <a:r>
              <a:rPr lang="zh-CN" altLang="en-US" sz="1600" dirty="0">
                <a:solidFill>
                  <a:srgbClr val="212121"/>
                </a:solidFill>
                <a:latin typeface="DroidSansFallback"/>
              </a:rPr>
              <a:t>层。</a:t>
            </a:r>
            <a:endParaRPr lang="zh-CN" altLang="en-US" sz="1600" dirty="0">
              <a:effectLst/>
            </a:endParaRPr>
          </a:p>
        </p:txBody>
      </p:sp>
      <p:sp>
        <p:nvSpPr>
          <p:cNvPr id="6" name="矩形 5">
            <a:extLst>
              <a:ext uri="{FF2B5EF4-FFF2-40B4-BE49-F238E27FC236}">
                <a16:creationId xmlns:a16="http://schemas.microsoft.com/office/drawing/2014/main" id="{9505C766-1135-D04A-9AA1-3E4C1A1190DB}"/>
              </a:ext>
            </a:extLst>
          </p:cNvPr>
          <p:cNvSpPr/>
          <p:nvPr/>
        </p:nvSpPr>
        <p:spPr>
          <a:xfrm>
            <a:off x="6157747" y="5273489"/>
            <a:ext cx="5202621" cy="1162819"/>
          </a:xfrm>
          <a:prstGeom prst="rect">
            <a:avLst/>
          </a:prstGeom>
        </p:spPr>
        <p:txBody>
          <a:bodyPr wrap="square">
            <a:spAutoFit/>
          </a:bodyPr>
          <a:lstStyle/>
          <a:p>
            <a:pPr>
              <a:lnSpc>
                <a:spcPct val="150000"/>
              </a:lnSpc>
            </a:pPr>
            <a:r>
              <a:rPr lang="zh-CN" altLang="en-US" sz="1600" dirty="0">
                <a:solidFill>
                  <a:srgbClr val="212121"/>
                </a:solidFill>
                <a:latin typeface="DroidSansFallback"/>
              </a:rPr>
              <a:t>        回到</a:t>
            </a:r>
            <a:r>
              <a:rPr lang="en" altLang="zh-CN" sz="1600" dirty="0" err="1">
                <a:solidFill>
                  <a:srgbClr val="212121"/>
                </a:solidFill>
                <a:latin typeface="LiberationSerif"/>
              </a:rPr>
              <a:t>message.jsp</a:t>
            </a:r>
            <a:r>
              <a:rPr lang="zh-CN" altLang="en" sz="1600" dirty="0">
                <a:solidFill>
                  <a:srgbClr val="212121"/>
                </a:solidFill>
                <a:latin typeface="DroidSansFallback"/>
              </a:rPr>
              <a:t>，</a:t>
            </a:r>
            <a:r>
              <a:rPr lang="zh-CN" altLang="en-US" sz="1600" dirty="0">
                <a:solidFill>
                  <a:srgbClr val="212121"/>
                </a:solidFill>
                <a:latin typeface="DroidSansFallback"/>
              </a:rPr>
              <a:t>可以看到</a:t>
            </a:r>
            <a:r>
              <a:rPr lang="en" altLang="zh-CN" sz="1600" dirty="0" err="1">
                <a:solidFill>
                  <a:srgbClr val="212121"/>
                </a:solidFill>
                <a:latin typeface="LiberationSerif"/>
              </a:rPr>
              <a:t>message.jsp</a:t>
            </a:r>
            <a:r>
              <a:rPr lang="zh-CN" altLang="en-US" sz="1600" dirty="0">
                <a:solidFill>
                  <a:srgbClr val="212121"/>
                </a:solidFill>
                <a:latin typeface="DroidSansFallback"/>
              </a:rPr>
              <a:t>文件从</a:t>
            </a:r>
            <a:r>
              <a:rPr lang="en" altLang="zh-CN" sz="1600" dirty="0">
                <a:solidFill>
                  <a:srgbClr val="212121"/>
                </a:solidFill>
                <a:latin typeface="LiberationSerif"/>
              </a:rPr>
              <a:t>list</a:t>
            </a:r>
            <a:r>
              <a:rPr lang="zh-CN" altLang="en-US" sz="1600" dirty="0">
                <a:solidFill>
                  <a:srgbClr val="212121"/>
                </a:solidFill>
                <a:latin typeface="DroidSansFallback"/>
              </a:rPr>
              <a:t>中取出之前存入的</a:t>
            </a:r>
            <a:r>
              <a:rPr lang="en" altLang="zh-CN" sz="1600" dirty="0">
                <a:solidFill>
                  <a:srgbClr val="212121"/>
                </a:solidFill>
                <a:latin typeface="LiberationSerif"/>
              </a:rPr>
              <a:t>name</a:t>
            </a:r>
            <a:r>
              <a:rPr lang="zh-CN" altLang="en" sz="1600" dirty="0">
                <a:solidFill>
                  <a:srgbClr val="212121"/>
                </a:solidFill>
                <a:latin typeface="DroidSansFallback"/>
              </a:rPr>
              <a:t>、</a:t>
            </a:r>
            <a:r>
              <a:rPr lang="en" altLang="zh-CN" sz="1600" dirty="0">
                <a:solidFill>
                  <a:srgbClr val="212121"/>
                </a:solidFill>
                <a:latin typeface="LiberationSerif"/>
              </a:rPr>
              <a:t>mail</a:t>
            </a:r>
            <a:r>
              <a:rPr lang="zh-CN" altLang="en-US" sz="1600" dirty="0">
                <a:solidFill>
                  <a:srgbClr val="212121"/>
                </a:solidFill>
                <a:latin typeface="DroidSansFallback"/>
              </a:rPr>
              <a:t>及</a:t>
            </a:r>
            <a:r>
              <a:rPr lang="en" altLang="zh-CN" sz="1600" dirty="0" err="1">
                <a:solidFill>
                  <a:srgbClr val="212121"/>
                </a:solidFill>
                <a:latin typeface="LiberationSerif"/>
              </a:rPr>
              <a:t>messgae</a:t>
            </a:r>
            <a:r>
              <a:rPr lang="zh-CN" altLang="en" sz="1600" dirty="0">
                <a:solidFill>
                  <a:srgbClr val="212121"/>
                </a:solidFill>
                <a:latin typeface="DroidSansFallback"/>
              </a:rPr>
              <a:t>，</a:t>
            </a:r>
            <a:r>
              <a:rPr lang="zh-CN" altLang="en-US" sz="1600" dirty="0">
                <a:solidFill>
                  <a:srgbClr val="212121"/>
                </a:solidFill>
                <a:latin typeface="DroidSansFallback"/>
              </a:rPr>
              <a:t>并渲染</a:t>
            </a:r>
            <a:r>
              <a:rPr lang="en" altLang="zh-CN" sz="1600" dirty="0">
                <a:solidFill>
                  <a:srgbClr val="212121"/>
                </a:solidFill>
                <a:latin typeface="LiberationSerif"/>
              </a:rPr>
              <a:t>HTML</a:t>
            </a:r>
            <a:r>
              <a:rPr lang="zh-CN" altLang="en-US" sz="1600" dirty="0">
                <a:solidFill>
                  <a:srgbClr val="212121"/>
                </a:solidFill>
                <a:latin typeface="DroidSansFallback"/>
              </a:rPr>
              <a:t>输出至浏览器。</a:t>
            </a:r>
            <a:endParaRPr lang="zh-CN" altLang="en-US" sz="1600" dirty="0">
              <a:effectLst/>
            </a:endParaRPr>
          </a:p>
        </p:txBody>
      </p:sp>
      <p:pic>
        <p:nvPicPr>
          <p:cNvPr id="7" name="图片 6">
            <a:extLst>
              <a:ext uri="{FF2B5EF4-FFF2-40B4-BE49-F238E27FC236}">
                <a16:creationId xmlns:a16="http://schemas.microsoft.com/office/drawing/2014/main" id="{BFCE6A2C-9175-A84A-86E9-8723D28356FC}"/>
              </a:ext>
            </a:extLst>
          </p:cNvPr>
          <p:cNvPicPr>
            <a:picLocks noChangeAspect="1"/>
          </p:cNvPicPr>
          <p:nvPr/>
        </p:nvPicPr>
        <p:blipFill>
          <a:blip r:embed="rId4"/>
          <a:stretch>
            <a:fillRect/>
          </a:stretch>
        </p:blipFill>
        <p:spPr>
          <a:xfrm>
            <a:off x="6197380" y="2496856"/>
            <a:ext cx="4965700" cy="2793124"/>
          </a:xfrm>
          <a:prstGeom prst="rect">
            <a:avLst/>
          </a:prstGeom>
        </p:spPr>
      </p:pic>
    </p:spTree>
    <p:extLst>
      <p:ext uri="{BB962C8B-B14F-4D97-AF65-F5344CB8AC3E}">
        <p14:creationId xmlns:p14="http://schemas.microsoft.com/office/powerpoint/2010/main" val="33935238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73399" y="590046"/>
            <a:ext cx="2339102"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编程漏洞威胁</a:t>
            </a:r>
          </a:p>
        </p:txBody>
      </p:sp>
      <p:sp>
        <p:nvSpPr>
          <p:cNvPr id="5" name="矩形 4">
            <a:extLst>
              <a:ext uri="{FF2B5EF4-FFF2-40B4-BE49-F238E27FC236}">
                <a16:creationId xmlns:a16="http://schemas.microsoft.com/office/drawing/2014/main" id="{A40B4CDA-B63E-0449-8731-7C5208C88692}"/>
              </a:ext>
            </a:extLst>
          </p:cNvPr>
          <p:cNvSpPr/>
          <p:nvPr/>
        </p:nvSpPr>
        <p:spPr>
          <a:xfrm>
            <a:off x="1144839" y="1264659"/>
            <a:ext cx="9902321" cy="793359"/>
          </a:xfrm>
          <a:prstGeom prst="rect">
            <a:avLst/>
          </a:prstGeom>
        </p:spPr>
        <p:txBody>
          <a:bodyPr wrap="square">
            <a:spAutoFit/>
          </a:bodyPr>
          <a:lstStyle/>
          <a:p>
            <a:pPr>
              <a:lnSpc>
                <a:spcPct val="150000"/>
              </a:lnSpc>
            </a:pPr>
            <a:r>
              <a:rPr lang="zh-CN" altLang="en-US" sz="1600" dirty="0">
                <a:solidFill>
                  <a:srgbClr val="212121"/>
                </a:solidFill>
                <a:latin typeface="DroidSansFallback"/>
              </a:rPr>
              <a:t>        数据来源于数据库，我们需要对其进行控制。也就是说，想要触发该</a:t>
            </a:r>
            <a:r>
              <a:rPr lang="en" altLang="zh-CN" sz="1600" dirty="0">
                <a:solidFill>
                  <a:srgbClr val="212121"/>
                </a:solidFill>
                <a:latin typeface="LiberationSerif"/>
              </a:rPr>
              <a:t>XSS</a:t>
            </a:r>
            <a:r>
              <a:rPr lang="zh-CN" altLang="en-US" sz="1600" dirty="0">
                <a:solidFill>
                  <a:srgbClr val="212121"/>
                </a:solidFill>
                <a:latin typeface="DroidSansFallback"/>
              </a:rPr>
              <a:t>漏洞，首先得将</a:t>
            </a:r>
            <a:r>
              <a:rPr lang="zh-CN" altLang="en-US" sz="1600" b="1" dirty="0">
                <a:solidFill>
                  <a:srgbClr val="C00000"/>
                </a:solidFill>
                <a:latin typeface="DroidSansFallback"/>
              </a:rPr>
              <a:t>包含</a:t>
            </a:r>
            <a:r>
              <a:rPr lang="en" altLang="zh-CN" sz="1600" b="1" dirty="0">
                <a:solidFill>
                  <a:srgbClr val="C00000"/>
                </a:solidFill>
                <a:latin typeface="LiberationSerif"/>
              </a:rPr>
              <a:t>XSS</a:t>
            </a:r>
            <a:r>
              <a:rPr lang="zh-CN" altLang="en-US" sz="1600" b="1" dirty="0">
                <a:solidFill>
                  <a:srgbClr val="C00000"/>
                </a:solidFill>
                <a:latin typeface="DroidSansFallback"/>
              </a:rPr>
              <a:t>有效载荷的数据插入数据库</a:t>
            </a:r>
            <a:r>
              <a:rPr lang="zh-CN" altLang="en-US" sz="1600" dirty="0">
                <a:solidFill>
                  <a:srgbClr val="212121"/>
                </a:solidFill>
                <a:latin typeface="DroidSansFallback"/>
              </a:rPr>
              <a:t>中。</a:t>
            </a:r>
            <a:endParaRPr lang="zh-CN" altLang="en-US" sz="1600" dirty="0">
              <a:effectLst/>
            </a:endParaRPr>
          </a:p>
        </p:txBody>
      </p:sp>
      <p:sp>
        <p:nvSpPr>
          <p:cNvPr id="8" name="矩形 7">
            <a:extLst>
              <a:ext uri="{FF2B5EF4-FFF2-40B4-BE49-F238E27FC236}">
                <a16:creationId xmlns:a16="http://schemas.microsoft.com/office/drawing/2014/main" id="{156911EF-85B8-AD47-932F-A76B912BDEE6}"/>
              </a:ext>
            </a:extLst>
          </p:cNvPr>
          <p:cNvSpPr/>
          <p:nvPr/>
        </p:nvSpPr>
        <p:spPr>
          <a:xfrm>
            <a:off x="6605313" y="2583196"/>
            <a:ext cx="4256690" cy="1532022"/>
          </a:xfrm>
          <a:prstGeom prst="rect">
            <a:avLst/>
          </a:prstGeom>
        </p:spPr>
        <p:txBody>
          <a:bodyPr wrap="square">
            <a:spAutoFit/>
          </a:bodyPr>
          <a:lstStyle/>
          <a:p>
            <a:pPr>
              <a:lnSpc>
                <a:spcPct val="150000"/>
              </a:lnSpc>
            </a:pPr>
            <a:r>
              <a:rPr lang="zh-CN" altLang="en-US" sz="1600" dirty="0">
                <a:solidFill>
                  <a:srgbClr val="212121"/>
                </a:solidFill>
                <a:latin typeface="DroidSansFallback"/>
              </a:rPr>
              <a:t>通过调用栈继续跟进</a:t>
            </a:r>
            <a:r>
              <a:rPr lang="en" altLang="zh-CN" sz="1600" dirty="0" err="1">
                <a:solidFill>
                  <a:srgbClr val="212121"/>
                </a:solidFill>
                <a:latin typeface="LiberationSerif"/>
              </a:rPr>
              <a:t>MessageInfoStoreService</a:t>
            </a:r>
            <a:r>
              <a:rPr lang="zh-CN" altLang="en" sz="1600" dirty="0">
                <a:solidFill>
                  <a:srgbClr val="212121"/>
                </a:solidFill>
                <a:latin typeface="DroidSansFallback"/>
              </a:rPr>
              <a:t>，</a:t>
            </a:r>
            <a:r>
              <a:rPr lang="zh-CN" altLang="en-US" sz="1600" dirty="0">
                <a:solidFill>
                  <a:srgbClr val="212121"/>
                </a:solidFill>
                <a:latin typeface="DroidSansFallback"/>
              </a:rPr>
              <a:t>可以发现在 </a:t>
            </a:r>
            <a:r>
              <a:rPr lang="en" altLang="zh-CN" sz="1600" dirty="0" err="1">
                <a:solidFill>
                  <a:srgbClr val="212121"/>
                </a:solidFill>
                <a:latin typeface="LiberationSerif"/>
              </a:rPr>
              <a:t>StoreXSS</a:t>
            </a:r>
            <a:r>
              <a:rPr lang="zh-CN" altLang="en-US" sz="1600" dirty="0">
                <a:solidFill>
                  <a:srgbClr val="212121"/>
                </a:solidFill>
                <a:latin typeface="DroidSansFallback"/>
              </a:rPr>
              <a:t>中对其进行了调用，并且</a:t>
            </a:r>
            <a:r>
              <a:rPr lang="en" altLang="zh-CN" sz="1600" dirty="0" err="1">
                <a:solidFill>
                  <a:srgbClr val="212121"/>
                </a:solidFill>
                <a:latin typeface="LiberationSerif"/>
              </a:rPr>
              <a:t>MessageInfoStoreService</a:t>
            </a:r>
            <a:r>
              <a:rPr lang="zh-CN" altLang="en-US" sz="1600" dirty="0">
                <a:solidFill>
                  <a:srgbClr val="212121"/>
                </a:solidFill>
                <a:latin typeface="DroidSansFallback"/>
              </a:rPr>
              <a:t>中的</a:t>
            </a:r>
            <a:r>
              <a:rPr lang="zh-CN" altLang="en-US" sz="1600" b="1" dirty="0">
                <a:solidFill>
                  <a:srgbClr val="C00000"/>
                </a:solidFill>
                <a:latin typeface="DroidSansFallback"/>
              </a:rPr>
              <a:t>三个参数</a:t>
            </a:r>
            <a:r>
              <a:rPr lang="zh-CN" altLang="en-US" sz="1600" dirty="0">
                <a:solidFill>
                  <a:srgbClr val="212121"/>
                </a:solidFill>
                <a:latin typeface="DroidSansFallback"/>
              </a:rPr>
              <a:t>全部直接来源于</a:t>
            </a:r>
            <a:r>
              <a:rPr lang="en" altLang="zh-CN" sz="1600" dirty="0">
                <a:solidFill>
                  <a:srgbClr val="212121"/>
                </a:solidFill>
                <a:latin typeface="LiberationSerif"/>
              </a:rPr>
              <a:t>GET</a:t>
            </a:r>
            <a:r>
              <a:rPr lang="zh-CN" altLang="en-US" sz="1600" dirty="0">
                <a:solidFill>
                  <a:srgbClr val="212121"/>
                </a:solidFill>
                <a:latin typeface="DroidSansFallback"/>
              </a:rPr>
              <a:t>方法。</a:t>
            </a:r>
            <a:endParaRPr lang="zh-CN" altLang="en-US" sz="1600" dirty="0">
              <a:effectLst/>
            </a:endParaRPr>
          </a:p>
        </p:txBody>
      </p:sp>
      <p:pic>
        <p:nvPicPr>
          <p:cNvPr id="9" name="图片 8">
            <a:extLst>
              <a:ext uri="{FF2B5EF4-FFF2-40B4-BE49-F238E27FC236}">
                <a16:creationId xmlns:a16="http://schemas.microsoft.com/office/drawing/2014/main" id="{85555D67-EE94-1047-AD9A-BD2ED2EC66C2}"/>
              </a:ext>
            </a:extLst>
          </p:cNvPr>
          <p:cNvPicPr>
            <a:picLocks noChangeAspect="1"/>
          </p:cNvPicPr>
          <p:nvPr/>
        </p:nvPicPr>
        <p:blipFill>
          <a:blip r:embed="rId3"/>
          <a:stretch>
            <a:fillRect/>
          </a:stretch>
        </p:blipFill>
        <p:spPr>
          <a:xfrm>
            <a:off x="1329997" y="2993439"/>
            <a:ext cx="4876800" cy="2967706"/>
          </a:xfrm>
          <a:prstGeom prst="rect">
            <a:avLst/>
          </a:prstGeom>
        </p:spPr>
      </p:pic>
      <p:pic>
        <p:nvPicPr>
          <p:cNvPr id="10" name="图片 9">
            <a:extLst>
              <a:ext uri="{FF2B5EF4-FFF2-40B4-BE49-F238E27FC236}">
                <a16:creationId xmlns:a16="http://schemas.microsoft.com/office/drawing/2014/main" id="{169B2759-DC0C-B248-AA5A-ED2DED898ADE}"/>
              </a:ext>
            </a:extLst>
          </p:cNvPr>
          <p:cNvPicPr>
            <a:picLocks noChangeAspect="1"/>
          </p:cNvPicPr>
          <p:nvPr/>
        </p:nvPicPr>
        <p:blipFill>
          <a:blip r:embed="rId4"/>
          <a:stretch>
            <a:fillRect/>
          </a:stretch>
        </p:blipFill>
        <p:spPr>
          <a:xfrm>
            <a:off x="6231758" y="4640397"/>
            <a:ext cx="5003800" cy="1532022"/>
          </a:xfrm>
          <a:prstGeom prst="rect">
            <a:avLst/>
          </a:prstGeom>
        </p:spPr>
      </p:pic>
    </p:spTree>
    <p:extLst>
      <p:ext uri="{BB962C8B-B14F-4D97-AF65-F5344CB8AC3E}">
        <p14:creationId xmlns:p14="http://schemas.microsoft.com/office/powerpoint/2010/main" val="3161006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D6474A87-B60A-9E4B-B191-92886AFD643A}"/>
              </a:ext>
            </a:extLst>
          </p:cNvPr>
          <p:cNvSpPr txBox="1"/>
          <p:nvPr/>
        </p:nvSpPr>
        <p:spPr>
          <a:xfrm>
            <a:off x="1573399" y="590046"/>
            <a:ext cx="2339102"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编程漏洞威胁</a:t>
            </a:r>
          </a:p>
        </p:txBody>
      </p:sp>
      <p:sp>
        <p:nvSpPr>
          <p:cNvPr id="2" name="矩形 1">
            <a:extLst>
              <a:ext uri="{FF2B5EF4-FFF2-40B4-BE49-F238E27FC236}">
                <a16:creationId xmlns:a16="http://schemas.microsoft.com/office/drawing/2014/main" id="{31DCE182-BFF6-8E46-B4E1-1ACC7B740CCD}"/>
              </a:ext>
            </a:extLst>
          </p:cNvPr>
          <p:cNvSpPr/>
          <p:nvPr/>
        </p:nvSpPr>
        <p:spPr>
          <a:xfrm>
            <a:off x="944961" y="1818475"/>
            <a:ext cx="10302078" cy="424027"/>
          </a:xfrm>
          <a:prstGeom prst="rect">
            <a:avLst/>
          </a:prstGeom>
        </p:spPr>
        <p:txBody>
          <a:bodyPr wrap="square">
            <a:spAutoFit/>
          </a:bodyPr>
          <a:lstStyle/>
          <a:p>
            <a:pPr>
              <a:lnSpc>
                <a:spcPct val="150000"/>
              </a:lnSpc>
            </a:pPr>
            <a:r>
              <a:rPr lang="zh-CN" altLang="en-US" sz="1600" dirty="0">
                <a:solidFill>
                  <a:srgbClr val="212121"/>
                </a:solidFill>
                <a:latin typeface="LiberationSerif"/>
              </a:rPr>
              <a:t>        在</a:t>
            </a:r>
            <a:r>
              <a:rPr lang="en" altLang="zh-CN" sz="1600" dirty="0">
                <a:solidFill>
                  <a:srgbClr val="212121"/>
                </a:solidFill>
                <a:latin typeface="LiberationSerif"/>
              </a:rPr>
              <a:t>Java</a:t>
            </a:r>
            <a:r>
              <a:rPr lang="zh-CN" altLang="en-US" sz="1600" dirty="0">
                <a:solidFill>
                  <a:srgbClr val="212121"/>
                </a:solidFill>
                <a:latin typeface="LiberationSerif"/>
              </a:rPr>
              <a:t>中执行</a:t>
            </a:r>
            <a:r>
              <a:rPr lang="en" altLang="zh-CN" sz="1600" dirty="0">
                <a:solidFill>
                  <a:srgbClr val="212121"/>
                </a:solidFill>
                <a:latin typeface="LiberationSerif"/>
              </a:rPr>
              <a:t>SQL</a:t>
            </a:r>
            <a:r>
              <a:rPr lang="zh-CN" altLang="en-US" sz="1600" dirty="0">
                <a:solidFill>
                  <a:srgbClr val="212121"/>
                </a:solidFill>
                <a:latin typeface="LiberationSerif"/>
              </a:rPr>
              <a:t>语句一般有以下几种方式</a:t>
            </a:r>
            <a:r>
              <a:rPr lang="en-US" altLang="zh-CN" sz="1600" dirty="0">
                <a:solidFill>
                  <a:srgbClr val="212121"/>
                </a:solidFill>
                <a:latin typeface="LiberationSerif"/>
              </a:rPr>
              <a:t>:</a:t>
            </a:r>
          </a:p>
        </p:txBody>
      </p:sp>
      <p:sp>
        <p:nvSpPr>
          <p:cNvPr id="26" name="矩形 25">
            <a:extLst>
              <a:ext uri="{FF2B5EF4-FFF2-40B4-BE49-F238E27FC236}">
                <a16:creationId xmlns:a16="http://schemas.microsoft.com/office/drawing/2014/main" id="{D85A80D9-2EC4-624E-8D1D-C2ACFB2DE6C4}"/>
              </a:ext>
            </a:extLst>
          </p:cNvPr>
          <p:cNvSpPr/>
          <p:nvPr/>
        </p:nvSpPr>
        <p:spPr>
          <a:xfrm>
            <a:off x="949040" y="1702764"/>
            <a:ext cx="1706140" cy="15088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7AC259"/>
              </a:solidFill>
            </a:endParaRPr>
          </a:p>
        </p:txBody>
      </p:sp>
      <p:sp>
        <p:nvSpPr>
          <p:cNvPr id="35" name="矩形 34">
            <a:extLst>
              <a:ext uri="{FF2B5EF4-FFF2-40B4-BE49-F238E27FC236}">
                <a16:creationId xmlns:a16="http://schemas.microsoft.com/office/drawing/2014/main" id="{4E6B8176-9541-1A45-A901-A0EF2730E4A2}"/>
              </a:ext>
            </a:extLst>
          </p:cNvPr>
          <p:cNvSpPr/>
          <p:nvPr/>
        </p:nvSpPr>
        <p:spPr>
          <a:xfrm>
            <a:off x="939646" y="1423333"/>
            <a:ext cx="1715534" cy="430311"/>
          </a:xfrm>
          <a:prstGeom prst="rect">
            <a:avLst/>
          </a:prstGeom>
        </p:spPr>
        <p:txBody>
          <a:bodyPr wrap="none">
            <a:spAutoFit/>
          </a:bodyPr>
          <a:lstStyle/>
          <a:p>
            <a:pPr>
              <a:lnSpc>
                <a:spcPct val="120000"/>
              </a:lnSpc>
            </a:pPr>
            <a:r>
              <a:rPr lang="en-US" altLang="zh-CN" sz="2000" b="1" dirty="0">
                <a:latin typeface="Microsoft YaHei" panose="020B0503020204020204" pitchFamily="34" charset="-122"/>
                <a:ea typeface="Microsoft YaHei" panose="020B0503020204020204" pitchFamily="34" charset="-122"/>
                <a:cs typeface="+mn-ea"/>
              </a:rPr>
              <a:t>SQL</a:t>
            </a:r>
            <a:r>
              <a:rPr lang="zh-CN" altLang="en-US" sz="2000" b="1" dirty="0">
                <a:latin typeface="Microsoft YaHei" panose="020B0503020204020204" pitchFamily="34" charset="-122"/>
                <a:ea typeface="Microsoft YaHei" panose="020B0503020204020204" pitchFamily="34" charset="-122"/>
                <a:cs typeface="+mn-ea"/>
              </a:rPr>
              <a:t>执行方式</a:t>
            </a:r>
            <a:endParaRPr lang="en-US" altLang="zh-CN" sz="2000" b="1" dirty="0">
              <a:latin typeface="Microsoft YaHei" panose="020B0503020204020204" pitchFamily="34" charset="-122"/>
              <a:ea typeface="Microsoft YaHei" panose="020B0503020204020204" pitchFamily="34" charset="-122"/>
              <a:cs typeface="+mn-ea"/>
            </a:endParaRPr>
          </a:p>
        </p:txBody>
      </p:sp>
      <p:sp>
        <p:nvSpPr>
          <p:cNvPr id="42" name="矩形 41">
            <a:extLst>
              <a:ext uri="{FF2B5EF4-FFF2-40B4-BE49-F238E27FC236}">
                <a16:creationId xmlns:a16="http://schemas.microsoft.com/office/drawing/2014/main" id="{34028774-33A4-0D4A-ACAE-AE5363EA355C}"/>
              </a:ext>
            </a:extLst>
          </p:cNvPr>
          <p:cNvSpPr/>
          <p:nvPr/>
        </p:nvSpPr>
        <p:spPr>
          <a:xfrm>
            <a:off x="1211781" y="2643424"/>
            <a:ext cx="2268146" cy="40204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zh-CN" sz="1400" b="1" dirty="0"/>
              <a:t>Statement</a:t>
            </a:r>
            <a:r>
              <a:rPr kumimoji="1" lang="zh-CN" altLang="en-US" sz="1400" b="1" dirty="0"/>
              <a:t>执行</a:t>
            </a:r>
            <a:r>
              <a:rPr kumimoji="1" lang="en" altLang="zh-CN" sz="1400" b="1" dirty="0"/>
              <a:t>SQL</a:t>
            </a:r>
            <a:r>
              <a:rPr kumimoji="1" lang="zh-CN" altLang="en-US" sz="1400" b="1" dirty="0"/>
              <a:t>语句 </a:t>
            </a:r>
          </a:p>
        </p:txBody>
      </p:sp>
      <p:sp>
        <p:nvSpPr>
          <p:cNvPr id="43" name="矩形 42">
            <a:extLst>
              <a:ext uri="{FF2B5EF4-FFF2-40B4-BE49-F238E27FC236}">
                <a16:creationId xmlns:a16="http://schemas.microsoft.com/office/drawing/2014/main" id="{3168F0D1-FF86-624C-B9D3-6A147900D6D1}"/>
              </a:ext>
            </a:extLst>
          </p:cNvPr>
          <p:cNvSpPr/>
          <p:nvPr/>
        </p:nvSpPr>
        <p:spPr>
          <a:xfrm>
            <a:off x="4491340" y="2653793"/>
            <a:ext cx="2787698" cy="40204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zh-CN" sz="1400" b="1" dirty="0" err="1"/>
              <a:t>PreparedStatement</a:t>
            </a:r>
            <a:r>
              <a:rPr kumimoji="1" lang="zh-CN" altLang="en-US" sz="1400" b="1" dirty="0"/>
              <a:t>执行</a:t>
            </a:r>
            <a:r>
              <a:rPr kumimoji="1" lang="en" altLang="zh-CN" sz="1400" b="1" dirty="0"/>
              <a:t>SQL</a:t>
            </a:r>
            <a:r>
              <a:rPr kumimoji="1" lang="zh-CN" altLang="en-US" sz="1400" b="1" dirty="0"/>
              <a:t>语句</a:t>
            </a:r>
          </a:p>
        </p:txBody>
      </p:sp>
      <p:sp>
        <p:nvSpPr>
          <p:cNvPr id="44" name="矩形 43">
            <a:extLst>
              <a:ext uri="{FF2B5EF4-FFF2-40B4-BE49-F238E27FC236}">
                <a16:creationId xmlns:a16="http://schemas.microsoft.com/office/drawing/2014/main" id="{B625E864-CC8F-5D40-B65C-8E78DE0DF111}"/>
              </a:ext>
            </a:extLst>
          </p:cNvPr>
          <p:cNvSpPr/>
          <p:nvPr/>
        </p:nvSpPr>
        <p:spPr>
          <a:xfrm>
            <a:off x="8399354" y="2637644"/>
            <a:ext cx="1698292" cy="40204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zh-CN" sz="1400" b="1" dirty="0" err="1"/>
              <a:t>MyBatis</a:t>
            </a:r>
            <a:endParaRPr kumimoji="1" lang="zh-CN" altLang="en-US" sz="1400" b="1" dirty="0"/>
          </a:p>
        </p:txBody>
      </p:sp>
      <p:pic>
        <p:nvPicPr>
          <p:cNvPr id="19" name="图片 18">
            <a:extLst>
              <a:ext uri="{FF2B5EF4-FFF2-40B4-BE49-F238E27FC236}">
                <a16:creationId xmlns:a16="http://schemas.microsoft.com/office/drawing/2014/main" id="{DF2620D9-9506-DB48-9366-40FC7181AA2E}"/>
              </a:ext>
            </a:extLst>
          </p:cNvPr>
          <p:cNvPicPr>
            <a:picLocks noChangeAspect="1"/>
          </p:cNvPicPr>
          <p:nvPr/>
        </p:nvPicPr>
        <p:blipFill rotWithShape="1">
          <a:blip r:embed="rId3"/>
          <a:srcRect t="44246" r="19184"/>
          <a:stretch/>
        </p:blipFill>
        <p:spPr>
          <a:xfrm>
            <a:off x="779207" y="3459465"/>
            <a:ext cx="3133293" cy="874719"/>
          </a:xfrm>
          <a:prstGeom prst="rect">
            <a:avLst/>
          </a:prstGeom>
        </p:spPr>
      </p:pic>
      <p:sp>
        <p:nvSpPr>
          <p:cNvPr id="20" name="矩形 19">
            <a:extLst>
              <a:ext uri="{FF2B5EF4-FFF2-40B4-BE49-F238E27FC236}">
                <a16:creationId xmlns:a16="http://schemas.microsoft.com/office/drawing/2014/main" id="{E0BE63B5-2452-614A-955D-B8A5E64E2838}"/>
              </a:ext>
            </a:extLst>
          </p:cNvPr>
          <p:cNvSpPr/>
          <p:nvPr/>
        </p:nvSpPr>
        <p:spPr>
          <a:xfrm>
            <a:off x="669810" y="4411830"/>
            <a:ext cx="3352085" cy="1352165"/>
          </a:xfrm>
          <a:prstGeom prst="rect">
            <a:avLst/>
          </a:prstGeom>
        </p:spPr>
        <p:txBody>
          <a:bodyPr wrap="square">
            <a:spAutoFit/>
          </a:bodyPr>
          <a:lstStyle/>
          <a:p>
            <a:pPr>
              <a:lnSpc>
                <a:spcPct val="150000"/>
              </a:lnSpc>
            </a:pPr>
            <a:r>
              <a:rPr lang="en" altLang="zh-CN" sz="1400" dirty="0" err="1">
                <a:solidFill>
                  <a:srgbClr val="212121"/>
                </a:solidFill>
              </a:rPr>
              <a:t>java.sql.Statement</a:t>
            </a:r>
            <a:r>
              <a:rPr lang="zh-CN" altLang="en-US" sz="1400" dirty="0">
                <a:solidFill>
                  <a:srgbClr val="212121"/>
                </a:solidFill>
              </a:rPr>
              <a:t>是</a:t>
            </a:r>
            <a:r>
              <a:rPr lang="en" altLang="zh-CN" sz="1400" dirty="0">
                <a:solidFill>
                  <a:srgbClr val="212121"/>
                </a:solidFill>
              </a:rPr>
              <a:t>Java JDBC</a:t>
            </a:r>
            <a:r>
              <a:rPr lang="zh-CN" altLang="en-US" sz="1400" dirty="0">
                <a:solidFill>
                  <a:srgbClr val="212121"/>
                </a:solidFill>
              </a:rPr>
              <a:t>下执行</a:t>
            </a:r>
            <a:r>
              <a:rPr lang="en" altLang="zh-CN" sz="1400" dirty="0">
                <a:solidFill>
                  <a:srgbClr val="212121"/>
                </a:solidFill>
              </a:rPr>
              <a:t>SQL</a:t>
            </a:r>
            <a:r>
              <a:rPr lang="zh-CN" altLang="en-US" sz="1400" dirty="0">
                <a:solidFill>
                  <a:srgbClr val="212121"/>
                </a:solidFill>
              </a:rPr>
              <a:t>语句的一种原生方式，执行语句时需要通过拼接来执行。若拼接的语句没有经过过滤，将出现 </a:t>
            </a:r>
            <a:r>
              <a:rPr lang="en" altLang="zh-CN" sz="1400" dirty="0">
                <a:solidFill>
                  <a:srgbClr val="212121"/>
                </a:solidFill>
              </a:rPr>
              <a:t>SQL</a:t>
            </a:r>
            <a:r>
              <a:rPr lang="zh-CN" altLang="en-US" sz="1400" dirty="0">
                <a:solidFill>
                  <a:srgbClr val="212121"/>
                </a:solidFill>
              </a:rPr>
              <a:t>注入漏洞。 </a:t>
            </a:r>
            <a:endParaRPr lang="zh-CN" altLang="en-US" sz="1400" dirty="0">
              <a:effectLst/>
            </a:endParaRPr>
          </a:p>
        </p:txBody>
      </p:sp>
      <p:sp>
        <p:nvSpPr>
          <p:cNvPr id="21" name="矩形 20">
            <a:extLst>
              <a:ext uri="{FF2B5EF4-FFF2-40B4-BE49-F238E27FC236}">
                <a16:creationId xmlns:a16="http://schemas.microsoft.com/office/drawing/2014/main" id="{7ED8CFA5-86C3-3F4F-93AF-605347FE74B0}"/>
              </a:ext>
            </a:extLst>
          </p:cNvPr>
          <p:cNvSpPr/>
          <p:nvPr/>
        </p:nvSpPr>
        <p:spPr>
          <a:xfrm>
            <a:off x="4318542" y="4439439"/>
            <a:ext cx="3217374" cy="1352165"/>
          </a:xfrm>
          <a:prstGeom prst="rect">
            <a:avLst/>
          </a:prstGeom>
        </p:spPr>
        <p:txBody>
          <a:bodyPr wrap="square">
            <a:spAutoFit/>
          </a:bodyPr>
          <a:lstStyle/>
          <a:p>
            <a:pPr>
              <a:lnSpc>
                <a:spcPct val="150000"/>
              </a:lnSpc>
            </a:pPr>
            <a:r>
              <a:rPr lang="en" altLang="zh-CN" sz="1400" dirty="0" err="1">
                <a:solidFill>
                  <a:srgbClr val="212121"/>
                </a:solidFill>
              </a:rPr>
              <a:t>PreparedStatement</a:t>
            </a:r>
            <a:r>
              <a:rPr lang="zh-CN" altLang="en-US" sz="1400" dirty="0">
                <a:solidFill>
                  <a:srgbClr val="212121"/>
                </a:solidFill>
              </a:rPr>
              <a:t>是继承</a:t>
            </a:r>
            <a:r>
              <a:rPr lang="en" altLang="zh-CN" sz="1400" dirty="0">
                <a:solidFill>
                  <a:srgbClr val="212121"/>
                </a:solidFill>
              </a:rPr>
              <a:t>statement</a:t>
            </a:r>
            <a:r>
              <a:rPr lang="zh-CN" altLang="en-US" sz="1400" dirty="0">
                <a:solidFill>
                  <a:srgbClr val="212121"/>
                </a:solidFill>
              </a:rPr>
              <a:t>的子接口，包含已编译的</a:t>
            </a:r>
            <a:r>
              <a:rPr lang="en" altLang="zh-CN" sz="1400" dirty="0">
                <a:solidFill>
                  <a:srgbClr val="212121"/>
                </a:solidFill>
              </a:rPr>
              <a:t>SQL</a:t>
            </a:r>
            <a:r>
              <a:rPr lang="zh-CN" altLang="en-US" sz="1400" dirty="0">
                <a:solidFill>
                  <a:srgbClr val="212121"/>
                </a:solidFill>
              </a:rPr>
              <a:t>语句。</a:t>
            </a:r>
            <a:r>
              <a:rPr lang="en" altLang="zh-CN" sz="1400" dirty="0" err="1">
                <a:solidFill>
                  <a:srgbClr val="212121"/>
                </a:solidFill>
              </a:rPr>
              <a:t>PreparedStatement</a:t>
            </a:r>
            <a:r>
              <a:rPr lang="zh-CN" altLang="en-US" sz="1400" dirty="0">
                <a:solidFill>
                  <a:srgbClr val="212121"/>
                </a:solidFill>
              </a:rPr>
              <a:t>会预处理</a:t>
            </a:r>
            <a:r>
              <a:rPr lang="en" altLang="zh-CN" sz="1400" dirty="0">
                <a:solidFill>
                  <a:srgbClr val="212121"/>
                </a:solidFill>
              </a:rPr>
              <a:t>SQL</a:t>
            </a:r>
            <a:r>
              <a:rPr lang="zh-CN" altLang="en-US" sz="1400" dirty="0">
                <a:solidFill>
                  <a:srgbClr val="212121"/>
                </a:solidFill>
              </a:rPr>
              <a:t>语句，</a:t>
            </a:r>
            <a:r>
              <a:rPr lang="en" altLang="zh-CN" sz="1400" dirty="0">
                <a:solidFill>
                  <a:srgbClr val="212121"/>
                </a:solidFill>
              </a:rPr>
              <a:t>SQL</a:t>
            </a:r>
            <a:r>
              <a:rPr lang="zh-CN" altLang="en-US" sz="1400" dirty="0">
                <a:solidFill>
                  <a:srgbClr val="212121"/>
                </a:solidFill>
              </a:rPr>
              <a:t>语句可具有一个或多个 </a:t>
            </a:r>
            <a:r>
              <a:rPr lang="en" altLang="zh-CN" sz="1400" dirty="0">
                <a:solidFill>
                  <a:srgbClr val="212121"/>
                </a:solidFill>
              </a:rPr>
              <a:t>IN</a:t>
            </a:r>
            <a:r>
              <a:rPr lang="zh-CN" altLang="en-US" sz="1400" dirty="0">
                <a:solidFill>
                  <a:srgbClr val="212121"/>
                </a:solidFill>
              </a:rPr>
              <a:t>参数。</a:t>
            </a:r>
          </a:p>
        </p:txBody>
      </p:sp>
      <p:pic>
        <p:nvPicPr>
          <p:cNvPr id="22" name="图片 21">
            <a:extLst>
              <a:ext uri="{FF2B5EF4-FFF2-40B4-BE49-F238E27FC236}">
                <a16:creationId xmlns:a16="http://schemas.microsoft.com/office/drawing/2014/main" id="{0AA985E7-C045-464D-86DE-ACEFD24C23D5}"/>
              </a:ext>
            </a:extLst>
          </p:cNvPr>
          <p:cNvPicPr>
            <a:picLocks noChangeAspect="1"/>
          </p:cNvPicPr>
          <p:nvPr/>
        </p:nvPicPr>
        <p:blipFill rotWithShape="1">
          <a:blip r:embed="rId4"/>
          <a:srcRect t="44033" r="19184"/>
          <a:stretch/>
        </p:blipFill>
        <p:spPr>
          <a:xfrm>
            <a:off x="4318542" y="3454146"/>
            <a:ext cx="3133292" cy="985293"/>
          </a:xfrm>
          <a:prstGeom prst="rect">
            <a:avLst/>
          </a:prstGeom>
        </p:spPr>
      </p:pic>
      <p:sp>
        <p:nvSpPr>
          <p:cNvPr id="45" name="矩形 44">
            <a:extLst>
              <a:ext uri="{FF2B5EF4-FFF2-40B4-BE49-F238E27FC236}">
                <a16:creationId xmlns:a16="http://schemas.microsoft.com/office/drawing/2014/main" id="{D59255BC-194C-DC4F-A93E-60A5FA82383F}"/>
              </a:ext>
            </a:extLst>
          </p:cNvPr>
          <p:cNvSpPr/>
          <p:nvPr/>
        </p:nvSpPr>
        <p:spPr>
          <a:xfrm>
            <a:off x="7907632" y="4411829"/>
            <a:ext cx="3175333" cy="1352165"/>
          </a:xfrm>
          <a:prstGeom prst="rect">
            <a:avLst/>
          </a:prstGeom>
        </p:spPr>
        <p:txBody>
          <a:bodyPr wrap="square">
            <a:spAutoFit/>
          </a:bodyPr>
          <a:lstStyle/>
          <a:p>
            <a:pPr>
              <a:lnSpc>
                <a:spcPct val="150000"/>
              </a:lnSpc>
            </a:pPr>
            <a:r>
              <a:rPr lang="en" altLang="zh-CN" sz="1400" dirty="0" err="1">
                <a:solidFill>
                  <a:srgbClr val="212121"/>
                </a:solidFill>
              </a:rPr>
              <a:t>MyBatis</a:t>
            </a:r>
            <a:r>
              <a:rPr lang="zh-CN" altLang="en-US" sz="1400" dirty="0">
                <a:solidFill>
                  <a:srgbClr val="212121"/>
                </a:solidFill>
              </a:rPr>
              <a:t>是一个</a:t>
            </a:r>
            <a:r>
              <a:rPr lang="en" altLang="zh-CN" sz="1400" dirty="0">
                <a:solidFill>
                  <a:srgbClr val="212121"/>
                </a:solidFill>
              </a:rPr>
              <a:t>Java</a:t>
            </a:r>
            <a:r>
              <a:rPr lang="zh-CN" altLang="en-US" sz="1400" dirty="0">
                <a:solidFill>
                  <a:srgbClr val="212121"/>
                </a:solidFill>
              </a:rPr>
              <a:t>持久化框架，它通过</a:t>
            </a:r>
            <a:r>
              <a:rPr lang="en" altLang="zh-CN" sz="1400" dirty="0">
                <a:solidFill>
                  <a:srgbClr val="212121"/>
                </a:solidFill>
              </a:rPr>
              <a:t>XML</a:t>
            </a:r>
            <a:r>
              <a:rPr lang="zh-CN" altLang="en-US" sz="1400" dirty="0">
                <a:solidFill>
                  <a:srgbClr val="212121"/>
                </a:solidFill>
              </a:rPr>
              <a:t>描述符或注解把对象 与存储过程或</a:t>
            </a:r>
            <a:r>
              <a:rPr lang="en" altLang="zh-CN" sz="1400" dirty="0">
                <a:solidFill>
                  <a:srgbClr val="212121"/>
                </a:solidFill>
              </a:rPr>
              <a:t>SQL</a:t>
            </a:r>
            <a:r>
              <a:rPr lang="zh-CN" altLang="en-US" sz="1400" dirty="0">
                <a:solidFill>
                  <a:srgbClr val="212121"/>
                </a:solidFill>
              </a:rPr>
              <a:t>语句关联起来，它支持自定义</a:t>
            </a:r>
            <a:r>
              <a:rPr lang="en" altLang="zh-CN" sz="1400" dirty="0">
                <a:solidFill>
                  <a:srgbClr val="212121"/>
                </a:solidFill>
              </a:rPr>
              <a:t>SQL</a:t>
            </a:r>
            <a:r>
              <a:rPr lang="zh-CN" altLang="en" sz="1400" dirty="0">
                <a:solidFill>
                  <a:srgbClr val="212121"/>
                </a:solidFill>
              </a:rPr>
              <a:t>、</a:t>
            </a:r>
            <a:r>
              <a:rPr lang="zh-CN" altLang="en-US" sz="1400" dirty="0">
                <a:solidFill>
                  <a:srgbClr val="212121"/>
                </a:solidFill>
              </a:rPr>
              <a:t>存储过程以及高级映射。</a:t>
            </a:r>
          </a:p>
        </p:txBody>
      </p:sp>
      <p:pic>
        <p:nvPicPr>
          <p:cNvPr id="25" name="图片 24">
            <a:extLst>
              <a:ext uri="{FF2B5EF4-FFF2-40B4-BE49-F238E27FC236}">
                <a16:creationId xmlns:a16="http://schemas.microsoft.com/office/drawing/2014/main" id="{BA0EC8CC-9942-4D47-9FAC-FE9D83A4E496}"/>
              </a:ext>
            </a:extLst>
          </p:cNvPr>
          <p:cNvPicPr>
            <a:picLocks noChangeAspect="1"/>
          </p:cNvPicPr>
          <p:nvPr/>
        </p:nvPicPr>
        <p:blipFill rotWithShape="1">
          <a:blip r:embed="rId5"/>
          <a:srcRect r="36249"/>
          <a:stretch/>
        </p:blipFill>
        <p:spPr>
          <a:xfrm>
            <a:off x="7857876" y="3441051"/>
            <a:ext cx="3133292" cy="775207"/>
          </a:xfrm>
          <a:prstGeom prst="rect">
            <a:avLst/>
          </a:prstGeom>
        </p:spPr>
      </p:pic>
    </p:spTree>
    <p:extLst>
      <p:ext uri="{BB962C8B-B14F-4D97-AF65-F5344CB8AC3E}">
        <p14:creationId xmlns:p14="http://schemas.microsoft.com/office/powerpoint/2010/main" val="2842101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73399" y="590046"/>
            <a:ext cx="2339102"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编程漏洞威胁</a:t>
            </a:r>
          </a:p>
        </p:txBody>
      </p:sp>
      <p:sp>
        <p:nvSpPr>
          <p:cNvPr id="23" name="矩形 22">
            <a:extLst>
              <a:ext uri="{FF2B5EF4-FFF2-40B4-BE49-F238E27FC236}">
                <a16:creationId xmlns:a16="http://schemas.microsoft.com/office/drawing/2014/main" id="{3D7DA5AC-E6B6-D44E-AFA1-B073EC899024}"/>
              </a:ext>
            </a:extLst>
          </p:cNvPr>
          <p:cNvSpPr/>
          <p:nvPr/>
        </p:nvSpPr>
        <p:spPr>
          <a:xfrm>
            <a:off x="806388" y="1421741"/>
            <a:ext cx="2353529" cy="461665"/>
          </a:xfrm>
          <a:prstGeom prst="rect">
            <a:avLst/>
          </a:prstGeom>
        </p:spPr>
        <p:txBody>
          <a:bodyPr wrap="none">
            <a:spAutoFit/>
          </a:bodyPr>
          <a:lstStyle/>
          <a:p>
            <a:pPr>
              <a:spcAft>
                <a:spcPts val="1800"/>
              </a:spcAft>
            </a:pPr>
            <a:r>
              <a:rPr kumimoji="1" lang="en-US" altLang="zh-CN" sz="2400" b="1" dirty="0">
                <a:solidFill>
                  <a:srgbClr val="C00000"/>
                </a:solidFill>
                <a:latin typeface="思源黑体 CN Bold" panose="020B0800000000000000" charset="-122"/>
                <a:ea typeface="思源黑体 CN Bold" panose="020B0800000000000000" charset="-122"/>
              </a:rPr>
              <a:t>4</a:t>
            </a:r>
            <a:r>
              <a:rPr kumimoji="1" lang="zh-CN" altLang="en-US" sz="2400" b="1" dirty="0">
                <a:solidFill>
                  <a:srgbClr val="C00000"/>
                </a:solidFill>
                <a:latin typeface="思源黑体 CN Bold" panose="020B0800000000000000" charset="-122"/>
                <a:ea typeface="思源黑体 CN Bold" panose="020B0800000000000000" charset="-122"/>
              </a:rPr>
              <a:t> 命令执行漏洞 </a:t>
            </a:r>
          </a:p>
        </p:txBody>
      </p:sp>
      <p:sp>
        <p:nvSpPr>
          <p:cNvPr id="2" name="矩形 1">
            <a:extLst>
              <a:ext uri="{FF2B5EF4-FFF2-40B4-BE49-F238E27FC236}">
                <a16:creationId xmlns:a16="http://schemas.microsoft.com/office/drawing/2014/main" id="{A89C4B05-196E-6143-9318-D1CC0CC3C6D1}"/>
              </a:ext>
            </a:extLst>
          </p:cNvPr>
          <p:cNvSpPr/>
          <p:nvPr/>
        </p:nvSpPr>
        <p:spPr>
          <a:xfrm>
            <a:off x="957045" y="1965047"/>
            <a:ext cx="10277910" cy="793487"/>
          </a:xfrm>
          <a:prstGeom prst="rect">
            <a:avLst/>
          </a:prstGeom>
        </p:spPr>
        <p:txBody>
          <a:bodyPr wrap="square">
            <a:spAutoFit/>
          </a:bodyPr>
          <a:lstStyle/>
          <a:p>
            <a:pPr>
              <a:lnSpc>
                <a:spcPct val="150000"/>
              </a:lnSpc>
            </a:pPr>
            <a:r>
              <a:rPr lang="zh-CN" altLang="en-US" sz="1600" dirty="0"/>
              <a:t>        命令执行漏洞是指应用有时需要调用一些执行系统命令的函数，如果系统命令代码未对用户可控参数做过滤，则当用户能控制这些函数中的参数时，就可以</a:t>
            </a:r>
            <a:r>
              <a:rPr lang="zh-CN" altLang="en-US" sz="1600" b="1" dirty="0">
                <a:solidFill>
                  <a:srgbClr val="C00000"/>
                </a:solidFill>
              </a:rPr>
              <a:t>将恶意系统命令拼接到正常命令</a:t>
            </a:r>
            <a:r>
              <a:rPr lang="zh-CN" altLang="en-US" sz="1600" dirty="0"/>
              <a:t>中，从而造成命令执行攻击。 </a:t>
            </a:r>
          </a:p>
        </p:txBody>
      </p:sp>
      <p:sp>
        <p:nvSpPr>
          <p:cNvPr id="17" name="矩形 16">
            <a:extLst>
              <a:ext uri="{FF2B5EF4-FFF2-40B4-BE49-F238E27FC236}">
                <a16:creationId xmlns:a16="http://schemas.microsoft.com/office/drawing/2014/main" id="{0FDE494E-859F-9A4B-875F-CAB6CC18F390}"/>
              </a:ext>
            </a:extLst>
          </p:cNvPr>
          <p:cNvSpPr/>
          <p:nvPr/>
        </p:nvSpPr>
        <p:spPr>
          <a:xfrm>
            <a:off x="911405" y="3256486"/>
            <a:ext cx="1154097" cy="12261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19" name="矩形 18">
            <a:extLst>
              <a:ext uri="{FF2B5EF4-FFF2-40B4-BE49-F238E27FC236}">
                <a16:creationId xmlns:a16="http://schemas.microsoft.com/office/drawing/2014/main" id="{439A3BD1-EED3-F846-80AE-15895AADEF71}"/>
              </a:ext>
            </a:extLst>
          </p:cNvPr>
          <p:cNvSpPr/>
          <p:nvPr/>
        </p:nvSpPr>
        <p:spPr>
          <a:xfrm>
            <a:off x="902011" y="2977055"/>
            <a:ext cx="1210588" cy="430311"/>
          </a:xfrm>
          <a:prstGeom prst="rect">
            <a:avLst/>
          </a:prstGeom>
        </p:spPr>
        <p:txBody>
          <a:bodyPr wrap="none">
            <a:spAutoFit/>
          </a:bodyPr>
          <a:lstStyle/>
          <a:p>
            <a:pPr>
              <a:lnSpc>
                <a:spcPct val="120000"/>
              </a:lnSpc>
            </a:pPr>
            <a:r>
              <a:rPr lang="zh-CN" altLang="en-US" sz="2000" b="1" dirty="0">
                <a:latin typeface="Microsoft YaHei" panose="020B0503020204020204" pitchFamily="34" charset="-122"/>
                <a:ea typeface="Microsoft YaHei" panose="020B0503020204020204" pitchFamily="34" charset="-122"/>
                <a:cs typeface="+mn-ea"/>
              </a:rPr>
              <a:t>漏洞危害</a:t>
            </a:r>
          </a:p>
        </p:txBody>
      </p:sp>
      <p:sp>
        <p:nvSpPr>
          <p:cNvPr id="3" name="矩形 2">
            <a:extLst>
              <a:ext uri="{FF2B5EF4-FFF2-40B4-BE49-F238E27FC236}">
                <a16:creationId xmlns:a16="http://schemas.microsoft.com/office/drawing/2014/main" id="{5D7066E3-7087-B44A-83CD-9785E0AA89E3}"/>
              </a:ext>
            </a:extLst>
          </p:cNvPr>
          <p:cNvSpPr/>
          <p:nvPr/>
        </p:nvSpPr>
        <p:spPr>
          <a:xfrm>
            <a:off x="957045" y="3566796"/>
            <a:ext cx="10277910" cy="793359"/>
          </a:xfrm>
          <a:prstGeom prst="rect">
            <a:avLst/>
          </a:prstGeom>
        </p:spPr>
        <p:txBody>
          <a:bodyPr wrap="square">
            <a:spAutoFit/>
          </a:bodyPr>
          <a:lstStyle/>
          <a:p>
            <a:pPr>
              <a:lnSpc>
                <a:spcPct val="150000"/>
              </a:lnSpc>
            </a:pPr>
            <a:r>
              <a:rPr lang="zh-CN" altLang="en-US" sz="1600" dirty="0">
                <a:solidFill>
                  <a:srgbClr val="212121"/>
                </a:solidFill>
                <a:latin typeface="DroidSansFallback"/>
              </a:rPr>
              <a:t>        继承</a:t>
            </a:r>
            <a:r>
              <a:rPr lang="en" altLang="zh-CN" sz="1600" dirty="0">
                <a:solidFill>
                  <a:srgbClr val="212121"/>
                </a:solidFill>
                <a:latin typeface="DroidSansFallback"/>
              </a:rPr>
              <a:t>Web</a:t>
            </a:r>
            <a:r>
              <a:rPr lang="zh-CN" altLang="en-US" sz="1600" dirty="0">
                <a:solidFill>
                  <a:srgbClr val="212121"/>
                </a:solidFill>
                <a:latin typeface="DroidSansFallback"/>
              </a:rPr>
              <a:t>服务程序的权限去 执行系统命令或</a:t>
            </a:r>
            <a:r>
              <a:rPr lang="zh-CN" altLang="en-US" sz="1600" b="1" dirty="0">
                <a:solidFill>
                  <a:srgbClr val="C00000"/>
                </a:solidFill>
                <a:latin typeface="DroidSansFallback"/>
              </a:rPr>
              <a:t>读</a:t>
            </a:r>
            <a:r>
              <a:rPr lang="en-US" altLang="zh-CN" sz="1600" b="1" dirty="0">
                <a:solidFill>
                  <a:srgbClr val="C00000"/>
                </a:solidFill>
                <a:latin typeface="DroidSansFallback"/>
              </a:rPr>
              <a:t>/</a:t>
            </a:r>
            <a:r>
              <a:rPr lang="zh-CN" altLang="en-US" sz="1600" b="1" dirty="0">
                <a:solidFill>
                  <a:srgbClr val="C00000"/>
                </a:solidFill>
                <a:latin typeface="DroidSansFallback"/>
              </a:rPr>
              <a:t>写文件</a:t>
            </a:r>
            <a:r>
              <a:rPr lang="zh-CN" altLang="en-US" sz="1600" dirty="0">
                <a:solidFill>
                  <a:srgbClr val="C00000"/>
                </a:solidFill>
                <a:latin typeface="DroidSansFallback"/>
              </a:rPr>
              <a:t>，</a:t>
            </a:r>
            <a:r>
              <a:rPr lang="zh-CN" altLang="en-US" sz="1600" b="1" dirty="0">
                <a:solidFill>
                  <a:srgbClr val="C00000"/>
                </a:solidFill>
                <a:latin typeface="DroidSansFallback"/>
              </a:rPr>
              <a:t>反弹</a:t>
            </a:r>
            <a:r>
              <a:rPr lang="en" altLang="zh-CN" sz="1600" b="1" dirty="0">
                <a:solidFill>
                  <a:srgbClr val="C00000"/>
                </a:solidFill>
                <a:latin typeface="DroidSansFallback"/>
              </a:rPr>
              <a:t>shell</a:t>
            </a:r>
            <a:r>
              <a:rPr lang="zh-CN" altLang="en" sz="1600" dirty="0">
                <a:solidFill>
                  <a:srgbClr val="212121"/>
                </a:solidFill>
                <a:latin typeface="DroidSansFallback"/>
              </a:rPr>
              <a:t>，</a:t>
            </a:r>
            <a:r>
              <a:rPr lang="zh-CN" altLang="en-US" sz="1600" dirty="0">
                <a:solidFill>
                  <a:srgbClr val="212121"/>
                </a:solidFill>
                <a:latin typeface="DroidSansFallback"/>
              </a:rPr>
              <a:t>控制整个网站甚至控制服务器，进一步实现内网渗透。 </a:t>
            </a:r>
          </a:p>
        </p:txBody>
      </p:sp>
      <p:sp>
        <p:nvSpPr>
          <p:cNvPr id="8" name="矩形 7">
            <a:extLst>
              <a:ext uri="{FF2B5EF4-FFF2-40B4-BE49-F238E27FC236}">
                <a16:creationId xmlns:a16="http://schemas.microsoft.com/office/drawing/2014/main" id="{EE3D9082-55E4-8C44-B786-C250D42DC614}"/>
              </a:ext>
            </a:extLst>
          </p:cNvPr>
          <p:cNvSpPr/>
          <p:nvPr/>
        </p:nvSpPr>
        <p:spPr>
          <a:xfrm>
            <a:off x="920799" y="4898884"/>
            <a:ext cx="1154097" cy="12261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7AC259"/>
              </a:solidFill>
            </a:endParaRPr>
          </a:p>
        </p:txBody>
      </p:sp>
      <p:sp>
        <p:nvSpPr>
          <p:cNvPr id="9" name="矩形 8">
            <a:extLst>
              <a:ext uri="{FF2B5EF4-FFF2-40B4-BE49-F238E27FC236}">
                <a16:creationId xmlns:a16="http://schemas.microsoft.com/office/drawing/2014/main" id="{2A3EF02F-F31C-3442-B4BB-ADAF1E100C0A}"/>
              </a:ext>
            </a:extLst>
          </p:cNvPr>
          <p:cNvSpPr/>
          <p:nvPr/>
        </p:nvSpPr>
        <p:spPr>
          <a:xfrm>
            <a:off x="911405" y="4619453"/>
            <a:ext cx="1210588" cy="430311"/>
          </a:xfrm>
          <a:prstGeom prst="rect">
            <a:avLst/>
          </a:prstGeom>
        </p:spPr>
        <p:txBody>
          <a:bodyPr wrap="none">
            <a:spAutoFit/>
          </a:bodyPr>
          <a:lstStyle/>
          <a:p>
            <a:pPr>
              <a:lnSpc>
                <a:spcPct val="120000"/>
              </a:lnSpc>
            </a:pPr>
            <a:r>
              <a:rPr lang="zh-CN" altLang="en-US" sz="2000" b="1" dirty="0">
                <a:latin typeface="Microsoft YaHei" panose="020B0503020204020204" pitchFamily="34" charset="-122"/>
                <a:ea typeface="Microsoft YaHei" panose="020B0503020204020204" pitchFamily="34" charset="-122"/>
                <a:cs typeface="+mn-ea"/>
              </a:rPr>
              <a:t>漏洞场景</a:t>
            </a:r>
          </a:p>
        </p:txBody>
      </p:sp>
      <p:sp>
        <p:nvSpPr>
          <p:cNvPr id="5" name="矩形 4">
            <a:extLst>
              <a:ext uri="{FF2B5EF4-FFF2-40B4-BE49-F238E27FC236}">
                <a16:creationId xmlns:a16="http://schemas.microsoft.com/office/drawing/2014/main" id="{56BC31B7-265F-D144-9694-704118216BE8}"/>
              </a:ext>
            </a:extLst>
          </p:cNvPr>
          <p:cNvSpPr/>
          <p:nvPr/>
        </p:nvSpPr>
        <p:spPr>
          <a:xfrm>
            <a:off x="902011" y="5175562"/>
            <a:ext cx="10460947" cy="793359"/>
          </a:xfrm>
          <a:prstGeom prst="rect">
            <a:avLst/>
          </a:prstGeom>
        </p:spPr>
        <p:txBody>
          <a:bodyPr wrap="square">
            <a:spAutoFit/>
          </a:bodyPr>
          <a:lstStyle/>
          <a:p>
            <a:pPr>
              <a:lnSpc>
                <a:spcPct val="150000"/>
              </a:lnSpc>
            </a:pPr>
            <a:r>
              <a:rPr lang="zh-CN" altLang="en-US" sz="1600" dirty="0">
                <a:solidFill>
                  <a:srgbClr val="212121"/>
                </a:solidFill>
                <a:latin typeface="DroidSansFallback"/>
              </a:rPr>
              <a:t>        在</a:t>
            </a:r>
            <a:r>
              <a:rPr lang="en" altLang="zh-CN" sz="1600" dirty="0">
                <a:solidFill>
                  <a:srgbClr val="212121"/>
                </a:solidFill>
                <a:latin typeface="LiberationSerif"/>
              </a:rPr>
              <a:t>Java</a:t>
            </a:r>
            <a:r>
              <a:rPr lang="zh-CN" altLang="en-US" sz="1600" dirty="0">
                <a:solidFill>
                  <a:srgbClr val="212121"/>
                </a:solidFill>
                <a:latin typeface="DroidSansFallback"/>
              </a:rPr>
              <a:t>开发语言中可以执行系统命令的函数有</a:t>
            </a:r>
            <a:r>
              <a:rPr lang="en" altLang="zh-CN" sz="1600" b="1" dirty="0" err="1">
                <a:solidFill>
                  <a:srgbClr val="C00000"/>
                </a:solidFill>
                <a:latin typeface="LiberationSerif"/>
              </a:rPr>
              <a:t>Runtime.getRuntime.exec</a:t>
            </a:r>
            <a:r>
              <a:rPr lang="zh-CN" altLang="en-US" sz="1600" b="1" dirty="0">
                <a:solidFill>
                  <a:srgbClr val="C00000"/>
                </a:solidFill>
                <a:latin typeface="DroidSansFallback"/>
              </a:rPr>
              <a:t>和</a:t>
            </a:r>
            <a:r>
              <a:rPr lang="en" altLang="zh-CN" sz="1600" b="1" dirty="0" err="1">
                <a:solidFill>
                  <a:srgbClr val="C00000"/>
                </a:solidFill>
                <a:latin typeface="LiberationSerif"/>
              </a:rPr>
              <a:t>ProcessBuilder.start</a:t>
            </a:r>
            <a:r>
              <a:rPr lang="zh-CN" altLang="en" sz="1600" dirty="0">
                <a:solidFill>
                  <a:srgbClr val="212121"/>
                </a:solidFill>
                <a:latin typeface="DroidSansFallback"/>
              </a:rPr>
              <a:t>，</a:t>
            </a:r>
            <a:r>
              <a:rPr lang="zh-CN" altLang="en-US" sz="1600" dirty="0">
                <a:solidFill>
                  <a:srgbClr val="212121"/>
                </a:solidFill>
                <a:latin typeface="DroidSansFallback"/>
              </a:rPr>
              <a:t>其中，</a:t>
            </a:r>
            <a:r>
              <a:rPr lang="en" altLang="zh-CN" sz="1600" dirty="0">
                <a:solidFill>
                  <a:srgbClr val="212121"/>
                </a:solidFill>
                <a:latin typeface="LiberationSerif"/>
              </a:rPr>
              <a:t>Runtime.</a:t>
            </a:r>
            <a:r>
              <a:rPr lang="zh-CN" altLang="en-US" sz="1600" dirty="0">
                <a:solidFill>
                  <a:srgbClr val="212121"/>
                </a:solidFill>
                <a:latin typeface="LiberationSerif"/>
              </a:rPr>
              <a:t> </a:t>
            </a:r>
            <a:r>
              <a:rPr lang="en" altLang="zh-CN" sz="1600" dirty="0" err="1">
                <a:solidFill>
                  <a:srgbClr val="212121"/>
                </a:solidFill>
                <a:latin typeface="LiberationSerif"/>
              </a:rPr>
              <a:t>getRuntime.exec</a:t>
            </a:r>
            <a:r>
              <a:rPr lang="zh-CN" altLang="en-US" sz="1600" dirty="0">
                <a:solidFill>
                  <a:srgbClr val="212121"/>
                </a:solidFill>
                <a:latin typeface="DroidSansFallback"/>
              </a:rPr>
              <a:t>是在</a:t>
            </a:r>
            <a:r>
              <a:rPr lang="en" altLang="zh-CN" sz="1600" dirty="0">
                <a:solidFill>
                  <a:srgbClr val="212121"/>
                </a:solidFill>
                <a:latin typeface="LiberationSerif"/>
              </a:rPr>
              <a:t>Java1.5</a:t>
            </a:r>
            <a:r>
              <a:rPr lang="zh-CN" altLang="en-US" sz="1600" dirty="0">
                <a:solidFill>
                  <a:srgbClr val="212121"/>
                </a:solidFill>
                <a:latin typeface="DroidSansFallback"/>
              </a:rPr>
              <a:t>之前提供的，</a:t>
            </a:r>
            <a:r>
              <a:rPr lang="en" altLang="zh-CN" sz="1600" dirty="0">
                <a:solidFill>
                  <a:srgbClr val="212121"/>
                </a:solidFill>
                <a:latin typeface="LiberationSerif"/>
              </a:rPr>
              <a:t>Java1.5</a:t>
            </a:r>
            <a:r>
              <a:rPr lang="zh-CN" altLang="en-US" sz="1600" dirty="0">
                <a:solidFill>
                  <a:srgbClr val="212121"/>
                </a:solidFill>
                <a:latin typeface="DroidSansFallback"/>
              </a:rPr>
              <a:t>之后则提供了 </a:t>
            </a:r>
            <a:r>
              <a:rPr lang="en" altLang="zh-CN" sz="1600" dirty="0" err="1">
                <a:solidFill>
                  <a:srgbClr val="212121"/>
                </a:solidFill>
                <a:latin typeface="LiberationSerif"/>
              </a:rPr>
              <a:t>ProcessBuilder</a:t>
            </a:r>
            <a:r>
              <a:rPr lang="zh-CN" altLang="en-US" sz="1600" dirty="0">
                <a:solidFill>
                  <a:srgbClr val="212121"/>
                </a:solidFill>
                <a:latin typeface="DroidSansFallback"/>
              </a:rPr>
              <a:t>类来构建进程。 </a:t>
            </a:r>
            <a:endParaRPr lang="zh-CN" altLang="en-US" sz="1600" dirty="0">
              <a:effectLst/>
            </a:endParaRPr>
          </a:p>
        </p:txBody>
      </p:sp>
    </p:spTree>
    <p:extLst>
      <p:ext uri="{BB962C8B-B14F-4D97-AF65-F5344CB8AC3E}">
        <p14:creationId xmlns:p14="http://schemas.microsoft.com/office/powerpoint/2010/main" val="11789442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73399" y="590046"/>
            <a:ext cx="2339102"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编程漏洞威胁</a:t>
            </a:r>
          </a:p>
        </p:txBody>
      </p:sp>
      <p:sp>
        <p:nvSpPr>
          <p:cNvPr id="11" name="矩形 10">
            <a:extLst>
              <a:ext uri="{FF2B5EF4-FFF2-40B4-BE49-F238E27FC236}">
                <a16:creationId xmlns:a16="http://schemas.microsoft.com/office/drawing/2014/main" id="{D96995D1-592F-F249-8207-4BE5813D0D53}"/>
              </a:ext>
            </a:extLst>
          </p:cNvPr>
          <p:cNvSpPr/>
          <p:nvPr/>
        </p:nvSpPr>
        <p:spPr>
          <a:xfrm>
            <a:off x="977499" y="1690447"/>
            <a:ext cx="1154097" cy="12261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7AC259"/>
              </a:solidFill>
            </a:endParaRPr>
          </a:p>
        </p:txBody>
      </p:sp>
      <p:sp>
        <p:nvSpPr>
          <p:cNvPr id="12" name="矩形 11">
            <a:extLst>
              <a:ext uri="{FF2B5EF4-FFF2-40B4-BE49-F238E27FC236}">
                <a16:creationId xmlns:a16="http://schemas.microsoft.com/office/drawing/2014/main" id="{8CE1289D-80DB-FE4E-9AF0-2CB9D6F7A24A}"/>
              </a:ext>
            </a:extLst>
          </p:cNvPr>
          <p:cNvSpPr/>
          <p:nvPr/>
        </p:nvSpPr>
        <p:spPr>
          <a:xfrm>
            <a:off x="968105" y="1411016"/>
            <a:ext cx="1210588" cy="430311"/>
          </a:xfrm>
          <a:prstGeom prst="rect">
            <a:avLst/>
          </a:prstGeom>
        </p:spPr>
        <p:txBody>
          <a:bodyPr wrap="none">
            <a:spAutoFit/>
          </a:bodyPr>
          <a:lstStyle/>
          <a:p>
            <a:pPr>
              <a:lnSpc>
                <a:spcPct val="120000"/>
              </a:lnSpc>
            </a:pPr>
            <a:r>
              <a:rPr lang="zh-CN" altLang="en-US" sz="2000" b="1" dirty="0">
                <a:latin typeface="Microsoft YaHei" panose="020B0503020204020204" pitchFamily="34" charset="-122"/>
                <a:ea typeface="Microsoft YaHei" panose="020B0503020204020204" pitchFamily="34" charset="-122"/>
                <a:cs typeface="+mn-ea"/>
              </a:rPr>
              <a:t>漏洞实例</a:t>
            </a:r>
          </a:p>
        </p:txBody>
      </p:sp>
      <p:sp>
        <p:nvSpPr>
          <p:cNvPr id="14" name="矩形 13">
            <a:extLst>
              <a:ext uri="{FF2B5EF4-FFF2-40B4-BE49-F238E27FC236}">
                <a16:creationId xmlns:a16="http://schemas.microsoft.com/office/drawing/2014/main" id="{39420CFF-926B-F14B-8785-DD645F0D1878}"/>
              </a:ext>
            </a:extLst>
          </p:cNvPr>
          <p:cNvSpPr/>
          <p:nvPr/>
        </p:nvSpPr>
        <p:spPr>
          <a:xfrm>
            <a:off x="968104" y="2064173"/>
            <a:ext cx="2763067" cy="40204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zh-CN" sz="1400" b="1" dirty="0" err="1"/>
              <a:t>ProcessBuilder</a:t>
            </a:r>
            <a:r>
              <a:rPr kumimoji="1" lang="zh-CN" altLang="en-US" sz="1400" b="1" dirty="0"/>
              <a:t>命令执行漏洞 </a:t>
            </a:r>
          </a:p>
        </p:txBody>
      </p:sp>
      <p:sp>
        <p:nvSpPr>
          <p:cNvPr id="7" name="矩形 6">
            <a:extLst>
              <a:ext uri="{FF2B5EF4-FFF2-40B4-BE49-F238E27FC236}">
                <a16:creationId xmlns:a16="http://schemas.microsoft.com/office/drawing/2014/main" id="{816AC587-B9A6-B244-966E-B4C00D25F636}"/>
              </a:ext>
            </a:extLst>
          </p:cNvPr>
          <p:cNvSpPr/>
          <p:nvPr/>
        </p:nvSpPr>
        <p:spPr>
          <a:xfrm>
            <a:off x="977499" y="2576588"/>
            <a:ext cx="10878170" cy="793359"/>
          </a:xfrm>
          <a:prstGeom prst="rect">
            <a:avLst/>
          </a:prstGeom>
        </p:spPr>
        <p:txBody>
          <a:bodyPr wrap="square">
            <a:spAutoFit/>
          </a:bodyPr>
          <a:lstStyle/>
          <a:p>
            <a:pPr>
              <a:lnSpc>
                <a:spcPct val="150000"/>
              </a:lnSpc>
            </a:pPr>
            <a:r>
              <a:rPr lang="zh-CN" altLang="en-US" sz="1600" dirty="0">
                <a:solidFill>
                  <a:srgbClr val="212121"/>
                </a:solidFill>
                <a:latin typeface="LiberationSerif"/>
              </a:rPr>
              <a:t>        </a:t>
            </a:r>
            <a:r>
              <a:rPr lang="en" altLang="zh-CN" sz="1600" dirty="0" err="1">
                <a:solidFill>
                  <a:srgbClr val="212121"/>
                </a:solidFill>
                <a:latin typeface="LiberationSerif"/>
              </a:rPr>
              <a:t>Java.lang.ProcessBuilder</a:t>
            </a:r>
            <a:r>
              <a:rPr lang="zh-CN" altLang="en-US" sz="1600" dirty="0">
                <a:solidFill>
                  <a:srgbClr val="212121"/>
                </a:solidFill>
                <a:latin typeface="DroidSansFallback"/>
              </a:rPr>
              <a:t>类用于</a:t>
            </a:r>
            <a:r>
              <a:rPr lang="zh-CN" altLang="en-US" sz="1600" b="1" dirty="0">
                <a:solidFill>
                  <a:srgbClr val="C00000"/>
                </a:solidFill>
                <a:latin typeface="DroidSansFallback"/>
              </a:rPr>
              <a:t>创建操作系统进程</a:t>
            </a:r>
            <a:r>
              <a:rPr lang="zh-CN" altLang="en-US" sz="1600" dirty="0">
                <a:solidFill>
                  <a:srgbClr val="212121"/>
                </a:solidFill>
                <a:latin typeface="DroidSansFallback"/>
              </a:rPr>
              <a:t>，每个 </a:t>
            </a:r>
            <a:r>
              <a:rPr lang="en" altLang="zh-CN" sz="1600" dirty="0" err="1">
                <a:solidFill>
                  <a:srgbClr val="212121"/>
                </a:solidFill>
                <a:latin typeface="LiberationSerif"/>
              </a:rPr>
              <a:t>ProcessBuilder</a:t>
            </a:r>
            <a:r>
              <a:rPr lang="zh-CN" altLang="en-US" sz="1600" dirty="0">
                <a:solidFill>
                  <a:srgbClr val="212121"/>
                </a:solidFill>
                <a:latin typeface="DroidSansFallback"/>
              </a:rPr>
              <a:t>实例管理一个进程属性集。</a:t>
            </a:r>
            <a:r>
              <a:rPr lang="en" altLang="zh-CN" sz="1600" dirty="0">
                <a:solidFill>
                  <a:srgbClr val="212121"/>
                </a:solidFill>
                <a:latin typeface="LiberationSerif"/>
              </a:rPr>
              <a:t>start()</a:t>
            </a:r>
            <a:r>
              <a:rPr lang="zh-CN" altLang="en-US" sz="1600" dirty="0">
                <a:solidFill>
                  <a:srgbClr val="212121"/>
                </a:solidFill>
                <a:latin typeface="DroidSansFallback"/>
              </a:rPr>
              <a:t>方法利用这些属性创建 一个新的</a:t>
            </a:r>
            <a:r>
              <a:rPr lang="en" altLang="zh-CN" sz="1600" dirty="0">
                <a:solidFill>
                  <a:srgbClr val="212121"/>
                </a:solidFill>
                <a:latin typeface="LiberationSerif"/>
              </a:rPr>
              <a:t>Process</a:t>
            </a:r>
            <a:r>
              <a:rPr lang="zh-CN" altLang="en-US" sz="1600" dirty="0">
                <a:solidFill>
                  <a:srgbClr val="212121"/>
                </a:solidFill>
                <a:latin typeface="DroidSansFallback"/>
              </a:rPr>
              <a:t>实例，可以利用</a:t>
            </a:r>
            <a:r>
              <a:rPr lang="en" altLang="zh-CN" sz="1600" dirty="0" err="1">
                <a:solidFill>
                  <a:srgbClr val="212121"/>
                </a:solidFill>
                <a:latin typeface="LiberationSerif"/>
              </a:rPr>
              <a:t>ProcessBuilder</a:t>
            </a:r>
            <a:r>
              <a:rPr lang="zh-CN" altLang="en-US" sz="1600" dirty="0">
                <a:solidFill>
                  <a:srgbClr val="212121"/>
                </a:solidFill>
                <a:latin typeface="DroidSansFallback"/>
              </a:rPr>
              <a:t>执行命令。 </a:t>
            </a:r>
            <a:endParaRPr lang="zh-CN" altLang="en-US" sz="1600" dirty="0">
              <a:effectLst/>
            </a:endParaRPr>
          </a:p>
        </p:txBody>
      </p:sp>
      <p:pic>
        <p:nvPicPr>
          <p:cNvPr id="10" name="图片 9">
            <a:extLst>
              <a:ext uri="{FF2B5EF4-FFF2-40B4-BE49-F238E27FC236}">
                <a16:creationId xmlns:a16="http://schemas.microsoft.com/office/drawing/2014/main" id="{CE7DE399-7104-CC4D-843F-5CEE3CEB5A36}"/>
              </a:ext>
            </a:extLst>
          </p:cNvPr>
          <p:cNvPicPr>
            <a:picLocks noChangeAspect="1"/>
          </p:cNvPicPr>
          <p:nvPr/>
        </p:nvPicPr>
        <p:blipFill>
          <a:blip r:embed="rId3"/>
          <a:stretch>
            <a:fillRect/>
          </a:stretch>
        </p:blipFill>
        <p:spPr>
          <a:xfrm>
            <a:off x="1027081" y="4242613"/>
            <a:ext cx="4902200" cy="2039060"/>
          </a:xfrm>
          <a:prstGeom prst="rect">
            <a:avLst/>
          </a:prstGeom>
        </p:spPr>
      </p:pic>
      <p:sp>
        <p:nvSpPr>
          <p:cNvPr id="13" name="矩形 12">
            <a:extLst>
              <a:ext uri="{FF2B5EF4-FFF2-40B4-BE49-F238E27FC236}">
                <a16:creationId xmlns:a16="http://schemas.microsoft.com/office/drawing/2014/main" id="{2D85690B-D28C-CA42-B4B5-17E94CC79F19}"/>
              </a:ext>
            </a:extLst>
          </p:cNvPr>
          <p:cNvSpPr/>
          <p:nvPr/>
        </p:nvSpPr>
        <p:spPr>
          <a:xfrm>
            <a:off x="1417002" y="3637003"/>
            <a:ext cx="4395627" cy="338554"/>
          </a:xfrm>
          <a:prstGeom prst="rect">
            <a:avLst/>
          </a:prstGeom>
        </p:spPr>
        <p:txBody>
          <a:bodyPr wrap="none">
            <a:spAutoFit/>
          </a:bodyPr>
          <a:lstStyle/>
          <a:p>
            <a:r>
              <a:rPr lang="zh-CN" altLang="en-US" sz="1600" dirty="0">
                <a:solidFill>
                  <a:srgbClr val="212121"/>
                </a:solidFill>
                <a:latin typeface="DroidSansFallback"/>
              </a:rPr>
              <a:t>例如，使用</a:t>
            </a:r>
            <a:r>
              <a:rPr lang="en" altLang="zh-CN" sz="1600" dirty="0" err="1">
                <a:solidFill>
                  <a:srgbClr val="212121"/>
                </a:solidFill>
                <a:latin typeface="LiberationSerif"/>
              </a:rPr>
              <a:t>ProcessBuilder</a:t>
            </a:r>
            <a:r>
              <a:rPr lang="zh-CN" altLang="en-US" sz="1600" dirty="0">
                <a:solidFill>
                  <a:srgbClr val="212121"/>
                </a:solidFill>
                <a:latin typeface="DroidSansFallback"/>
              </a:rPr>
              <a:t>执行</a:t>
            </a:r>
            <a:r>
              <a:rPr lang="zh-CN" altLang="en-US" sz="1600" dirty="0">
                <a:solidFill>
                  <a:srgbClr val="212121"/>
                </a:solidFill>
                <a:latin typeface="LiberationSerif"/>
              </a:rPr>
              <a:t>“</a:t>
            </a:r>
            <a:r>
              <a:rPr lang="en" altLang="zh-CN" sz="1600" dirty="0">
                <a:solidFill>
                  <a:srgbClr val="212121"/>
                </a:solidFill>
                <a:latin typeface="LiberationSerif"/>
              </a:rPr>
              <a:t>ls-al”</a:t>
            </a:r>
            <a:r>
              <a:rPr lang="zh-CN" altLang="en-US" sz="1600" dirty="0">
                <a:solidFill>
                  <a:srgbClr val="212121"/>
                </a:solidFill>
                <a:latin typeface="DroidSansFallback"/>
              </a:rPr>
              <a:t>这个命令</a:t>
            </a:r>
            <a:r>
              <a:rPr lang="en-US" altLang="zh-CN" sz="1600" dirty="0">
                <a:solidFill>
                  <a:srgbClr val="212121"/>
                </a:solidFill>
                <a:latin typeface="DroidSansFallback"/>
              </a:rPr>
              <a:t>: </a:t>
            </a:r>
            <a:endParaRPr lang="zh-CN" altLang="en-US" sz="1600" dirty="0">
              <a:effectLst/>
            </a:endParaRPr>
          </a:p>
        </p:txBody>
      </p:sp>
      <p:pic>
        <p:nvPicPr>
          <p:cNvPr id="15" name="图片 14">
            <a:extLst>
              <a:ext uri="{FF2B5EF4-FFF2-40B4-BE49-F238E27FC236}">
                <a16:creationId xmlns:a16="http://schemas.microsoft.com/office/drawing/2014/main" id="{48406AC0-DF3F-5141-BA1C-82CD0FE205AE}"/>
              </a:ext>
            </a:extLst>
          </p:cNvPr>
          <p:cNvPicPr>
            <a:picLocks noChangeAspect="1"/>
          </p:cNvPicPr>
          <p:nvPr/>
        </p:nvPicPr>
        <p:blipFill>
          <a:blip r:embed="rId4"/>
          <a:stretch>
            <a:fillRect/>
          </a:stretch>
        </p:blipFill>
        <p:spPr>
          <a:xfrm>
            <a:off x="6224619" y="5312803"/>
            <a:ext cx="4940300" cy="968870"/>
          </a:xfrm>
          <a:prstGeom prst="rect">
            <a:avLst/>
          </a:prstGeom>
        </p:spPr>
      </p:pic>
      <p:sp>
        <p:nvSpPr>
          <p:cNvPr id="16" name="矩形 15">
            <a:extLst>
              <a:ext uri="{FF2B5EF4-FFF2-40B4-BE49-F238E27FC236}">
                <a16:creationId xmlns:a16="http://schemas.microsoft.com/office/drawing/2014/main" id="{CDAE4E1E-A4EB-144F-94AA-25A87C0E941D}"/>
              </a:ext>
            </a:extLst>
          </p:cNvPr>
          <p:cNvSpPr/>
          <p:nvPr/>
        </p:nvSpPr>
        <p:spPr>
          <a:xfrm>
            <a:off x="6096000" y="3355941"/>
            <a:ext cx="5402317" cy="1901354"/>
          </a:xfrm>
          <a:prstGeom prst="rect">
            <a:avLst/>
          </a:prstGeom>
        </p:spPr>
        <p:txBody>
          <a:bodyPr wrap="square">
            <a:spAutoFit/>
          </a:bodyPr>
          <a:lstStyle/>
          <a:p>
            <a:pPr>
              <a:lnSpc>
                <a:spcPct val="150000"/>
              </a:lnSpc>
            </a:pPr>
            <a:r>
              <a:rPr lang="zh-CN" altLang="en-US" sz="1600" dirty="0">
                <a:solidFill>
                  <a:srgbClr val="212121"/>
                </a:solidFill>
                <a:latin typeface="DroidSansFallback"/>
              </a:rPr>
              <a:t>        因为通过</a:t>
            </a:r>
            <a:r>
              <a:rPr lang="zh-CN" altLang="en-US" sz="1600" dirty="0">
                <a:solidFill>
                  <a:srgbClr val="212121"/>
                </a:solidFill>
                <a:latin typeface="LiberationSerif"/>
              </a:rPr>
              <a:t>“</a:t>
            </a:r>
            <a:r>
              <a:rPr lang="en" altLang="zh-CN" sz="1600" dirty="0" err="1">
                <a:solidFill>
                  <a:srgbClr val="212121"/>
                </a:solidFill>
                <a:latin typeface="LiberationSerif"/>
              </a:rPr>
              <a:t>request.getParameter</a:t>
            </a:r>
            <a:r>
              <a:rPr lang="en" altLang="zh-CN" sz="1600" dirty="0">
                <a:solidFill>
                  <a:srgbClr val="212121"/>
                </a:solidFill>
                <a:latin typeface="DroidSansFallback"/>
              </a:rPr>
              <a:t>(</a:t>
            </a:r>
            <a:r>
              <a:rPr lang="en" altLang="zh-CN" sz="1600" dirty="0">
                <a:solidFill>
                  <a:srgbClr val="212121"/>
                </a:solidFill>
                <a:latin typeface="LiberationSerif"/>
              </a:rPr>
              <a:t>”</a:t>
            </a:r>
            <a:r>
              <a:rPr lang="en" altLang="zh-CN" sz="1600" dirty="0" err="1">
                <a:solidFill>
                  <a:srgbClr val="212121"/>
                </a:solidFill>
                <a:latin typeface="LiberationSerif"/>
              </a:rPr>
              <a:t>ip</a:t>
            </a:r>
            <a:r>
              <a:rPr lang="en" altLang="zh-CN" sz="1600" dirty="0">
                <a:solidFill>
                  <a:srgbClr val="212121"/>
                </a:solidFill>
                <a:latin typeface="LiberationSerif"/>
              </a:rPr>
              <a:t>“</a:t>
            </a:r>
            <a:r>
              <a:rPr lang="en" altLang="zh-CN" sz="1600" dirty="0">
                <a:solidFill>
                  <a:srgbClr val="212121"/>
                </a:solidFill>
                <a:latin typeface="DroidSansFallback"/>
              </a:rPr>
              <a:t>)</a:t>
            </a:r>
            <a:r>
              <a:rPr lang="en" altLang="zh-CN" sz="1600" dirty="0">
                <a:solidFill>
                  <a:srgbClr val="212121"/>
                </a:solidFill>
                <a:latin typeface="LiberationSerif"/>
              </a:rPr>
              <a:t>”</a:t>
            </a:r>
            <a:r>
              <a:rPr lang="zh-CN" altLang="en-US" sz="1600" dirty="0">
                <a:solidFill>
                  <a:srgbClr val="212121"/>
                </a:solidFill>
                <a:latin typeface="DroidSansFallback"/>
              </a:rPr>
              <a:t>获取</a:t>
            </a:r>
            <a:r>
              <a:rPr lang="en" altLang="zh-CN" sz="1600" dirty="0" err="1">
                <a:solidFill>
                  <a:srgbClr val="212121"/>
                </a:solidFill>
                <a:latin typeface="LiberationSerif"/>
              </a:rPr>
              <a:t>ip</a:t>
            </a:r>
            <a:r>
              <a:rPr lang="zh-CN" altLang="en-US" sz="1600" dirty="0">
                <a:solidFill>
                  <a:srgbClr val="212121"/>
                </a:solidFill>
                <a:latin typeface="DroidSansFallback"/>
              </a:rPr>
              <a:t>参数传入的数据</a:t>
            </a:r>
            <a:r>
              <a:rPr lang="zh-CN" altLang="en-US" sz="1600" b="1" dirty="0">
                <a:solidFill>
                  <a:srgbClr val="C00000"/>
                </a:solidFill>
                <a:latin typeface="DroidSansFallback"/>
              </a:rPr>
              <a:t>没有经过过滤就传入</a:t>
            </a:r>
            <a:r>
              <a:rPr lang="en" altLang="zh-CN" sz="1600" b="1" dirty="0" err="1">
                <a:solidFill>
                  <a:srgbClr val="C00000"/>
                </a:solidFill>
                <a:latin typeface="LiberationSerif"/>
              </a:rPr>
              <a:t>ProcessBuilder</a:t>
            </a:r>
            <a:r>
              <a:rPr lang="zh-CN" altLang="en-US" sz="1600" b="1" dirty="0">
                <a:solidFill>
                  <a:srgbClr val="C00000"/>
                </a:solidFill>
                <a:latin typeface="DroidSansFallback"/>
              </a:rPr>
              <a:t>进行执行</a:t>
            </a:r>
            <a:r>
              <a:rPr lang="zh-CN" altLang="en-US" sz="1600" dirty="0">
                <a:solidFill>
                  <a:srgbClr val="212121"/>
                </a:solidFill>
                <a:latin typeface="DroidSansFallback"/>
              </a:rPr>
              <a:t>，故攻击者通过命令连接符就有可能拼接执行额外的命令。例如使用命令连接符</a:t>
            </a:r>
            <a:r>
              <a:rPr lang="zh-CN" altLang="en-US" sz="1600" dirty="0">
                <a:solidFill>
                  <a:srgbClr val="212121"/>
                </a:solidFill>
                <a:latin typeface="LiberationSerif"/>
              </a:rPr>
              <a:t>“</a:t>
            </a:r>
            <a:r>
              <a:rPr lang="en-US" altLang="zh-CN" sz="1600" dirty="0">
                <a:solidFill>
                  <a:srgbClr val="212121"/>
                </a:solidFill>
                <a:latin typeface="DroidSansFallback"/>
              </a:rPr>
              <a:t>;</a:t>
            </a:r>
            <a:r>
              <a:rPr lang="zh-CN" altLang="en-US" sz="1600" dirty="0">
                <a:solidFill>
                  <a:srgbClr val="212121"/>
                </a:solidFill>
                <a:latin typeface="LiberationSerif"/>
              </a:rPr>
              <a:t>”</a:t>
            </a:r>
            <a:r>
              <a:rPr lang="zh-CN" altLang="en-US" sz="1600" dirty="0">
                <a:solidFill>
                  <a:srgbClr val="212121"/>
                </a:solidFill>
                <a:latin typeface="DroidSansFallback"/>
              </a:rPr>
              <a:t>进行多条命令 拼接以便执行</a:t>
            </a:r>
            <a:r>
              <a:rPr lang="en" altLang="zh-CN" sz="1600" dirty="0">
                <a:solidFill>
                  <a:srgbClr val="212121"/>
                </a:solidFill>
                <a:latin typeface="LiberationSerif"/>
              </a:rPr>
              <a:t>id</a:t>
            </a:r>
            <a:r>
              <a:rPr lang="zh-CN" altLang="en-US" sz="1600" dirty="0">
                <a:solidFill>
                  <a:srgbClr val="212121"/>
                </a:solidFill>
                <a:latin typeface="DroidSansFallback"/>
              </a:rPr>
              <a:t>命令，输入</a:t>
            </a:r>
            <a:r>
              <a:rPr lang="zh-CN" altLang="en-US" sz="1600" b="1" dirty="0">
                <a:solidFill>
                  <a:srgbClr val="58AD54"/>
                </a:solidFill>
                <a:latin typeface="LiberationSerif"/>
              </a:rPr>
              <a:t>“</a:t>
            </a:r>
            <a:r>
              <a:rPr lang="en" altLang="zh-CN" sz="1600" b="1" dirty="0" err="1">
                <a:solidFill>
                  <a:srgbClr val="C00000"/>
                </a:solidFill>
                <a:latin typeface="LiberationSerif"/>
              </a:rPr>
              <a:t>ip</a:t>
            </a:r>
            <a:r>
              <a:rPr lang="en" altLang="zh-CN" sz="1600" b="1" dirty="0">
                <a:solidFill>
                  <a:srgbClr val="C00000"/>
                </a:solidFill>
                <a:latin typeface="LiberationSerif"/>
              </a:rPr>
              <a:t>=127.0.0.1</a:t>
            </a:r>
            <a:r>
              <a:rPr lang="zh-CN" altLang="en-US" sz="1600" b="1" dirty="0">
                <a:solidFill>
                  <a:srgbClr val="C00000"/>
                </a:solidFill>
                <a:latin typeface="DroidSansFallback"/>
              </a:rPr>
              <a:t>；</a:t>
            </a:r>
            <a:r>
              <a:rPr lang="en" altLang="zh-CN" sz="1600" b="1" dirty="0">
                <a:solidFill>
                  <a:srgbClr val="C00000"/>
                </a:solidFill>
                <a:latin typeface="LiberationSerif"/>
              </a:rPr>
              <a:t>id</a:t>
            </a:r>
            <a:r>
              <a:rPr lang="zh-CN" altLang="en-US" sz="1600" b="1" dirty="0">
                <a:solidFill>
                  <a:srgbClr val="C00000"/>
                </a:solidFill>
                <a:latin typeface="LiberationSerif"/>
              </a:rPr>
              <a:t>”</a:t>
            </a:r>
            <a:r>
              <a:rPr lang="zh-CN" altLang="en" sz="1600" dirty="0">
                <a:solidFill>
                  <a:srgbClr val="212121"/>
                </a:solidFill>
                <a:latin typeface="DroidSansFallback"/>
              </a:rPr>
              <a:t>。 </a:t>
            </a:r>
            <a:endParaRPr lang="en" altLang="zh-CN" sz="1600" dirty="0">
              <a:effectLst/>
            </a:endParaRPr>
          </a:p>
        </p:txBody>
      </p:sp>
      <p:cxnSp>
        <p:nvCxnSpPr>
          <p:cNvPr id="20" name="直线连接符 19">
            <a:extLst>
              <a:ext uri="{FF2B5EF4-FFF2-40B4-BE49-F238E27FC236}">
                <a16:creationId xmlns:a16="http://schemas.microsoft.com/office/drawing/2014/main" id="{72C4FB4D-ECD7-4B47-BDBC-6C972AABC70C}"/>
              </a:ext>
            </a:extLst>
          </p:cNvPr>
          <p:cNvCxnSpPr>
            <a:cxnSpLocks/>
          </p:cNvCxnSpPr>
          <p:nvPr/>
        </p:nvCxnSpPr>
        <p:spPr>
          <a:xfrm>
            <a:off x="6078077" y="3454095"/>
            <a:ext cx="0" cy="2967726"/>
          </a:xfrm>
          <a:prstGeom prst="line">
            <a:avLst/>
          </a:prstGeom>
          <a:ln w="1270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847285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73399" y="590046"/>
            <a:ext cx="2339102"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编程漏洞威胁</a:t>
            </a:r>
          </a:p>
        </p:txBody>
      </p:sp>
      <p:sp>
        <p:nvSpPr>
          <p:cNvPr id="11" name="矩形 10">
            <a:extLst>
              <a:ext uri="{FF2B5EF4-FFF2-40B4-BE49-F238E27FC236}">
                <a16:creationId xmlns:a16="http://schemas.microsoft.com/office/drawing/2014/main" id="{D96995D1-592F-F249-8207-4BE5813D0D53}"/>
              </a:ext>
            </a:extLst>
          </p:cNvPr>
          <p:cNvSpPr/>
          <p:nvPr/>
        </p:nvSpPr>
        <p:spPr>
          <a:xfrm>
            <a:off x="977499" y="1690447"/>
            <a:ext cx="1154097" cy="12261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7AC259"/>
              </a:solidFill>
            </a:endParaRPr>
          </a:p>
        </p:txBody>
      </p:sp>
      <p:sp>
        <p:nvSpPr>
          <p:cNvPr id="12" name="矩形 11">
            <a:extLst>
              <a:ext uri="{FF2B5EF4-FFF2-40B4-BE49-F238E27FC236}">
                <a16:creationId xmlns:a16="http://schemas.microsoft.com/office/drawing/2014/main" id="{8CE1289D-80DB-FE4E-9AF0-2CB9D6F7A24A}"/>
              </a:ext>
            </a:extLst>
          </p:cNvPr>
          <p:cNvSpPr/>
          <p:nvPr/>
        </p:nvSpPr>
        <p:spPr>
          <a:xfrm>
            <a:off x="968105" y="1411016"/>
            <a:ext cx="1210588" cy="430311"/>
          </a:xfrm>
          <a:prstGeom prst="rect">
            <a:avLst/>
          </a:prstGeom>
        </p:spPr>
        <p:txBody>
          <a:bodyPr wrap="none">
            <a:spAutoFit/>
          </a:bodyPr>
          <a:lstStyle/>
          <a:p>
            <a:pPr>
              <a:lnSpc>
                <a:spcPct val="120000"/>
              </a:lnSpc>
            </a:pPr>
            <a:r>
              <a:rPr lang="zh-CN" altLang="en-US" sz="2000" b="1" dirty="0">
                <a:latin typeface="Microsoft YaHei" panose="020B0503020204020204" pitchFamily="34" charset="-122"/>
                <a:ea typeface="Microsoft YaHei" panose="020B0503020204020204" pitchFamily="34" charset="-122"/>
                <a:cs typeface="+mn-ea"/>
              </a:rPr>
              <a:t>漏洞实例</a:t>
            </a:r>
          </a:p>
        </p:txBody>
      </p:sp>
      <p:sp>
        <p:nvSpPr>
          <p:cNvPr id="14" name="矩形 13">
            <a:extLst>
              <a:ext uri="{FF2B5EF4-FFF2-40B4-BE49-F238E27FC236}">
                <a16:creationId xmlns:a16="http://schemas.microsoft.com/office/drawing/2014/main" id="{39420CFF-926B-F14B-8785-DD645F0D1878}"/>
              </a:ext>
            </a:extLst>
          </p:cNvPr>
          <p:cNvSpPr/>
          <p:nvPr/>
        </p:nvSpPr>
        <p:spPr>
          <a:xfrm>
            <a:off x="968104" y="2064173"/>
            <a:ext cx="2763067" cy="40204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zh-CN" sz="1400" b="1" dirty="0"/>
              <a:t>Runtime exec</a:t>
            </a:r>
            <a:r>
              <a:rPr kumimoji="1" lang="zh-CN" altLang="en-US" sz="1400" b="1" dirty="0"/>
              <a:t>命令执行漏洞 </a:t>
            </a:r>
          </a:p>
        </p:txBody>
      </p:sp>
      <p:sp>
        <p:nvSpPr>
          <p:cNvPr id="2" name="矩形 1">
            <a:extLst>
              <a:ext uri="{FF2B5EF4-FFF2-40B4-BE49-F238E27FC236}">
                <a16:creationId xmlns:a16="http://schemas.microsoft.com/office/drawing/2014/main" id="{88CDA4A1-70C5-E043-8DAA-C99725D421F0}"/>
              </a:ext>
            </a:extLst>
          </p:cNvPr>
          <p:cNvSpPr/>
          <p:nvPr/>
        </p:nvSpPr>
        <p:spPr>
          <a:xfrm>
            <a:off x="977499" y="2580220"/>
            <a:ext cx="9868062" cy="424027"/>
          </a:xfrm>
          <a:prstGeom prst="rect">
            <a:avLst/>
          </a:prstGeom>
        </p:spPr>
        <p:txBody>
          <a:bodyPr wrap="square">
            <a:spAutoFit/>
          </a:bodyPr>
          <a:lstStyle/>
          <a:p>
            <a:pPr>
              <a:lnSpc>
                <a:spcPct val="150000"/>
              </a:lnSpc>
            </a:pPr>
            <a:r>
              <a:rPr lang="zh-CN" altLang="en-US" sz="1600" dirty="0">
                <a:solidFill>
                  <a:srgbClr val="212121"/>
                </a:solidFill>
                <a:latin typeface="LiberationSerif"/>
              </a:rPr>
              <a:t>        </a:t>
            </a:r>
            <a:r>
              <a:rPr lang="en" altLang="zh-CN" sz="1600" dirty="0" err="1">
                <a:solidFill>
                  <a:srgbClr val="212121"/>
                </a:solidFill>
                <a:latin typeface="LiberationSerif"/>
              </a:rPr>
              <a:t>java.lang.Runtime</a:t>
            </a:r>
            <a:r>
              <a:rPr lang="zh-CN" altLang="en-US" sz="1600" dirty="0">
                <a:solidFill>
                  <a:srgbClr val="212121"/>
                </a:solidFill>
                <a:latin typeface="DroidSansFallback"/>
              </a:rPr>
              <a:t>公共类中的</a:t>
            </a:r>
            <a:r>
              <a:rPr lang="en" altLang="zh-CN" sz="1600" dirty="0">
                <a:solidFill>
                  <a:srgbClr val="212121"/>
                </a:solidFill>
                <a:latin typeface="LiberationSerif"/>
              </a:rPr>
              <a:t>exec()</a:t>
            </a:r>
            <a:r>
              <a:rPr lang="zh-CN" altLang="en-US" sz="1600" dirty="0">
                <a:solidFill>
                  <a:srgbClr val="212121"/>
                </a:solidFill>
                <a:latin typeface="DroidSansFallback"/>
              </a:rPr>
              <a:t>方法同样也可以</a:t>
            </a:r>
            <a:r>
              <a:rPr lang="zh-CN" altLang="en-US" sz="1600" b="1" dirty="0">
                <a:solidFill>
                  <a:srgbClr val="C00000"/>
                </a:solidFill>
                <a:latin typeface="DroidSansFallback"/>
              </a:rPr>
              <a:t>执行系统命令</a:t>
            </a:r>
            <a:r>
              <a:rPr lang="zh-CN" altLang="en-US" sz="1600" dirty="0">
                <a:solidFill>
                  <a:srgbClr val="212121"/>
                </a:solidFill>
                <a:latin typeface="DroidSansFallback"/>
              </a:rPr>
              <a:t>， </a:t>
            </a:r>
            <a:r>
              <a:rPr lang="en" altLang="zh-CN" sz="1600" dirty="0">
                <a:solidFill>
                  <a:srgbClr val="212121"/>
                </a:solidFill>
                <a:latin typeface="LiberationSerif"/>
              </a:rPr>
              <a:t>exec()</a:t>
            </a:r>
            <a:r>
              <a:rPr lang="zh-CN" altLang="en-US" sz="1600" dirty="0">
                <a:solidFill>
                  <a:srgbClr val="212121"/>
                </a:solidFill>
                <a:latin typeface="DroidSansFallback"/>
              </a:rPr>
              <a:t>方法的使用方式有以下</a:t>
            </a:r>
            <a:r>
              <a:rPr lang="en-US" altLang="zh-CN" sz="1600" b="1" dirty="0">
                <a:solidFill>
                  <a:srgbClr val="58AD54"/>
                </a:solidFill>
                <a:latin typeface="LiberationSerif"/>
              </a:rPr>
              <a:t>6</a:t>
            </a:r>
            <a:r>
              <a:rPr lang="zh-CN" altLang="en-US" sz="1600" dirty="0">
                <a:solidFill>
                  <a:srgbClr val="212121"/>
                </a:solidFill>
                <a:latin typeface="DroidSansFallback"/>
              </a:rPr>
              <a:t>种</a:t>
            </a:r>
            <a:r>
              <a:rPr lang="en-US" altLang="zh-CN" sz="1600" dirty="0">
                <a:solidFill>
                  <a:srgbClr val="212121"/>
                </a:solidFill>
                <a:latin typeface="DroidSansFallback"/>
              </a:rPr>
              <a:t>: </a:t>
            </a:r>
            <a:endParaRPr lang="zh-CN" altLang="en-US" sz="1600" dirty="0">
              <a:effectLst/>
            </a:endParaRPr>
          </a:p>
        </p:txBody>
      </p:sp>
      <p:pic>
        <p:nvPicPr>
          <p:cNvPr id="3" name="图片 2">
            <a:extLst>
              <a:ext uri="{FF2B5EF4-FFF2-40B4-BE49-F238E27FC236}">
                <a16:creationId xmlns:a16="http://schemas.microsoft.com/office/drawing/2014/main" id="{B11839EB-94B4-F643-A432-51F79CF634B9}"/>
              </a:ext>
            </a:extLst>
          </p:cNvPr>
          <p:cNvPicPr>
            <a:picLocks noChangeAspect="1"/>
          </p:cNvPicPr>
          <p:nvPr/>
        </p:nvPicPr>
        <p:blipFill>
          <a:blip r:embed="rId3"/>
          <a:stretch>
            <a:fillRect/>
          </a:stretch>
        </p:blipFill>
        <p:spPr>
          <a:xfrm>
            <a:off x="3454080" y="3343556"/>
            <a:ext cx="4914900" cy="2269140"/>
          </a:xfrm>
          <a:prstGeom prst="rect">
            <a:avLst/>
          </a:prstGeom>
        </p:spPr>
      </p:pic>
    </p:spTree>
    <p:extLst>
      <p:ext uri="{BB962C8B-B14F-4D97-AF65-F5344CB8AC3E}">
        <p14:creationId xmlns:p14="http://schemas.microsoft.com/office/powerpoint/2010/main" val="15318055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73399" y="590046"/>
            <a:ext cx="2339102"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编程漏洞威胁</a:t>
            </a:r>
          </a:p>
        </p:txBody>
      </p:sp>
      <p:sp>
        <p:nvSpPr>
          <p:cNvPr id="11" name="矩形 10">
            <a:extLst>
              <a:ext uri="{FF2B5EF4-FFF2-40B4-BE49-F238E27FC236}">
                <a16:creationId xmlns:a16="http://schemas.microsoft.com/office/drawing/2014/main" id="{D96995D1-592F-F249-8207-4BE5813D0D53}"/>
              </a:ext>
            </a:extLst>
          </p:cNvPr>
          <p:cNvSpPr/>
          <p:nvPr/>
        </p:nvSpPr>
        <p:spPr>
          <a:xfrm>
            <a:off x="977499" y="1690447"/>
            <a:ext cx="1154097" cy="12261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7AC259"/>
              </a:solidFill>
            </a:endParaRPr>
          </a:p>
        </p:txBody>
      </p:sp>
      <p:sp>
        <p:nvSpPr>
          <p:cNvPr id="12" name="矩形 11">
            <a:extLst>
              <a:ext uri="{FF2B5EF4-FFF2-40B4-BE49-F238E27FC236}">
                <a16:creationId xmlns:a16="http://schemas.microsoft.com/office/drawing/2014/main" id="{8CE1289D-80DB-FE4E-9AF0-2CB9D6F7A24A}"/>
              </a:ext>
            </a:extLst>
          </p:cNvPr>
          <p:cNvSpPr/>
          <p:nvPr/>
        </p:nvSpPr>
        <p:spPr>
          <a:xfrm>
            <a:off x="968105" y="1411016"/>
            <a:ext cx="1210588" cy="430311"/>
          </a:xfrm>
          <a:prstGeom prst="rect">
            <a:avLst/>
          </a:prstGeom>
        </p:spPr>
        <p:txBody>
          <a:bodyPr wrap="none">
            <a:spAutoFit/>
          </a:bodyPr>
          <a:lstStyle/>
          <a:p>
            <a:pPr>
              <a:lnSpc>
                <a:spcPct val="120000"/>
              </a:lnSpc>
            </a:pPr>
            <a:r>
              <a:rPr lang="zh-CN" altLang="en-US" sz="2000" b="1" dirty="0">
                <a:latin typeface="Microsoft YaHei" panose="020B0503020204020204" pitchFamily="34" charset="-122"/>
                <a:ea typeface="Microsoft YaHei" panose="020B0503020204020204" pitchFamily="34" charset="-122"/>
                <a:cs typeface="+mn-ea"/>
              </a:rPr>
              <a:t>漏洞实例</a:t>
            </a:r>
          </a:p>
        </p:txBody>
      </p:sp>
      <p:sp>
        <p:nvSpPr>
          <p:cNvPr id="5" name="矩形 4">
            <a:extLst>
              <a:ext uri="{FF2B5EF4-FFF2-40B4-BE49-F238E27FC236}">
                <a16:creationId xmlns:a16="http://schemas.microsoft.com/office/drawing/2014/main" id="{D659B560-A787-964B-B750-A4BFDAB2675F}"/>
              </a:ext>
            </a:extLst>
          </p:cNvPr>
          <p:cNvSpPr/>
          <p:nvPr/>
        </p:nvSpPr>
        <p:spPr>
          <a:xfrm>
            <a:off x="977499" y="1841327"/>
            <a:ext cx="8681545" cy="338554"/>
          </a:xfrm>
          <a:prstGeom prst="rect">
            <a:avLst/>
          </a:prstGeom>
        </p:spPr>
        <p:txBody>
          <a:bodyPr wrap="square">
            <a:spAutoFit/>
          </a:bodyPr>
          <a:lstStyle/>
          <a:p>
            <a:r>
              <a:rPr lang="zh-CN" altLang="en-US" sz="1600" dirty="0">
                <a:solidFill>
                  <a:srgbClr val="212121"/>
                </a:solidFill>
                <a:latin typeface="LiberationSerif"/>
              </a:rPr>
              <a:t>        </a:t>
            </a:r>
            <a:r>
              <a:rPr lang="en" altLang="zh-CN" sz="1600" dirty="0">
                <a:solidFill>
                  <a:srgbClr val="212121"/>
                </a:solidFill>
                <a:latin typeface="LiberationSerif"/>
              </a:rPr>
              <a:t>exec()</a:t>
            </a:r>
            <a:r>
              <a:rPr lang="zh-CN" altLang="en-US" sz="1600" dirty="0">
                <a:solidFill>
                  <a:srgbClr val="212121"/>
                </a:solidFill>
                <a:latin typeface="DroidSansFallback"/>
              </a:rPr>
              <a:t>方法在执行命令时，当传入的参数为字符串参数和数组参数时会有</a:t>
            </a:r>
            <a:r>
              <a:rPr lang="zh-CN" altLang="en-US" sz="1600" b="1" dirty="0">
                <a:solidFill>
                  <a:srgbClr val="C00000"/>
                </a:solidFill>
                <a:latin typeface="DroidSansFallback"/>
              </a:rPr>
              <a:t>不同的返回结果</a:t>
            </a:r>
            <a:r>
              <a:rPr lang="zh-CN" altLang="en-US" sz="1600" dirty="0">
                <a:solidFill>
                  <a:srgbClr val="212121"/>
                </a:solidFill>
                <a:latin typeface="DroidSansFallback"/>
              </a:rPr>
              <a:t>。</a:t>
            </a:r>
            <a:endParaRPr lang="zh-CN" altLang="en-US" sz="1600" dirty="0">
              <a:effectLst/>
            </a:endParaRPr>
          </a:p>
        </p:txBody>
      </p:sp>
      <p:sp>
        <p:nvSpPr>
          <p:cNvPr id="6" name="矩形 5">
            <a:extLst>
              <a:ext uri="{FF2B5EF4-FFF2-40B4-BE49-F238E27FC236}">
                <a16:creationId xmlns:a16="http://schemas.microsoft.com/office/drawing/2014/main" id="{08ADB722-8B3C-0F4A-BA01-4295BF483A9D}"/>
              </a:ext>
            </a:extLst>
          </p:cNvPr>
          <p:cNvSpPr/>
          <p:nvPr/>
        </p:nvSpPr>
        <p:spPr>
          <a:xfrm>
            <a:off x="1292809" y="4672548"/>
            <a:ext cx="3878280" cy="1532022"/>
          </a:xfrm>
          <a:prstGeom prst="rect">
            <a:avLst/>
          </a:prstGeom>
        </p:spPr>
        <p:txBody>
          <a:bodyPr wrap="square">
            <a:spAutoFit/>
          </a:bodyPr>
          <a:lstStyle/>
          <a:p>
            <a:pPr>
              <a:lnSpc>
                <a:spcPct val="150000"/>
              </a:lnSpc>
            </a:pPr>
            <a:r>
              <a:rPr lang="zh-CN" altLang="en-US" sz="1600" dirty="0">
                <a:solidFill>
                  <a:srgbClr val="212121"/>
                </a:solidFill>
                <a:latin typeface="DroidSansFallback"/>
              </a:rPr>
              <a:t>        当使用</a:t>
            </a:r>
            <a:r>
              <a:rPr lang="en" altLang="zh-CN" sz="1600" dirty="0">
                <a:solidFill>
                  <a:srgbClr val="212121"/>
                </a:solidFill>
                <a:latin typeface="LiberationSerif"/>
              </a:rPr>
              <a:t>exec()</a:t>
            </a:r>
            <a:r>
              <a:rPr lang="zh-CN" altLang="en-US" sz="1600" dirty="0">
                <a:solidFill>
                  <a:srgbClr val="212121"/>
                </a:solidFill>
                <a:latin typeface="DroidSansFallback"/>
              </a:rPr>
              <a:t>执行</a:t>
            </a:r>
            <a:r>
              <a:rPr lang="zh-CN" altLang="en-US" sz="1600" dirty="0">
                <a:solidFill>
                  <a:srgbClr val="212121"/>
                </a:solidFill>
                <a:latin typeface="LiberationSerif"/>
              </a:rPr>
              <a:t>“</a:t>
            </a:r>
            <a:r>
              <a:rPr lang="en" altLang="zh-CN" sz="1600" dirty="0">
                <a:solidFill>
                  <a:srgbClr val="212121"/>
                </a:solidFill>
                <a:latin typeface="LiberationSerif"/>
              </a:rPr>
              <a:t>ping 127.0.0.1</a:t>
            </a:r>
            <a:r>
              <a:rPr lang="en" altLang="zh-CN" sz="1600" dirty="0">
                <a:solidFill>
                  <a:srgbClr val="212121"/>
                </a:solidFill>
                <a:latin typeface="DroidSansFallback"/>
              </a:rPr>
              <a:t>;</a:t>
            </a:r>
            <a:r>
              <a:rPr lang="en" altLang="zh-CN" sz="1600" dirty="0">
                <a:solidFill>
                  <a:srgbClr val="212121"/>
                </a:solidFill>
                <a:latin typeface="LiberationSerif"/>
              </a:rPr>
              <a:t>ls”</a:t>
            </a:r>
            <a:r>
              <a:rPr lang="zh-CN" altLang="en-US" sz="1600" dirty="0">
                <a:solidFill>
                  <a:srgbClr val="212121"/>
                </a:solidFill>
                <a:latin typeface="DroidSansFallback"/>
              </a:rPr>
              <a:t>时，在</a:t>
            </a:r>
            <a:r>
              <a:rPr lang="zh-CN" altLang="en-US" sz="1600" b="1" dirty="0">
                <a:solidFill>
                  <a:srgbClr val="C00000"/>
                </a:solidFill>
                <a:latin typeface="DroidSansFallback"/>
              </a:rPr>
              <a:t>执行多个命令或者命令中存在</a:t>
            </a:r>
            <a:r>
              <a:rPr lang="zh-CN" altLang="en-US" sz="1600" b="1" dirty="0">
                <a:solidFill>
                  <a:srgbClr val="C00000"/>
                </a:solidFill>
                <a:latin typeface="LiberationSerif"/>
              </a:rPr>
              <a:t>“</a:t>
            </a:r>
            <a:r>
              <a:rPr lang="en-US" altLang="zh-CN" sz="1600" b="1" dirty="0">
                <a:solidFill>
                  <a:srgbClr val="C00000"/>
                </a:solidFill>
                <a:latin typeface="LiberationSerif"/>
              </a:rPr>
              <a:t>&gt;”</a:t>
            </a:r>
            <a:r>
              <a:rPr lang="zh-CN" altLang="en-US" sz="1600" b="1" dirty="0">
                <a:solidFill>
                  <a:srgbClr val="C00000"/>
                </a:solidFill>
                <a:latin typeface="DroidSansFallback"/>
              </a:rPr>
              <a:t>或</a:t>
            </a:r>
            <a:r>
              <a:rPr lang="zh-CN" altLang="en-US" sz="1600" b="1" dirty="0">
                <a:solidFill>
                  <a:srgbClr val="C00000"/>
                </a:solidFill>
                <a:latin typeface="LiberationSerif"/>
              </a:rPr>
              <a:t>“</a:t>
            </a:r>
            <a:r>
              <a:rPr lang="en-US" altLang="zh-CN" sz="1600" b="1" dirty="0">
                <a:solidFill>
                  <a:srgbClr val="C00000"/>
                </a:solidFill>
                <a:latin typeface="LiberationSerif"/>
              </a:rPr>
              <a:t>|”</a:t>
            </a:r>
            <a:r>
              <a:rPr lang="zh-CN" altLang="en-US" sz="1600" b="1" dirty="0">
                <a:solidFill>
                  <a:srgbClr val="C00000"/>
                </a:solidFill>
                <a:latin typeface="DroidSansFallback"/>
              </a:rPr>
              <a:t>等特殊字符</a:t>
            </a:r>
            <a:r>
              <a:rPr lang="zh-CN" altLang="en-US" sz="1600" dirty="0">
                <a:solidFill>
                  <a:srgbClr val="212121"/>
                </a:solidFill>
                <a:latin typeface="DroidSansFallback"/>
              </a:rPr>
              <a:t>的情况下，就会发生错误。 </a:t>
            </a:r>
            <a:endParaRPr lang="zh-CN" altLang="en-US" sz="1600" dirty="0">
              <a:effectLst/>
            </a:endParaRPr>
          </a:p>
        </p:txBody>
      </p:sp>
      <p:sp>
        <p:nvSpPr>
          <p:cNvPr id="7" name="矩形 6">
            <a:extLst>
              <a:ext uri="{FF2B5EF4-FFF2-40B4-BE49-F238E27FC236}">
                <a16:creationId xmlns:a16="http://schemas.microsoft.com/office/drawing/2014/main" id="{7D67F0F8-B4BD-F343-AA99-CACF68D13692}"/>
              </a:ext>
            </a:extLst>
          </p:cNvPr>
          <p:cNvSpPr/>
          <p:nvPr/>
        </p:nvSpPr>
        <p:spPr>
          <a:xfrm>
            <a:off x="6768625" y="5239435"/>
            <a:ext cx="4130566" cy="793359"/>
          </a:xfrm>
          <a:prstGeom prst="rect">
            <a:avLst/>
          </a:prstGeom>
        </p:spPr>
        <p:txBody>
          <a:bodyPr wrap="square">
            <a:spAutoFit/>
          </a:bodyPr>
          <a:lstStyle/>
          <a:p>
            <a:pPr>
              <a:lnSpc>
                <a:spcPct val="150000"/>
              </a:lnSpc>
            </a:pPr>
            <a:r>
              <a:rPr lang="zh-CN" altLang="en-US" sz="1600" dirty="0">
                <a:solidFill>
                  <a:srgbClr val="212121"/>
                </a:solidFill>
                <a:latin typeface="DroidSansFallback"/>
              </a:rPr>
              <a:t>        当将传入的命令改</a:t>
            </a:r>
            <a:r>
              <a:rPr lang="zh-CN" altLang="en-US" sz="1600" b="1" dirty="0">
                <a:solidFill>
                  <a:srgbClr val="C00000"/>
                </a:solidFill>
                <a:latin typeface="DroidSansFallback"/>
              </a:rPr>
              <a:t>为数组参数传入</a:t>
            </a:r>
            <a:r>
              <a:rPr lang="zh-CN" altLang="en-US" sz="1600" dirty="0">
                <a:solidFill>
                  <a:srgbClr val="212121"/>
                </a:solidFill>
                <a:latin typeface="DroidSansFallback"/>
              </a:rPr>
              <a:t>后，发现</a:t>
            </a:r>
            <a:r>
              <a:rPr lang="en" altLang="zh-CN" sz="1600" dirty="0">
                <a:solidFill>
                  <a:srgbClr val="212121"/>
                </a:solidFill>
                <a:latin typeface="LiberationSerif"/>
              </a:rPr>
              <a:t>ping</a:t>
            </a:r>
            <a:r>
              <a:rPr lang="zh-CN" altLang="en-US" sz="1600" dirty="0">
                <a:solidFill>
                  <a:srgbClr val="212121"/>
                </a:solidFill>
                <a:latin typeface="DroidSansFallback"/>
              </a:rPr>
              <a:t>和</a:t>
            </a:r>
            <a:r>
              <a:rPr lang="en" altLang="zh-CN" sz="1600" dirty="0">
                <a:solidFill>
                  <a:srgbClr val="212121"/>
                </a:solidFill>
                <a:latin typeface="LiberationSerif"/>
              </a:rPr>
              <a:t>id</a:t>
            </a:r>
            <a:r>
              <a:rPr lang="zh-CN" altLang="en-US" sz="1600" dirty="0">
                <a:solidFill>
                  <a:srgbClr val="212121"/>
                </a:solidFill>
                <a:latin typeface="DroidSansFallback"/>
              </a:rPr>
              <a:t>两个命令可以 正常执行 。</a:t>
            </a:r>
            <a:endParaRPr lang="zh-CN" altLang="en-US" sz="1600" dirty="0">
              <a:effectLst/>
            </a:endParaRPr>
          </a:p>
        </p:txBody>
      </p:sp>
      <p:pic>
        <p:nvPicPr>
          <p:cNvPr id="8" name="图片 7">
            <a:extLst>
              <a:ext uri="{FF2B5EF4-FFF2-40B4-BE49-F238E27FC236}">
                <a16:creationId xmlns:a16="http://schemas.microsoft.com/office/drawing/2014/main" id="{BFD5DCB2-A616-3E4C-8925-4DF4F38BFFDB}"/>
              </a:ext>
            </a:extLst>
          </p:cNvPr>
          <p:cNvPicPr>
            <a:picLocks noChangeAspect="1"/>
          </p:cNvPicPr>
          <p:nvPr/>
        </p:nvPicPr>
        <p:blipFill>
          <a:blip r:embed="rId3"/>
          <a:stretch>
            <a:fillRect/>
          </a:stretch>
        </p:blipFill>
        <p:spPr>
          <a:xfrm>
            <a:off x="666093" y="2666206"/>
            <a:ext cx="4953000" cy="1736178"/>
          </a:xfrm>
          <a:prstGeom prst="rect">
            <a:avLst/>
          </a:prstGeom>
        </p:spPr>
      </p:pic>
      <p:pic>
        <p:nvPicPr>
          <p:cNvPr id="9" name="图片 8">
            <a:extLst>
              <a:ext uri="{FF2B5EF4-FFF2-40B4-BE49-F238E27FC236}">
                <a16:creationId xmlns:a16="http://schemas.microsoft.com/office/drawing/2014/main" id="{4F2721F3-4E3F-1C42-A1CD-7E302D48E62C}"/>
              </a:ext>
            </a:extLst>
          </p:cNvPr>
          <p:cNvPicPr>
            <a:picLocks noChangeAspect="1"/>
          </p:cNvPicPr>
          <p:nvPr/>
        </p:nvPicPr>
        <p:blipFill>
          <a:blip r:embed="rId4"/>
          <a:stretch>
            <a:fillRect/>
          </a:stretch>
        </p:blipFill>
        <p:spPr>
          <a:xfrm>
            <a:off x="6282996" y="2310088"/>
            <a:ext cx="4902200" cy="2799140"/>
          </a:xfrm>
          <a:prstGeom prst="rect">
            <a:avLst/>
          </a:prstGeom>
        </p:spPr>
      </p:pic>
    </p:spTree>
    <p:extLst>
      <p:ext uri="{BB962C8B-B14F-4D97-AF65-F5344CB8AC3E}">
        <p14:creationId xmlns:p14="http://schemas.microsoft.com/office/powerpoint/2010/main" val="36657544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73399" y="590046"/>
            <a:ext cx="2339102"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编程漏洞威胁</a:t>
            </a:r>
          </a:p>
        </p:txBody>
      </p:sp>
      <p:sp>
        <p:nvSpPr>
          <p:cNvPr id="11" name="矩形 10">
            <a:extLst>
              <a:ext uri="{FF2B5EF4-FFF2-40B4-BE49-F238E27FC236}">
                <a16:creationId xmlns:a16="http://schemas.microsoft.com/office/drawing/2014/main" id="{D96995D1-592F-F249-8207-4BE5813D0D53}"/>
              </a:ext>
            </a:extLst>
          </p:cNvPr>
          <p:cNvSpPr/>
          <p:nvPr/>
        </p:nvSpPr>
        <p:spPr>
          <a:xfrm>
            <a:off x="977499" y="1690447"/>
            <a:ext cx="1154097" cy="12261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7AC259"/>
              </a:solidFill>
            </a:endParaRPr>
          </a:p>
        </p:txBody>
      </p:sp>
      <p:sp>
        <p:nvSpPr>
          <p:cNvPr id="12" name="矩形 11">
            <a:extLst>
              <a:ext uri="{FF2B5EF4-FFF2-40B4-BE49-F238E27FC236}">
                <a16:creationId xmlns:a16="http://schemas.microsoft.com/office/drawing/2014/main" id="{8CE1289D-80DB-FE4E-9AF0-2CB9D6F7A24A}"/>
              </a:ext>
            </a:extLst>
          </p:cNvPr>
          <p:cNvSpPr/>
          <p:nvPr/>
        </p:nvSpPr>
        <p:spPr>
          <a:xfrm>
            <a:off x="968105" y="1411016"/>
            <a:ext cx="1210588" cy="430311"/>
          </a:xfrm>
          <a:prstGeom prst="rect">
            <a:avLst/>
          </a:prstGeom>
        </p:spPr>
        <p:txBody>
          <a:bodyPr wrap="none">
            <a:spAutoFit/>
          </a:bodyPr>
          <a:lstStyle/>
          <a:p>
            <a:pPr>
              <a:lnSpc>
                <a:spcPct val="120000"/>
              </a:lnSpc>
            </a:pPr>
            <a:r>
              <a:rPr lang="zh-CN" altLang="en-US" sz="2000" b="1" dirty="0">
                <a:latin typeface="Microsoft YaHei" panose="020B0503020204020204" pitchFamily="34" charset="-122"/>
                <a:ea typeface="Microsoft YaHei" panose="020B0503020204020204" pitchFamily="34" charset="-122"/>
                <a:cs typeface="+mn-ea"/>
              </a:rPr>
              <a:t>漏洞实例</a:t>
            </a:r>
          </a:p>
        </p:txBody>
      </p:sp>
      <p:sp>
        <p:nvSpPr>
          <p:cNvPr id="2" name="矩形 1">
            <a:extLst>
              <a:ext uri="{FF2B5EF4-FFF2-40B4-BE49-F238E27FC236}">
                <a16:creationId xmlns:a16="http://schemas.microsoft.com/office/drawing/2014/main" id="{88CDA4A1-70C5-E043-8DAA-C99725D421F0}"/>
              </a:ext>
            </a:extLst>
          </p:cNvPr>
          <p:cNvSpPr/>
          <p:nvPr/>
        </p:nvSpPr>
        <p:spPr>
          <a:xfrm>
            <a:off x="1554547" y="1841327"/>
            <a:ext cx="9868062" cy="338554"/>
          </a:xfrm>
          <a:prstGeom prst="rect">
            <a:avLst/>
          </a:prstGeom>
        </p:spPr>
        <p:txBody>
          <a:bodyPr wrap="square">
            <a:spAutoFit/>
          </a:bodyPr>
          <a:lstStyle/>
          <a:p>
            <a:r>
              <a:rPr lang="zh-CN" altLang="en-US" sz="1600" dirty="0"/>
              <a:t>为什么传入字符串与传入数组会有</a:t>
            </a:r>
            <a:r>
              <a:rPr lang="zh-CN" altLang="en-US" sz="1600" b="1" dirty="0">
                <a:solidFill>
                  <a:srgbClr val="C00000"/>
                </a:solidFill>
              </a:rPr>
              <a:t>不同的执行结果</a:t>
            </a:r>
            <a:r>
              <a:rPr lang="zh-CN" altLang="en-US" sz="1600" dirty="0"/>
              <a:t>呢</a:t>
            </a:r>
            <a:r>
              <a:rPr lang="en-US" altLang="zh-CN" sz="1600" dirty="0"/>
              <a:t>? </a:t>
            </a:r>
            <a:endParaRPr lang="zh-CN" altLang="en-US" sz="1400" dirty="0">
              <a:effectLst/>
            </a:endParaRPr>
          </a:p>
        </p:txBody>
      </p:sp>
      <p:pic>
        <p:nvPicPr>
          <p:cNvPr id="6" name="图片 5">
            <a:extLst>
              <a:ext uri="{FF2B5EF4-FFF2-40B4-BE49-F238E27FC236}">
                <a16:creationId xmlns:a16="http://schemas.microsoft.com/office/drawing/2014/main" id="{2C288F9C-41C0-F642-AFAA-EBD027D5B819}"/>
              </a:ext>
            </a:extLst>
          </p:cNvPr>
          <p:cNvPicPr>
            <a:picLocks noChangeAspect="1"/>
          </p:cNvPicPr>
          <p:nvPr/>
        </p:nvPicPr>
        <p:blipFill>
          <a:blip r:embed="rId3"/>
          <a:stretch>
            <a:fillRect/>
          </a:stretch>
        </p:blipFill>
        <p:spPr>
          <a:xfrm>
            <a:off x="1672299" y="2243375"/>
            <a:ext cx="3660753" cy="1770032"/>
          </a:xfrm>
          <a:prstGeom prst="rect">
            <a:avLst/>
          </a:prstGeom>
        </p:spPr>
      </p:pic>
      <p:pic>
        <p:nvPicPr>
          <p:cNvPr id="7" name="图片 6">
            <a:extLst>
              <a:ext uri="{FF2B5EF4-FFF2-40B4-BE49-F238E27FC236}">
                <a16:creationId xmlns:a16="http://schemas.microsoft.com/office/drawing/2014/main" id="{FF22AB52-B600-9A4D-A11D-E89488AED1E1}"/>
              </a:ext>
            </a:extLst>
          </p:cNvPr>
          <p:cNvPicPr>
            <a:picLocks noChangeAspect="1"/>
          </p:cNvPicPr>
          <p:nvPr/>
        </p:nvPicPr>
        <p:blipFill>
          <a:blip r:embed="rId4"/>
          <a:stretch>
            <a:fillRect/>
          </a:stretch>
        </p:blipFill>
        <p:spPr>
          <a:xfrm>
            <a:off x="1554547" y="4197040"/>
            <a:ext cx="3840277" cy="2130972"/>
          </a:xfrm>
          <a:prstGeom prst="rect">
            <a:avLst/>
          </a:prstGeom>
        </p:spPr>
      </p:pic>
      <p:sp>
        <p:nvSpPr>
          <p:cNvPr id="9" name="右弧形箭头 8">
            <a:extLst>
              <a:ext uri="{FF2B5EF4-FFF2-40B4-BE49-F238E27FC236}">
                <a16:creationId xmlns:a16="http://schemas.microsoft.com/office/drawing/2014/main" id="{4BA3CE0A-D700-794E-B54B-FB3676FC12A6}"/>
              </a:ext>
            </a:extLst>
          </p:cNvPr>
          <p:cNvSpPr/>
          <p:nvPr/>
        </p:nvSpPr>
        <p:spPr>
          <a:xfrm>
            <a:off x="1124607" y="3429000"/>
            <a:ext cx="429940" cy="1458310"/>
          </a:xfrm>
          <a:prstGeom prst="curved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0" name="矩形 9">
            <a:extLst>
              <a:ext uri="{FF2B5EF4-FFF2-40B4-BE49-F238E27FC236}">
                <a16:creationId xmlns:a16="http://schemas.microsoft.com/office/drawing/2014/main" id="{D6980B0C-6FAC-5B4C-98D6-D920B5C32644}"/>
              </a:ext>
            </a:extLst>
          </p:cNvPr>
          <p:cNvSpPr/>
          <p:nvPr/>
        </p:nvSpPr>
        <p:spPr>
          <a:xfrm>
            <a:off x="5945778" y="2272655"/>
            <a:ext cx="5207772" cy="338554"/>
          </a:xfrm>
          <a:prstGeom prst="rect">
            <a:avLst/>
          </a:prstGeom>
        </p:spPr>
        <p:txBody>
          <a:bodyPr wrap="none">
            <a:spAutoFit/>
          </a:bodyPr>
          <a:lstStyle/>
          <a:p>
            <a:r>
              <a:rPr lang="zh-CN" altLang="en-US" sz="1600" dirty="0">
                <a:solidFill>
                  <a:srgbClr val="212121"/>
                </a:solidFill>
                <a:latin typeface="DroidSansFallback"/>
              </a:rPr>
              <a:t>关键点就在于</a:t>
            </a:r>
            <a:r>
              <a:rPr lang="en" altLang="zh-CN" sz="1600" b="1" dirty="0" err="1">
                <a:solidFill>
                  <a:srgbClr val="C00000"/>
                </a:solidFill>
                <a:latin typeface="LiberationSerif"/>
              </a:rPr>
              <a:t>StringTokenizer</a:t>
            </a:r>
            <a:r>
              <a:rPr lang="zh-CN" altLang="en-US" sz="1600" dirty="0">
                <a:solidFill>
                  <a:srgbClr val="212121"/>
                </a:solidFill>
                <a:latin typeface="DroidSansFallback"/>
              </a:rPr>
              <a:t>如何对</a:t>
            </a:r>
            <a:r>
              <a:rPr lang="en" altLang="zh-CN" sz="1600" dirty="0">
                <a:solidFill>
                  <a:srgbClr val="212121"/>
                </a:solidFill>
                <a:latin typeface="LiberationSerif"/>
              </a:rPr>
              <a:t>command</a:t>
            </a:r>
            <a:r>
              <a:rPr lang="zh-CN" altLang="en-US" sz="1600" dirty="0">
                <a:solidFill>
                  <a:srgbClr val="212121"/>
                </a:solidFill>
                <a:latin typeface="DroidSansFallback"/>
              </a:rPr>
              <a:t>进行处理。</a:t>
            </a:r>
            <a:endParaRPr lang="zh-CN" altLang="en-US" sz="1600" dirty="0">
              <a:effectLst/>
            </a:endParaRPr>
          </a:p>
        </p:txBody>
      </p:sp>
      <p:sp>
        <p:nvSpPr>
          <p:cNvPr id="13" name="矩形 12">
            <a:extLst>
              <a:ext uri="{FF2B5EF4-FFF2-40B4-BE49-F238E27FC236}">
                <a16:creationId xmlns:a16="http://schemas.microsoft.com/office/drawing/2014/main" id="{47D095C1-76AA-3648-B89B-C5EDDD0C1E17}"/>
              </a:ext>
            </a:extLst>
          </p:cNvPr>
          <p:cNvSpPr/>
          <p:nvPr/>
        </p:nvSpPr>
        <p:spPr>
          <a:xfrm>
            <a:off x="5584122" y="2568152"/>
            <a:ext cx="6096000" cy="793359"/>
          </a:xfrm>
          <a:prstGeom prst="rect">
            <a:avLst/>
          </a:prstGeom>
        </p:spPr>
        <p:txBody>
          <a:bodyPr>
            <a:spAutoFit/>
          </a:bodyPr>
          <a:lstStyle/>
          <a:p>
            <a:pPr>
              <a:lnSpc>
                <a:spcPct val="150000"/>
              </a:lnSpc>
            </a:pPr>
            <a:r>
              <a:rPr lang="zh-CN" altLang="en-US" sz="1600" dirty="0">
                <a:solidFill>
                  <a:srgbClr val="212121"/>
                </a:solidFill>
                <a:latin typeface="DroidSansFallback"/>
              </a:rPr>
              <a:t>        当</a:t>
            </a:r>
            <a:r>
              <a:rPr lang="en" altLang="zh-CN" sz="1600" dirty="0">
                <a:solidFill>
                  <a:srgbClr val="212121"/>
                </a:solidFill>
                <a:latin typeface="LiberationSerif"/>
              </a:rPr>
              <a:t>exec()</a:t>
            </a:r>
            <a:r>
              <a:rPr lang="zh-CN" altLang="en-US" sz="1600" dirty="0">
                <a:solidFill>
                  <a:srgbClr val="212121"/>
                </a:solidFill>
                <a:latin typeface="DroidSansFallback"/>
              </a:rPr>
              <a:t>执行字符串参数时，经过动态调试分析，发现经过 </a:t>
            </a:r>
            <a:r>
              <a:rPr lang="en" altLang="zh-CN" sz="1600" dirty="0" err="1">
                <a:solidFill>
                  <a:srgbClr val="212121"/>
                </a:solidFill>
                <a:latin typeface="LiberationSerif"/>
              </a:rPr>
              <a:t>StringTokenizer</a:t>
            </a:r>
            <a:r>
              <a:rPr lang="zh-CN" altLang="en-US" sz="1600" dirty="0">
                <a:solidFill>
                  <a:srgbClr val="212121"/>
                </a:solidFill>
                <a:latin typeface="DroidSansFallback"/>
              </a:rPr>
              <a:t>这个类进行</a:t>
            </a:r>
            <a:r>
              <a:rPr lang="zh-CN" altLang="en-US" sz="1600" b="1" dirty="0">
                <a:solidFill>
                  <a:srgbClr val="C00000"/>
                </a:solidFill>
                <a:latin typeface="DroidSansFallback"/>
              </a:rPr>
              <a:t>拆分</a:t>
            </a:r>
            <a:r>
              <a:rPr lang="zh-CN" altLang="en-US" sz="1600" dirty="0">
                <a:solidFill>
                  <a:srgbClr val="212121"/>
                </a:solidFill>
                <a:latin typeface="DroidSansFallback"/>
              </a:rPr>
              <a:t>之后变成：</a:t>
            </a:r>
            <a:endParaRPr lang="zh-CN" altLang="en-US" sz="1600" dirty="0">
              <a:effectLst/>
            </a:endParaRPr>
          </a:p>
        </p:txBody>
      </p:sp>
      <p:pic>
        <p:nvPicPr>
          <p:cNvPr id="15" name="图片 14">
            <a:extLst>
              <a:ext uri="{FF2B5EF4-FFF2-40B4-BE49-F238E27FC236}">
                <a16:creationId xmlns:a16="http://schemas.microsoft.com/office/drawing/2014/main" id="{074F620B-89DE-4A45-A3D3-F869B7886007}"/>
              </a:ext>
            </a:extLst>
          </p:cNvPr>
          <p:cNvPicPr>
            <a:picLocks noChangeAspect="1"/>
          </p:cNvPicPr>
          <p:nvPr/>
        </p:nvPicPr>
        <p:blipFill>
          <a:blip r:embed="rId5"/>
          <a:stretch>
            <a:fillRect/>
          </a:stretch>
        </p:blipFill>
        <p:spPr>
          <a:xfrm>
            <a:off x="6054114" y="3757288"/>
            <a:ext cx="4953000" cy="228814"/>
          </a:xfrm>
          <a:prstGeom prst="rect">
            <a:avLst/>
          </a:prstGeom>
        </p:spPr>
      </p:pic>
      <p:sp>
        <p:nvSpPr>
          <p:cNvPr id="16" name="矩形 15">
            <a:extLst>
              <a:ext uri="{FF2B5EF4-FFF2-40B4-BE49-F238E27FC236}">
                <a16:creationId xmlns:a16="http://schemas.microsoft.com/office/drawing/2014/main" id="{1759E638-C1B0-ED4F-B90F-31B86DFA2A7B}"/>
              </a:ext>
            </a:extLst>
          </p:cNvPr>
          <p:cNvSpPr/>
          <p:nvPr/>
        </p:nvSpPr>
        <p:spPr>
          <a:xfrm>
            <a:off x="5584122" y="3944999"/>
            <a:ext cx="6096000" cy="1162819"/>
          </a:xfrm>
          <a:prstGeom prst="rect">
            <a:avLst/>
          </a:prstGeom>
        </p:spPr>
        <p:txBody>
          <a:bodyPr>
            <a:spAutoFit/>
          </a:bodyPr>
          <a:lstStyle/>
          <a:p>
            <a:pPr>
              <a:lnSpc>
                <a:spcPct val="150000"/>
              </a:lnSpc>
            </a:pPr>
            <a:r>
              <a:rPr lang="zh-CN" altLang="en-US" sz="1600" dirty="0">
                <a:solidFill>
                  <a:srgbClr val="212121"/>
                </a:solidFill>
                <a:latin typeface="DroidSansFallback"/>
              </a:rPr>
              <a:t>        当</a:t>
            </a:r>
            <a:r>
              <a:rPr lang="en" altLang="zh-CN" sz="1600" dirty="0">
                <a:solidFill>
                  <a:srgbClr val="212121"/>
                </a:solidFill>
                <a:latin typeface="LiberationSerif"/>
              </a:rPr>
              <a:t>exec()</a:t>
            </a:r>
            <a:r>
              <a:rPr lang="zh-CN" altLang="en-US" sz="1600" dirty="0">
                <a:solidFill>
                  <a:srgbClr val="212121"/>
                </a:solidFill>
                <a:latin typeface="DroidSansFallback"/>
              </a:rPr>
              <a:t>执行数组参数时，经过动态调试分析，发现并没有经过 </a:t>
            </a:r>
            <a:r>
              <a:rPr lang="en" altLang="zh-CN" sz="1600" dirty="0" err="1">
                <a:solidFill>
                  <a:srgbClr val="212121"/>
                </a:solidFill>
                <a:latin typeface="LiberationSerif"/>
              </a:rPr>
              <a:t>StringTokenizer</a:t>
            </a:r>
            <a:r>
              <a:rPr lang="zh-CN" altLang="en-US" sz="1600" dirty="0">
                <a:solidFill>
                  <a:srgbClr val="212121"/>
                </a:solidFill>
                <a:latin typeface="DroidSansFallback"/>
              </a:rPr>
              <a:t>这个类进行拆分，而是直接调用了</a:t>
            </a:r>
            <a:r>
              <a:rPr lang="en" altLang="zh-CN" sz="1600" dirty="0" err="1">
                <a:solidFill>
                  <a:srgbClr val="212121"/>
                </a:solidFill>
                <a:latin typeface="LiberationSerif"/>
              </a:rPr>
              <a:t>ProcessBuilder</a:t>
            </a:r>
            <a:r>
              <a:rPr lang="zh-CN" altLang="en-US" sz="1600" dirty="0">
                <a:solidFill>
                  <a:srgbClr val="212121"/>
                </a:solidFill>
                <a:latin typeface="DroidSansFallback"/>
              </a:rPr>
              <a:t>执行命令。</a:t>
            </a:r>
            <a:endParaRPr lang="zh-CN" altLang="en-US" sz="1600" dirty="0">
              <a:effectLst/>
            </a:endParaRPr>
          </a:p>
        </p:txBody>
      </p:sp>
      <p:pic>
        <p:nvPicPr>
          <p:cNvPr id="17" name="图片 16">
            <a:extLst>
              <a:ext uri="{FF2B5EF4-FFF2-40B4-BE49-F238E27FC236}">
                <a16:creationId xmlns:a16="http://schemas.microsoft.com/office/drawing/2014/main" id="{4271FF44-2E50-C743-8133-D1CDDB6074A1}"/>
              </a:ext>
            </a:extLst>
          </p:cNvPr>
          <p:cNvPicPr>
            <a:picLocks noChangeAspect="1"/>
          </p:cNvPicPr>
          <p:nvPr/>
        </p:nvPicPr>
        <p:blipFill>
          <a:blip r:embed="rId6"/>
          <a:stretch>
            <a:fillRect/>
          </a:stretch>
        </p:blipFill>
        <p:spPr>
          <a:xfrm>
            <a:off x="6054114" y="5129774"/>
            <a:ext cx="4991100" cy="1162820"/>
          </a:xfrm>
          <a:prstGeom prst="rect">
            <a:avLst/>
          </a:prstGeom>
        </p:spPr>
      </p:pic>
      <p:pic>
        <p:nvPicPr>
          <p:cNvPr id="18" name="图片 17">
            <a:extLst>
              <a:ext uri="{FF2B5EF4-FFF2-40B4-BE49-F238E27FC236}">
                <a16:creationId xmlns:a16="http://schemas.microsoft.com/office/drawing/2014/main" id="{1C1B0EFB-D17C-674F-9F92-C3ABA4004D84}"/>
              </a:ext>
            </a:extLst>
          </p:cNvPr>
          <p:cNvPicPr>
            <a:picLocks noChangeAspect="1"/>
          </p:cNvPicPr>
          <p:nvPr/>
        </p:nvPicPr>
        <p:blipFill rotWithShape="1">
          <a:blip r:embed="rId7"/>
          <a:srcRect b="49106"/>
          <a:stretch/>
        </p:blipFill>
        <p:spPr>
          <a:xfrm>
            <a:off x="6054114" y="3403551"/>
            <a:ext cx="4902200" cy="326433"/>
          </a:xfrm>
          <a:prstGeom prst="rect">
            <a:avLst/>
          </a:prstGeom>
        </p:spPr>
      </p:pic>
    </p:spTree>
    <p:extLst>
      <p:ext uri="{BB962C8B-B14F-4D97-AF65-F5344CB8AC3E}">
        <p14:creationId xmlns:p14="http://schemas.microsoft.com/office/powerpoint/2010/main" val="17265454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73399" y="590046"/>
            <a:ext cx="2339102"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编程漏洞威胁</a:t>
            </a:r>
          </a:p>
        </p:txBody>
      </p:sp>
      <p:sp>
        <p:nvSpPr>
          <p:cNvPr id="11" name="矩形 10">
            <a:extLst>
              <a:ext uri="{FF2B5EF4-FFF2-40B4-BE49-F238E27FC236}">
                <a16:creationId xmlns:a16="http://schemas.microsoft.com/office/drawing/2014/main" id="{D96995D1-592F-F249-8207-4BE5813D0D53}"/>
              </a:ext>
            </a:extLst>
          </p:cNvPr>
          <p:cNvSpPr/>
          <p:nvPr/>
        </p:nvSpPr>
        <p:spPr>
          <a:xfrm>
            <a:off x="977499" y="1690447"/>
            <a:ext cx="1154097" cy="12261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7AC259"/>
              </a:solidFill>
            </a:endParaRPr>
          </a:p>
        </p:txBody>
      </p:sp>
      <p:sp>
        <p:nvSpPr>
          <p:cNvPr id="12" name="矩形 11">
            <a:extLst>
              <a:ext uri="{FF2B5EF4-FFF2-40B4-BE49-F238E27FC236}">
                <a16:creationId xmlns:a16="http://schemas.microsoft.com/office/drawing/2014/main" id="{8CE1289D-80DB-FE4E-9AF0-2CB9D6F7A24A}"/>
              </a:ext>
            </a:extLst>
          </p:cNvPr>
          <p:cNvSpPr/>
          <p:nvPr/>
        </p:nvSpPr>
        <p:spPr>
          <a:xfrm>
            <a:off x="968105" y="1411016"/>
            <a:ext cx="1210588" cy="430311"/>
          </a:xfrm>
          <a:prstGeom prst="rect">
            <a:avLst/>
          </a:prstGeom>
        </p:spPr>
        <p:txBody>
          <a:bodyPr wrap="none">
            <a:spAutoFit/>
          </a:bodyPr>
          <a:lstStyle/>
          <a:p>
            <a:pPr>
              <a:lnSpc>
                <a:spcPct val="120000"/>
              </a:lnSpc>
            </a:pPr>
            <a:r>
              <a:rPr lang="zh-CN" altLang="en-US" sz="2000" b="1" dirty="0">
                <a:latin typeface="Microsoft YaHei" panose="020B0503020204020204" pitchFamily="34" charset="-122"/>
                <a:ea typeface="Microsoft YaHei" panose="020B0503020204020204" pitchFamily="34" charset="-122"/>
                <a:cs typeface="+mn-ea"/>
              </a:rPr>
              <a:t>漏洞实例</a:t>
            </a:r>
          </a:p>
        </p:txBody>
      </p:sp>
      <p:sp>
        <p:nvSpPr>
          <p:cNvPr id="5" name="矩形 4">
            <a:extLst>
              <a:ext uri="{FF2B5EF4-FFF2-40B4-BE49-F238E27FC236}">
                <a16:creationId xmlns:a16="http://schemas.microsoft.com/office/drawing/2014/main" id="{9AF9430D-343F-7242-A6CB-67A8C9B86283}"/>
              </a:ext>
            </a:extLst>
          </p:cNvPr>
          <p:cNvSpPr/>
          <p:nvPr/>
        </p:nvSpPr>
        <p:spPr>
          <a:xfrm>
            <a:off x="1220776" y="1841327"/>
            <a:ext cx="9750447" cy="1162691"/>
          </a:xfrm>
          <a:prstGeom prst="rect">
            <a:avLst/>
          </a:prstGeom>
        </p:spPr>
        <p:txBody>
          <a:bodyPr wrap="square">
            <a:spAutoFit/>
          </a:bodyPr>
          <a:lstStyle/>
          <a:p>
            <a:pPr>
              <a:lnSpc>
                <a:spcPct val="150000"/>
              </a:lnSpc>
            </a:pPr>
            <a:r>
              <a:rPr lang="zh-CN" altLang="en-US" sz="1600" dirty="0">
                <a:solidFill>
                  <a:srgbClr val="212121"/>
                </a:solidFill>
                <a:latin typeface="DroidSansFallback"/>
              </a:rPr>
              <a:t>        如果</a:t>
            </a:r>
            <a:r>
              <a:rPr lang="en" altLang="zh-CN" sz="1600" dirty="0">
                <a:solidFill>
                  <a:srgbClr val="212121"/>
                </a:solidFill>
                <a:latin typeface="LiberationSerif"/>
              </a:rPr>
              <a:t>exec</a:t>
            </a:r>
            <a:r>
              <a:rPr lang="zh-CN" altLang="en-US" sz="1600" dirty="0">
                <a:solidFill>
                  <a:srgbClr val="212121"/>
                </a:solidFill>
                <a:latin typeface="DroidSansFallback"/>
              </a:rPr>
              <a:t>方法执行的参数是字符串参数，参数中的空格会经过</a:t>
            </a:r>
            <a:r>
              <a:rPr lang="zh-CN" altLang="en-US" sz="1600" dirty="0">
                <a:solidFill>
                  <a:srgbClr val="C00000"/>
                </a:solidFill>
                <a:latin typeface="DroidSansFallback"/>
              </a:rPr>
              <a:t> </a:t>
            </a:r>
            <a:r>
              <a:rPr lang="en" altLang="zh-CN" sz="1600" b="1" dirty="0" err="1">
                <a:solidFill>
                  <a:srgbClr val="C00000"/>
                </a:solidFill>
                <a:latin typeface="LiberationSerif"/>
              </a:rPr>
              <a:t>StringTokenizer</a:t>
            </a:r>
            <a:r>
              <a:rPr lang="zh-CN" altLang="en-US" sz="1600" dirty="0">
                <a:solidFill>
                  <a:srgbClr val="212121"/>
                </a:solidFill>
                <a:latin typeface="DroidSansFallback"/>
              </a:rPr>
              <a:t>处理，处理完成后会</a:t>
            </a:r>
            <a:r>
              <a:rPr lang="zh-CN" altLang="en-US" sz="1600" b="1" dirty="0">
                <a:solidFill>
                  <a:srgbClr val="C00000"/>
                </a:solidFill>
                <a:latin typeface="DroidSansFallback"/>
              </a:rPr>
              <a:t>改变原有的语义导致命令无法正常执行</a:t>
            </a:r>
            <a:r>
              <a:rPr lang="zh-CN" altLang="en-US" sz="1600" dirty="0">
                <a:solidFill>
                  <a:srgbClr val="212121"/>
                </a:solidFill>
                <a:latin typeface="DroidSansFallback"/>
              </a:rPr>
              <a:t>。要想执行此命令要绕过</a:t>
            </a:r>
            <a:r>
              <a:rPr lang="en" altLang="zh-CN" sz="1600" dirty="0" err="1">
                <a:solidFill>
                  <a:srgbClr val="212121"/>
                </a:solidFill>
                <a:latin typeface="LiberationSerif"/>
              </a:rPr>
              <a:t>StringTokenizer</a:t>
            </a:r>
            <a:r>
              <a:rPr lang="zh-CN" altLang="en-US" sz="1600" dirty="0">
                <a:solidFill>
                  <a:srgbClr val="212121"/>
                </a:solidFill>
                <a:latin typeface="DroidSansFallback"/>
              </a:rPr>
              <a:t>才可以，只要找到可以代 替空格的字符即可，如</a:t>
            </a:r>
            <a:r>
              <a:rPr lang="en-US" altLang="zh-CN" sz="1600" dirty="0">
                <a:solidFill>
                  <a:srgbClr val="212121"/>
                </a:solidFill>
                <a:latin typeface="LiberationSerif"/>
              </a:rPr>
              <a:t>${</a:t>
            </a:r>
            <a:r>
              <a:rPr lang="en" altLang="zh-CN" sz="1600" dirty="0">
                <a:solidFill>
                  <a:srgbClr val="212121"/>
                </a:solidFill>
                <a:latin typeface="LiberationSerif"/>
              </a:rPr>
              <a:t>IFS}</a:t>
            </a:r>
            <a:r>
              <a:rPr lang="zh-CN" altLang="en" sz="1600" dirty="0">
                <a:solidFill>
                  <a:srgbClr val="212121"/>
                </a:solidFill>
                <a:latin typeface="DroidSansFallback"/>
              </a:rPr>
              <a:t>、</a:t>
            </a:r>
            <a:r>
              <a:rPr lang="en" altLang="zh-CN" sz="1600" dirty="0">
                <a:solidFill>
                  <a:srgbClr val="212121"/>
                </a:solidFill>
                <a:latin typeface="LiberationSerif"/>
              </a:rPr>
              <a:t>$IFS$9</a:t>
            </a:r>
            <a:r>
              <a:rPr lang="zh-CN" altLang="en-US" sz="1600" dirty="0">
                <a:solidFill>
                  <a:srgbClr val="212121"/>
                </a:solidFill>
                <a:latin typeface="DroidSansFallback"/>
              </a:rPr>
              <a:t>等。 </a:t>
            </a:r>
            <a:endParaRPr lang="zh-CN" altLang="en-US" sz="1600" dirty="0">
              <a:effectLst/>
            </a:endParaRPr>
          </a:p>
        </p:txBody>
      </p:sp>
      <p:sp>
        <p:nvSpPr>
          <p:cNvPr id="6" name="矩形 5">
            <a:extLst>
              <a:ext uri="{FF2B5EF4-FFF2-40B4-BE49-F238E27FC236}">
                <a16:creationId xmlns:a16="http://schemas.microsoft.com/office/drawing/2014/main" id="{C30036AC-2C3C-C940-BCDA-052E5A58FC91}"/>
              </a:ext>
            </a:extLst>
          </p:cNvPr>
          <p:cNvSpPr/>
          <p:nvPr/>
        </p:nvSpPr>
        <p:spPr>
          <a:xfrm>
            <a:off x="1789948" y="3732079"/>
            <a:ext cx="2590453" cy="338554"/>
          </a:xfrm>
          <a:prstGeom prst="rect">
            <a:avLst/>
          </a:prstGeom>
        </p:spPr>
        <p:txBody>
          <a:bodyPr wrap="square">
            <a:spAutoFit/>
          </a:bodyPr>
          <a:lstStyle/>
          <a:p>
            <a:r>
              <a:rPr lang="en" altLang="zh-CN" sz="1600" b="1" dirty="0" err="1">
                <a:latin typeface="LiberationSerif"/>
              </a:rPr>
              <a:t>cmd</a:t>
            </a:r>
            <a:r>
              <a:rPr lang="en" altLang="zh-CN" sz="1600" b="1" dirty="0">
                <a:latin typeface="LiberationSerif"/>
              </a:rPr>
              <a:t>=</a:t>
            </a:r>
            <a:r>
              <a:rPr lang="en" altLang="zh-CN" sz="1600" b="1" dirty="0" err="1">
                <a:latin typeface="LiberationSerif"/>
              </a:rPr>
              <a:t>sh</a:t>
            </a:r>
            <a:r>
              <a:rPr lang="en" altLang="zh-CN" sz="1600" b="1" dirty="0">
                <a:latin typeface="LiberationSerif"/>
              </a:rPr>
              <a:t>-c </a:t>
            </a:r>
            <a:r>
              <a:rPr lang="en" altLang="zh-CN" sz="1600" b="1" dirty="0" err="1">
                <a:latin typeface="LiberationSerif"/>
              </a:rPr>
              <a:t>ls</a:t>
            </a:r>
            <a:r>
              <a:rPr lang="en" altLang="zh-CN" sz="1600" b="1" dirty="0" err="1">
                <a:latin typeface="DroidSansFallback"/>
              </a:rPr>
              <a:t>;</a:t>
            </a:r>
            <a:r>
              <a:rPr lang="en" altLang="zh-CN" sz="1600" b="1" dirty="0" err="1">
                <a:latin typeface="LiberationSerif"/>
              </a:rPr>
              <a:t>cat</a:t>
            </a:r>
            <a:r>
              <a:rPr lang="en" altLang="zh-CN" sz="1600" b="1" dirty="0">
                <a:latin typeface="LiberationSerif"/>
              </a:rPr>
              <a:t>/</a:t>
            </a:r>
            <a:r>
              <a:rPr lang="en" altLang="zh-CN" sz="1600" b="1" dirty="0" err="1">
                <a:latin typeface="LiberationSerif"/>
              </a:rPr>
              <a:t>etc</a:t>
            </a:r>
            <a:r>
              <a:rPr lang="en" altLang="zh-CN" sz="1600" b="1" dirty="0">
                <a:latin typeface="LiberationSerif"/>
              </a:rPr>
              <a:t>/passwd </a:t>
            </a:r>
            <a:endParaRPr lang="en" altLang="zh-CN" sz="1600" b="1" dirty="0">
              <a:effectLst/>
            </a:endParaRPr>
          </a:p>
        </p:txBody>
      </p:sp>
      <p:sp>
        <p:nvSpPr>
          <p:cNvPr id="7" name="矩形 6">
            <a:extLst>
              <a:ext uri="{FF2B5EF4-FFF2-40B4-BE49-F238E27FC236}">
                <a16:creationId xmlns:a16="http://schemas.microsoft.com/office/drawing/2014/main" id="{C22294AC-FCF8-554C-A733-64BBDF247357}"/>
              </a:ext>
            </a:extLst>
          </p:cNvPr>
          <p:cNvSpPr/>
          <p:nvPr/>
        </p:nvSpPr>
        <p:spPr>
          <a:xfrm>
            <a:off x="1545234" y="4308322"/>
            <a:ext cx="3079882" cy="338554"/>
          </a:xfrm>
          <a:prstGeom prst="rect">
            <a:avLst/>
          </a:prstGeom>
        </p:spPr>
        <p:txBody>
          <a:bodyPr wrap="square">
            <a:spAutoFit/>
          </a:bodyPr>
          <a:lstStyle/>
          <a:p>
            <a:r>
              <a:rPr lang="en" altLang="zh-CN" sz="1600" b="1" dirty="0" err="1">
                <a:latin typeface="LiberationSerif"/>
              </a:rPr>
              <a:t>cmd</a:t>
            </a:r>
            <a:r>
              <a:rPr lang="en" altLang="zh-CN" sz="1600" b="1" dirty="0">
                <a:latin typeface="LiberationSerif"/>
              </a:rPr>
              <a:t>=</a:t>
            </a:r>
            <a:r>
              <a:rPr lang="en" altLang="zh-CN" sz="1600" b="1" dirty="0" err="1">
                <a:latin typeface="LiberationSerif"/>
              </a:rPr>
              <a:t>sh</a:t>
            </a:r>
            <a:r>
              <a:rPr lang="en" altLang="zh-CN" sz="1600" b="1" dirty="0">
                <a:latin typeface="LiberationSerif"/>
              </a:rPr>
              <a:t>-c </a:t>
            </a:r>
            <a:r>
              <a:rPr lang="en" altLang="zh-CN" sz="1600" b="1" dirty="0" err="1">
                <a:latin typeface="LiberationSerif"/>
              </a:rPr>
              <a:t>ls</a:t>
            </a:r>
            <a:r>
              <a:rPr lang="en" altLang="zh-CN" sz="1600" b="1" dirty="0" err="1">
                <a:latin typeface="DroidSansFallback"/>
              </a:rPr>
              <a:t>;</a:t>
            </a:r>
            <a:r>
              <a:rPr lang="en" altLang="zh-CN" sz="1600" b="1" dirty="0" err="1">
                <a:latin typeface="LiberationSerif"/>
              </a:rPr>
              <a:t>cat</a:t>
            </a:r>
            <a:r>
              <a:rPr lang="en" altLang="zh-CN" sz="1600" b="1" dirty="0">
                <a:latin typeface="LiberationSerif"/>
              </a:rPr>
              <a:t>${IFS}/</a:t>
            </a:r>
            <a:r>
              <a:rPr lang="en" altLang="zh-CN" sz="1600" b="1" dirty="0" err="1">
                <a:latin typeface="LiberationSerif"/>
              </a:rPr>
              <a:t>etc</a:t>
            </a:r>
            <a:r>
              <a:rPr lang="en" altLang="zh-CN" sz="1600" b="1" dirty="0">
                <a:latin typeface="LiberationSerif"/>
              </a:rPr>
              <a:t>/passwd </a:t>
            </a:r>
            <a:endParaRPr lang="en" altLang="zh-CN" sz="1600" b="1" dirty="0">
              <a:effectLst/>
            </a:endParaRPr>
          </a:p>
        </p:txBody>
      </p:sp>
      <p:sp>
        <p:nvSpPr>
          <p:cNvPr id="8" name="右弧形箭头 7">
            <a:extLst>
              <a:ext uri="{FF2B5EF4-FFF2-40B4-BE49-F238E27FC236}">
                <a16:creationId xmlns:a16="http://schemas.microsoft.com/office/drawing/2014/main" id="{43373AF8-DC25-9F4F-A836-AA2D6B6F85CE}"/>
              </a:ext>
            </a:extLst>
          </p:cNvPr>
          <p:cNvSpPr/>
          <p:nvPr/>
        </p:nvSpPr>
        <p:spPr>
          <a:xfrm>
            <a:off x="1240434" y="3943397"/>
            <a:ext cx="304800" cy="594260"/>
          </a:xfrm>
          <a:prstGeom prst="curved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9" name="矩形 8">
            <a:extLst>
              <a:ext uri="{FF2B5EF4-FFF2-40B4-BE49-F238E27FC236}">
                <a16:creationId xmlns:a16="http://schemas.microsoft.com/office/drawing/2014/main" id="{3D186BD6-4FD4-C446-8D42-DF01A3F4DCC3}"/>
              </a:ext>
            </a:extLst>
          </p:cNvPr>
          <p:cNvSpPr/>
          <p:nvPr/>
        </p:nvSpPr>
        <p:spPr>
          <a:xfrm>
            <a:off x="1042101" y="4864113"/>
            <a:ext cx="4423279" cy="424027"/>
          </a:xfrm>
          <a:prstGeom prst="rect">
            <a:avLst/>
          </a:prstGeom>
        </p:spPr>
        <p:txBody>
          <a:bodyPr wrap="square">
            <a:spAutoFit/>
          </a:bodyPr>
          <a:lstStyle/>
          <a:p>
            <a:pPr>
              <a:lnSpc>
                <a:spcPct val="150000"/>
              </a:lnSpc>
            </a:pPr>
            <a:r>
              <a:rPr lang="en" altLang="zh-CN" sz="1600" b="1" dirty="0" err="1">
                <a:latin typeface="LiberationSerif"/>
              </a:rPr>
              <a:t>cmd</a:t>
            </a:r>
            <a:r>
              <a:rPr lang="en" altLang="zh-CN" sz="1600" b="1" dirty="0">
                <a:latin typeface="LiberationSerif"/>
              </a:rPr>
              <a:t>=sh%20-c%20ls</a:t>
            </a:r>
            <a:r>
              <a:rPr lang="en" altLang="zh-CN" sz="1600" b="1" dirty="0">
                <a:latin typeface="DroidSansFallback"/>
              </a:rPr>
              <a:t>; </a:t>
            </a:r>
            <a:r>
              <a:rPr lang="en" altLang="zh-CN" sz="1600" b="1" dirty="0">
                <a:latin typeface="LiberationSerif"/>
              </a:rPr>
              <a:t>cat$%7BIFS%7D/</a:t>
            </a:r>
            <a:r>
              <a:rPr lang="en" altLang="zh-CN" sz="1600" b="1" dirty="0" err="1">
                <a:latin typeface="LiberationSerif"/>
              </a:rPr>
              <a:t>etc</a:t>
            </a:r>
            <a:r>
              <a:rPr lang="en" altLang="zh-CN" sz="1600" b="1" dirty="0">
                <a:latin typeface="LiberationSerif"/>
              </a:rPr>
              <a:t>/passwd</a:t>
            </a:r>
            <a:endParaRPr lang="en" altLang="zh-CN" sz="1600" b="1" dirty="0">
              <a:effectLst/>
            </a:endParaRPr>
          </a:p>
        </p:txBody>
      </p:sp>
      <p:sp>
        <p:nvSpPr>
          <p:cNvPr id="10" name="左弧形箭头 9">
            <a:extLst>
              <a:ext uri="{FF2B5EF4-FFF2-40B4-BE49-F238E27FC236}">
                <a16:creationId xmlns:a16="http://schemas.microsoft.com/office/drawing/2014/main" id="{90C268F9-ABD8-9A48-8805-2B155C0B3684}"/>
              </a:ext>
            </a:extLst>
          </p:cNvPr>
          <p:cNvSpPr/>
          <p:nvPr/>
        </p:nvSpPr>
        <p:spPr>
          <a:xfrm>
            <a:off x="5353995" y="4476854"/>
            <a:ext cx="388882" cy="774518"/>
          </a:xfrm>
          <a:prstGeom prst="curvedLef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3" name="矩形 12">
            <a:extLst>
              <a:ext uri="{FF2B5EF4-FFF2-40B4-BE49-F238E27FC236}">
                <a16:creationId xmlns:a16="http://schemas.microsoft.com/office/drawing/2014/main" id="{A4E64F54-36A4-9E48-B5D3-548BD70ECCB1}"/>
              </a:ext>
            </a:extLst>
          </p:cNvPr>
          <p:cNvSpPr/>
          <p:nvPr/>
        </p:nvSpPr>
        <p:spPr>
          <a:xfrm>
            <a:off x="2566519" y="4711722"/>
            <a:ext cx="1167307" cy="261610"/>
          </a:xfrm>
          <a:prstGeom prst="rect">
            <a:avLst/>
          </a:prstGeom>
        </p:spPr>
        <p:txBody>
          <a:bodyPr wrap="none">
            <a:spAutoFit/>
          </a:bodyPr>
          <a:lstStyle/>
          <a:p>
            <a:r>
              <a:rPr lang="zh-CN" altLang="en-US" sz="1100" b="1" dirty="0">
                <a:solidFill>
                  <a:srgbClr val="C00000"/>
                </a:solidFill>
                <a:latin typeface="DroidSansFallback"/>
              </a:rPr>
              <a:t>对</a:t>
            </a:r>
            <a:r>
              <a:rPr lang="en-US" altLang="zh-CN" sz="1100" b="1" dirty="0">
                <a:solidFill>
                  <a:srgbClr val="C00000"/>
                </a:solidFill>
                <a:latin typeface="LiberationSerif"/>
              </a:rPr>
              <a:t>{}</a:t>
            </a:r>
            <a:r>
              <a:rPr lang="zh-CN" altLang="en-US" sz="1100" b="1" dirty="0">
                <a:solidFill>
                  <a:srgbClr val="C00000"/>
                </a:solidFill>
                <a:latin typeface="DroidSansFallback"/>
              </a:rPr>
              <a:t>进行</a:t>
            </a:r>
            <a:r>
              <a:rPr lang="en" altLang="zh-CN" sz="1100" b="1" dirty="0" err="1">
                <a:solidFill>
                  <a:srgbClr val="C00000"/>
                </a:solidFill>
                <a:latin typeface="LiberationSerif"/>
              </a:rPr>
              <a:t>url</a:t>
            </a:r>
            <a:r>
              <a:rPr lang="zh-CN" altLang="en-US" sz="1100" b="1" dirty="0">
                <a:solidFill>
                  <a:srgbClr val="C00000"/>
                </a:solidFill>
                <a:latin typeface="DroidSansFallback"/>
              </a:rPr>
              <a:t>编码 </a:t>
            </a:r>
            <a:endParaRPr lang="zh-CN" altLang="en-US" sz="1100" b="1" dirty="0">
              <a:solidFill>
                <a:srgbClr val="C00000"/>
              </a:solidFill>
              <a:effectLst/>
            </a:endParaRPr>
          </a:p>
        </p:txBody>
      </p:sp>
      <p:pic>
        <p:nvPicPr>
          <p:cNvPr id="15" name="图片 14">
            <a:extLst>
              <a:ext uri="{FF2B5EF4-FFF2-40B4-BE49-F238E27FC236}">
                <a16:creationId xmlns:a16="http://schemas.microsoft.com/office/drawing/2014/main" id="{4ADF83E9-99B9-DE4D-A2D3-4622686C4B51}"/>
              </a:ext>
            </a:extLst>
          </p:cNvPr>
          <p:cNvPicPr>
            <a:picLocks noChangeAspect="1"/>
          </p:cNvPicPr>
          <p:nvPr/>
        </p:nvPicPr>
        <p:blipFill>
          <a:blip r:embed="rId3"/>
          <a:stretch>
            <a:fillRect/>
          </a:stretch>
        </p:blipFill>
        <p:spPr>
          <a:xfrm>
            <a:off x="5904819" y="2935142"/>
            <a:ext cx="4991100" cy="3205029"/>
          </a:xfrm>
          <a:prstGeom prst="rect">
            <a:avLst/>
          </a:prstGeom>
        </p:spPr>
      </p:pic>
    </p:spTree>
    <p:extLst>
      <p:ext uri="{BB962C8B-B14F-4D97-AF65-F5344CB8AC3E}">
        <p14:creationId xmlns:p14="http://schemas.microsoft.com/office/powerpoint/2010/main" val="18699144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73399" y="590046"/>
            <a:ext cx="2339102"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编程漏洞威胁</a:t>
            </a:r>
          </a:p>
        </p:txBody>
      </p:sp>
      <p:sp>
        <p:nvSpPr>
          <p:cNvPr id="23" name="矩形 22">
            <a:extLst>
              <a:ext uri="{FF2B5EF4-FFF2-40B4-BE49-F238E27FC236}">
                <a16:creationId xmlns:a16="http://schemas.microsoft.com/office/drawing/2014/main" id="{3D7DA5AC-E6B6-D44E-AFA1-B073EC899024}"/>
              </a:ext>
            </a:extLst>
          </p:cNvPr>
          <p:cNvSpPr/>
          <p:nvPr/>
        </p:nvSpPr>
        <p:spPr>
          <a:xfrm>
            <a:off x="806388" y="1421741"/>
            <a:ext cx="1696298" cy="461665"/>
          </a:xfrm>
          <a:prstGeom prst="rect">
            <a:avLst/>
          </a:prstGeom>
        </p:spPr>
        <p:txBody>
          <a:bodyPr wrap="none">
            <a:spAutoFit/>
          </a:bodyPr>
          <a:lstStyle/>
          <a:p>
            <a:pPr>
              <a:spcAft>
                <a:spcPts val="1800"/>
              </a:spcAft>
            </a:pPr>
            <a:r>
              <a:rPr kumimoji="1" lang="en-US" altLang="zh-CN" sz="2400" b="1" dirty="0">
                <a:solidFill>
                  <a:srgbClr val="C00000"/>
                </a:solidFill>
                <a:latin typeface="思源黑体 CN Bold" panose="020B0800000000000000" charset="-122"/>
                <a:ea typeface="思源黑体 CN Bold" panose="020B0800000000000000" charset="-122"/>
              </a:rPr>
              <a:t>5</a:t>
            </a:r>
            <a:r>
              <a:rPr kumimoji="1" lang="zh-CN" altLang="en-US" sz="2400" b="1" dirty="0">
                <a:solidFill>
                  <a:srgbClr val="C00000"/>
                </a:solidFill>
                <a:latin typeface="思源黑体 CN Bold" panose="020B0800000000000000" charset="-122"/>
                <a:ea typeface="思源黑体 CN Bold" panose="020B0800000000000000" charset="-122"/>
              </a:rPr>
              <a:t> </a:t>
            </a:r>
            <a:r>
              <a:rPr kumimoji="1" lang="en" altLang="zh-CN" sz="2400" b="1" dirty="0">
                <a:solidFill>
                  <a:srgbClr val="C00000"/>
                </a:solidFill>
                <a:latin typeface="思源黑体 CN Bold" panose="020B0800000000000000" charset="-122"/>
                <a:ea typeface="思源黑体 CN Bold" panose="020B0800000000000000" charset="-122"/>
              </a:rPr>
              <a:t>XXE</a:t>
            </a:r>
            <a:r>
              <a:rPr kumimoji="1" lang="zh-CN" altLang="en-US" sz="2400" b="1" dirty="0">
                <a:solidFill>
                  <a:srgbClr val="C00000"/>
                </a:solidFill>
                <a:latin typeface="思源黑体 CN Bold" panose="020B0800000000000000" charset="-122"/>
                <a:ea typeface="思源黑体 CN Bold" panose="020B0800000000000000" charset="-122"/>
              </a:rPr>
              <a:t>漏洞 </a:t>
            </a:r>
          </a:p>
        </p:txBody>
      </p:sp>
      <p:sp>
        <p:nvSpPr>
          <p:cNvPr id="2" name="矩形 1">
            <a:extLst>
              <a:ext uri="{FF2B5EF4-FFF2-40B4-BE49-F238E27FC236}">
                <a16:creationId xmlns:a16="http://schemas.microsoft.com/office/drawing/2014/main" id="{A89C4B05-196E-6143-9318-D1CC0CC3C6D1}"/>
              </a:ext>
            </a:extLst>
          </p:cNvPr>
          <p:cNvSpPr/>
          <p:nvPr/>
        </p:nvSpPr>
        <p:spPr>
          <a:xfrm>
            <a:off x="957045" y="1965047"/>
            <a:ext cx="10277910" cy="793487"/>
          </a:xfrm>
          <a:prstGeom prst="rect">
            <a:avLst/>
          </a:prstGeom>
        </p:spPr>
        <p:txBody>
          <a:bodyPr wrap="square">
            <a:spAutoFit/>
          </a:bodyPr>
          <a:lstStyle/>
          <a:p>
            <a:pPr>
              <a:lnSpc>
                <a:spcPct val="150000"/>
              </a:lnSpc>
            </a:pPr>
            <a:r>
              <a:rPr lang="zh-CN" altLang="en-US" sz="1600" dirty="0"/>
              <a:t>        </a:t>
            </a:r>
            <a:r>
              <a:rPr lang="en" altLang="zh-CN" sz="1600" dirty="0"/>
              <a:t>XXE</a:t>
            </a:r>
            <a:r>
              <a:rPr lang="zh-CN" altLang="en-US" sz="1600" dirty="0"/>
              <a:t>为</a:t>
            </a:r>
            <a:r>
              <a:rPr lang="en" altLang="zh-CN" sz="1600" b="1" dirty="0">
                <a:solidFill>
                  <a:srgbClr val="C00000"/>
                </a:solidFill>
              </a:rPr>
              <a:t>XML</a:t>
            </a:r>
            <a:r>
              <a:rPr lang="zh-CN" altLang="en-US" sz="1600" b="1" dirty="0">
                <a:solidFill>
                  <a:srgbClr val="C00000"/>
                </a:solidFill>
              </a:rPr>
              <a:t>外部实体注入</a:t>
            </a:r>
            <a:r>
              <a:rPr lang="zh-CN" altLang="en-US" sz="1600" dirty="0"/>
              <a:t>。当应用程序在解析</a:t>
            </a:r>
            <a:r>
              <a:rPr lang="en" altLang="zh-CN" sz="1600" dirty="0"/>
              <a:t>XML</a:t>
            </a:r>
            <a:r>
              <a:rPr lang="zh-CN" altLang="en-US" sz="1600" dirty="0"/>
              <a:t>输入时，在没有禁止外部实体的加载而</a:t>
            </a:r>
            <a:r>
              <a:rPr lang="zh-CN" altLang="en-US" sz="1600" b="1" dirty="0">
                <a:solidFill>
                  <a:srgbClr val="C00000"/>
                </a:solidFill>
              </a:rPr>
              <a:t>导致加载了外部文件及代码</a:t>
            </a:r>
            <a:r>
              <a:rPr lang="zh-CN" altLang="en-US" sz="1600" dirty="0"/>
              <a:t>时，就会造成 </a:t>
            </a:r>
            <a:r>
              <a:rPr lang="en" altLang="zh-CN" sz="1600" dirty="0"/>
              <a:t>XXE</a:t>
            </a:r>
            <a:r>
              <a:rPr lang="zh-CN" altLang="en-US" sz="1600" dirty="0"/>
              <a:t>漏洞。 </a:t>
            </a:r>
          </a:p>
        </p:txBody>
      </p:sp>
      <p:pic>
        <p:nvPicPr>
          <p:cNvPr id="6" name="图片 5">
            <a:extLst>
              <a:ext uri="{FF2B5EF4-FFF2-40B4-BE49-F238E27FC236}">
                <a16:creationId xmlns:a16="http://schemas.microsoft.com/office/drawing/2014/main" id="{504164FA-3686-254B-8F78-63FD48614615}"/>
              </a:ext>
            </a:extLst>
          </p:cNvPr>
          <p:cNvPicPr>
            <a:picLocks noChangeAspect="1"/>
          </p:cNvPicPr>
          <p:nvPr/>
        </p:nvPicPr>
        <p:blipFill>
          <a:blip r:embed="rId3"/>
          <a:stretch>
            <a:fillRect/>
          </a:stretch>
        </p:blipFill>
        <p:spPr>
          <a:xfrm>
            <a:off x="1307224" y="3142593"/>
            <a:ext cx="3442118" cy="2984937"/>
          </a:xfrm>
          <a:prstGeom prst="rect">
            <a:avLst/>
          </a:prstGeom>
        </p:spPr>
      </p:pic>
      <p:sp>
        <p:nvSpPr>
          <p:cNvPr id="7" name="矩形 6">
            <a:extLst>
              <a:ext uri="{FF2B5EF4-FFF2-40B4-BE49-F238E27FC236}">
                <a16:creationId xmlns:a16="http://schemas.microsoft.com/office/drawing/2014/main" id="{6C39ECA2-9016-864E-82F3-F4F26801DB7D}"/>
              </a:ext>
            </a:extLst>
          </p:cNvPr>
          <p:cNvSpPr/>
          <p:nvPr/>
        </p:nvSpPr>
        <p:spPr>
          <a:xfrm>
            <a:off x="4949769" y="3566440"/>
            <a:ext cx="6096000" cy="793359"/>
          </a:xfrm>
          <a:prstGeom prst="rect">
            <a:avLst/>
          </a:prstGeom>
        </p:spPr>
        <p:txBody>
          <a:bodyPr>
            <a:spAutoFit/>
          </a:bodyPr>
          <a:lstStyle/>
          <a:p>
            <a:pPr>
              <a:lnSpc>
                <a:spcPct val="150000"/>
              </a:lnSpc>
            </a:pPr>
            <a:r>
              <a:rPr lang="zh-CN" altLang="en-US" sz="1600" dirty="0">
                <a:solidFill>
                  <a:srgbClr val="212121"/>
                </a:solidFill>
                <a:latin typeface="LiberationSerif"/>
              </a:rPr>
              <a:t>        </a:t>
            </a:r>
            <a:r>
              <a:rPr lang="en" altLang="zh-CN" sz="1600" dirty="0">
                <a:solidFill>
                  <a:srgbClr val="212121"/>
                </a:solidFill>
                <a:latin typeface="LiberationSerif"/>
              </a:rPr>
              <a:t>XXE</a:t>
            </a:r>
            <a:r>
              <a:rPr lang="zh-CN" altLang="en-US" sz="1600" dirty="0">
                <a:solidFill>
                  <a:srgbClr val="212121"/>
                </a:solidFill>
                <a:latin typeface="DroidSansFallback"/>
              </a:rPr>
              <a:t>漏洞可以通过</a:t>
            </a:r>
            <a:r>
              <a:rPr lang="en" altLang="zh-CN" sz="1600" dirty="0">
                <a:solidFill>
                  <a:srgbClr val="212121"/>
                </a:solidFill>
                <a:latin typeface="LiberationSerif"/>
              </a:rPr>
              <a:t>file</a:t>
            </a:r>
            <a:r>
              <a:rPr lang="zh-CN" altLang="en-US" sz="1600" dirty="0">
                <a:solidFill>
                  <a:srgbClr val="212121"/>
                </a:solidFill>
                <a:latin typeface="DroidSansFallback"/>
              </a:rPr>
              <a:t>协议或是</a:t>
            </a:r>
            <a:r>
              <a:rPr lang="en" altLang="zh-CN" sz="1600" dirty="0">
                <a:solidFill>
                  <a:srgbClr val="212121"/>
                </a:solidFill>
                <a:latin typeface="LiberationSerif"/>
              </a:rPr>
              <a:t>FTP</a:t>
            </a:r>
            <a:r>
              <a:rPr lang="zh-CN" altLang="en-US" sz="1600" dirty="0">
                <a:solidFill>
                  <a:srgbClr val="212121"/>
                </a:solidFill>
                <a:latin typeface="DroidSansFallback"/>
              </a:rPr>
              <a:t>协议来</a:t>
            </a:r>
            <a:r>
              <a:rPr lang="zh-CN" altLang="en-US" sz="1600" b="1" dirty="0">
                <a:solidFill>
                  <a:srgbClr val="C00000"/>
                </a:solidFill>
                <a:latin typeface="DroidSansFallback"/>
              </a:rPr>
              <a:t>读取文件源码</a:t>
            </a:r>
            <a:r>
              <a:rPr lang="zh-CN" altLang="en-US" sz="1600" dirty="0">
                <a:solidFill>
                  <a:srgbClr val="212121"/>
                </a:solidFill>
                <a:latin typeface="DroidSansFallback"/>
              </a:rPr>
              <a:t>，当然也可以通过</a:t>
            </a:r>
            <a:r>
              <a:rPr lang="en" altLang="zh-CN" sz="1600" dirty="0">
                <a:solidFill>
                  <a:srgbClr val="212121"/>
                </a:solidFill>
                <a:latin typeface="LiberationSerif"/>
              </a:rPr>
              <a:t>XXE</a:t>
            </a:r>
            <a:r>
              <a:rPr lang="zh-CN" altLang="en-US" sz="1600" dirty="0">
                <a:solidFill>
                  <a:srgbClr val="212121"/>
                </a:solidFill>
                <a:latin typeface="DroidSansFallback"/>
              </a:rPr>
              <a:t>漏洞来对</a:t>
            </a:r>
            <a:r>
              <a:rPr lang="zh-CN" altLang="en-US" sz="1600" b="1" dirty="0">
                <a:solidFill>
                  <a:srgbClr val="C00000"/>
                </a:solidFill>
                <a:latin typeface="DroidSansFallback"/>
              </a:rPr>
              <a:t>内网进行探测或者攻击</a:t>
            </a:r>
            <a:r>
              <a:rPr lang="zh-CN" altLang="en-US" sz="1600" dirty="0">
                <a:solidFill>
                  <a:srgbClr val="212121"/>
                </a:solidFill>
                <a:latin typeface="DroidSansFallback"/>
              </a:rPr>
              <a:t>。</a:t>
            </a:r>
            <a:endParaRPr lang="zh-CN" altLang="en-US" sz="1600" dirty="0">
              <a:effectLst/>
            </a:endParaRPr>
          </a:p>
        </p:txBody>
      </p:sp>
      <p:sp>
        <p:nvSpPr>
          <p:cNvPr id="13" name="矩形 12">
            <a:extLst>
              <a:ext uri="{FF2B5EF4-FFF2-40B4-BE49-F238E27FC236}">
                <a16:creationId xmlns:a16="http://schemas.microsoft.com/office/drawing/2014/main" id="{076956BB-5537-2040-9ED7-B9B50568C0CC}"/>
              </a:ext>
            </a:extLst>
          </p:cNvPr>
          <p:cNvSpPr/>
          <p:nvPr/>
        </p:nvSpPr>
        <p:spPr>
          <a:xfrm>
            <a:off x="5328782" y="3321354"/>
            <a:ext cx="1154097" cy="12261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7AC259"/>
              </a:solidFill>
            </a:endParaRPr>
          </a:p>
        </p:txBody>
      </p:sp>
      <p:sp>
        <p:nvSpPr>
          <p:cNvPr id="14" name="矩形 13">
            <a:extLst>
              <a:ext uri="{FF2B5EF4-FFF2-40B4-BE49-F238E27FC236}">
                <a16:creationId xmlns:a16="http://schemas.microsoft.com/office/drawing/2014/main" id="{E3946091-49A8-714B-BF0C-196E9FB0B2FD}"/>
              </a:ext>
            </a:extLst>
          </p:cNvPr>
          <p:cNvSpPr/>
          <p:nvPr/>
        </p:nvSpPr>
        <p:spPr>
          <a:xfrm>
            <a:off x="5319388" y="3062946"/>
            <a:ext cx="1210588" cy="430311"/>
          </a:xfrm>
          <a:prstGeom prst="rect">
            <a:avLst/>
          </a:prstGeom>
        </p:spPr>
        <p:txBody>
          <a:bodyPr wrap="none">
            <a:spAutoFit/>
          </a:bodyPr>
          <a:lstStyle/>
          <a:p>
            <a:pPr>
              <a:lnSpc>
                <a:spcPct val="120000"/>
              </a:lnSpc>
            </a:pPr>
            <a:r>
              <a:rPr lang="zh-CN" altLang="en-US" sz="2000" b="1" dirty="0">
                <a:latin typeface="Microsoft YaHei" panose="020B0503020204020204" pitchFamily="34" charset="-122"/>
                <a:ea typeface="Microsoft YaHei" panose="020B0503020204020204" pitchFamily="34" charset="-122"/>
                <a:cs typeface="+mn-ea"/>
              </a:rPr>
              <a:t>漏洞危害</a:t>
            </a:r>
          </a:p>
        </p:txBody>
      </p:sp>
      <p:sp>
        <p:nvSpPr>
          <p:cNvPr id="10" name="矩形 9">
            <a:extLst>
              <a:ext uri="{FF2B5EF4-FFF2-40B4-BE49-F238E27FC236}">
                <a16:creationId xmlns:a16="http://schemas.microsoft.com/office/drawing/2014/main" id="{1A5FC372-BE59-2346-966A-DF86DD0074D8}"/>
              </a:ext>
            </a:extLst>
          </p:cNvPr>
          <p:cNvSpPr/>
          <p:nvPr/>
        </p:nvSpPr>
        <p:spPr>
          <a:xfrm>
            <a:off x="5328782" y="4454005"/>
            <a:ext cx="6096000" cy="1532022"/>
          </a:xfrm>
          <a:prstGeom prst="rect">
            <a:avLst/>
          </a:prstGeom>
        </p:spPr>
        <p:txBody>
          <a:bodyPr>
            <a:spAutoFit/>
          </a:bodyPr>
          <a:lstStyle/>
          <a:p>
            <a:pPr>
              <a:lnSpc>
                <a:spcPct val="150000"/>
              </a:lnSpc>
            </a:pPr>
            <a:r>
              <a:rPr lang="zh-CN" altLang="en-US" sz="1600" dirty="0">
                <a:solidFill>
                  <a:srgbClr val="212121"/>
                </a:solidFill>
                <a:latin typeface="DroidSansFallback"/>
              </a:rPr>
              <a:t>漏洞危害有：</a:t>
            </a:r>
            <a:endParaRPr lang="en-US" altLang="zh-CN" sz="1600" dirty="0">
              <a:solidFill>
                <a:srgbClr val="212121"/>
              </a:solidFill>
              <a:latin typeface="DroidSansFallback"/>
            </a:endParaRPr>
          </a:p>
          <a:p>
            <a:pPr algn="ctr">
              <a:lnSpc>
                <a:spcPct val="150000"/>
              </a:lnSpc>
            </a:pPr>
            <a:r>
              <a:rPr lang="zh-CN" altLang="en-US" sz="1600" b="1" dirty="0">
                <a:solidFill>
                  <a:srgbClr val="C00000"/>
                </a:solidFill>
                <a:latin typeface="DroidSansFallback"/>
              </a:rPr>
              <a:t>任意文件读取  命令执行</a:t>
            </a:r>
            <a:endParaRPr lang="en-US" altLang="zh-CN" sz="1600" b="1" dirty="0">
              <a:solidFill>
                <a:srgbClr val="C00000"/>
              </a:solidFill>
              <a:latin typeface="DroidSansFallback"/>
            </a:endParaRPr>
          </a:p>
          <a:p>
            <a:pPr algn="ctr">
              <a:lnSpc>
                <a:spcPct val="150000"/>
              </a:lnSpc>
            </a:pPr>
            <a:r>
              <a:rPr lang="zh-CN" altLang="en-US" sz="1600" b="1" dirty="0">
                <a:solidFill>
                  <a:srgbClr val="C00000"/>
                </a:solidFill>
                <a:latin typeface="DroidSansFallback"/>
              </a:rPr>
              <a:t>内网探测 </a:t>
            </a:r>
            <a:r>
              <a:rPr lang="en" altLang="zh-CN" sz="1600" b="1" dirty="0">
                <a:solidFill>
                  <a:srgbClr val="C00000"/>
                </a:solidFill>
                <a:latin typeface="LiberationSerif"/>
              </a:rPr>
              <a:t>DOS</a:t>
            </a:r>
            <a:r>
              <a:rPr lang="zh-CN" altLang="en-US" sz="1600" b="1" dirty="0">
                <a:solidFill>
                  <a:srgbClr val="C00000"/>
                </a:solidFill>
                <a:latin typeface="DroidSansFallback"/>
              </a:rPr>
              <a:t>攻击</a:t>
            </a:r>
            <a:endParaRPr lang="en-US" altLang="zh-CN" sz="1600" b="1" dirty="0">
              <a:solidFill>
                <a:srgbClr val="C00000"/>
              </a:solidFill>
              <a:latin typeface="DroidSansFallback"/>
            </a:endParaRPr>
          </a:p>
          <a:p>
            <a:pPr algn="ctr">
              <a:lnSpc>
                <a:spcPct val="150000"/>
              </a:lnSpc>
            </a:pPr>
            <a:r>
              <a:rPr lang="zh-CN" altLang="en-US" sz="1600" b="1" dirty="0">
                <a:solidFill>
                  <a:srgbClr val="C00000"/>
                </a:solidFill>
                <a:latin typeface="DroidSansFallback"/>
              </a:rPr>
              <a:t>攻击内网站点等</a:t>
            </a:r>
            <a:endParaRPr lang="zh-CN" altLang="en-US" sz="1600" b="1" dirty="0">
              <a:solidFill>
                <a:srgbClr val="C00000"/>
              </a:solidFill>
              <a:effectLst/>
            </a:endParaRPr>
          </a:p>
        </p:txBody>
      </p:sp>
    </p:spTree>
    <p:extLst>
      <p:ext uri="{BB962C8B-B14F-4D97-AF65-F5344CB8AC3E}">
        <p14:creationId xmlns:p14="http://schemas.microsoft.com/office/powerpoint/2010/main" val="12238133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73399" y="590046"/>
            <a:ext cx="2339102"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编程漏洞威胁</a:t>
            </a:r>
          </a:p>
        </p:txBody>
      </p:sp>
      <p:sp>
        <p:nvSpPr>
          <p:cNvPr id="11" name="矩形 10">
            <a:extLst>
              <a:ext uri="{FF2B5EF4-FFF2-40B4-BE49-F238E27FC236}">
                <a16:creationId xmlns:a16="http://schemas.microsoft.com/office/drawing/2014/main" id="{E9E14754-404A-BC4B-B744-E0DD95BCE217}"/>
              </a:ext>
            </a:extLst>
          </p:cNvPr>
          <p:cNvSpPr/>
          <p:nvPr/>
        </p:nvSpPr>
        <p:spPr>
          <a:xfrm>
            <a:off x="2275953" y="2075748"/>
            <a:ext cx="1432572" cy="362728"/>
          </a:xfrm>
          <a:prstGeom prst="rect">
            <a:avLst/>
          </a:prstGeom>
        </p:spPr>
        <p:txBody>
          <a:bodyPr wrap="none">
            <a:spAutoFit/>
          </a:bodyPr>
          <a:lstStyle/>
          <a:p>
            <a:pPr algn="ctr">
              <a:lnSpc>
                <a:spcPct val="120000"/>
              </a:lnSpc>
            </a:pPr>
            <a:r>
              <a:rPr lang="en" altLang="zh-CN" sz="1600" b="1" dirty="0" err="1">
                <a:latin typeface="Microsoft YaHei" panose="020B0503020204020204" pitchFamily="34" charset="-122"/>
                <a:ea typeface="Microsoft YaHei" panose="020B0503020204020204" pitchFamily="34" charset="-122"/>
              </a:rPr>
              <a:t>XMLReader</a:t>
            </a:r>
            <a:r>
              <a:rPr lang="en" altLang="zh-CN" sz="1600" b="1" dirty="0">
                <a:latin typeface="Microsoft YaHei" panose="020B0503020204020204" pitchFamily="34" charset="-122"/>
                <a:ea typeface="Microsoft YaHei" panose="020B0503020204020204" pitchFamily="34" charset="-122"/>
              </a:rPr>
              <a:t> </a:t>
            </a:r>
          </a:p>
        </p:txBody>
      </p:sp>
      <p:sp>
        <p:nvSpPr>
          <p:cNvPr id="12" name="矩形 11">
            <a:extLst>
              <a:ext uri="{FF2B5EF4-FFF2-40B4-BE49-F238E27FC236}">
                <a16:creationId xmlns:a16="http://schemas.microsoft.com/office/drawing/2014/main" id="{31B0D6D1-3ECE-574B-A307-48EC16E95478}"/>
              </a:ext>
            </a:extLst>
          </p:cNvPr>
          <p:cNvSpPr/>
          <p:nvPr/>
        </p:nvSpPr>
        <p:spPr>
          <a:xfrm>
            <a:off x="5517265" y="2132087"/>
            <a:ext cx="1406154" cy="362728"/>
          </a:xfrm>
          <a:prstGeom prst="rect">
            <a:avLst/>
          </a:prstGeom>
        </p:spPr>
        <p:txBody>
          <a:bodyPr wrap="none">
            <a:spAutoFit/>
          </a:bodyPr>
          <a:lstStyle/>
          <a:p>
            <a:pPr algn="ctr">
              <a:lnSpc>
                <a:spcPct val="120000"/>
              </a:lnSpc>
            </a:pPr>
            <a:r>
              <a:rPr lang="en" altLang="zh-CN" sz="1600" b="1" dirty="0" err="1">
                <a:latin typeface="微软雅黑"/>
                <a:ea typeface="微软雅黑"/>
              </a:rPr>
              <a:t>SAXBuilder</a:t>
            </a:r>
            <a:r>
              <a:rPr lang="en" altLang="zh-CN" sz="1600" b="1" dirty="0">
                <a:latin typeface="微软雅黑"/>
                <a:ea typeface="微软雅黑"/>
              </a:rPr>
              <a:t> </a:t>
            </a:r>
          </a:p>
        </p:txBody>
      </p:sp>
      <p:sp>
        <p:nvSpPr>
          <p:cNvPr id="16" name="矩形 15">
            <a:extLst>
              <a:ext uri="{FF2B5EF4-FFF2-40B4-BE49-F238E27FC236}">
                <a16:creationId xmlns:a16="http://schemas.microsoft.com/office/drawing/2014/main" id="{6ADA02D0-1B87-6148-AB42-875D0DDDC4C4}"/>
              </a:ext>
            </a:extLst>
          </p:cNvPr>
          <p:cNvSpPr/>
          <p:nvPr/>
        </p:nvSpPr>
        <p:spPr>
          <a:xfrm>
            <a:off x="1749641" y="2587896"/>
            <a:ext cx="2485196" cy="1444691"/>
          </a:xfrm>
          <a:prstGeom prst="rect">
            <a:avLst/>
          </a:prstGeom>
        </p:spPr>
        <p:txBody>
          <a:bodyPr wrap="square">
            <a:spAutoFit/>
          </a:bodyPr>
          <a:lstStyle/>
          <a:p>
            <a:pPr>
              <a:lnSpc>
                <a:spcPct val="150000"/>
              </a:lnSpc>
            </a:pPr>
            <a:r>
              <a:rPr lang="en" altLang="zh-CN" sz="1200" dirty="0" err="1">
                <a:latin typeface="Microsoft YaHei" panose="020B0503020204020204" pitchFamily="34" charset="-122"/>
                <a:ea typeface="Microsoft YaHei" panose="020B0503020204020204" pitchFamily="34" charset="-122"/>
              </a:rPr>
              <a:t>XMLReader</a:t>
            </a:r>
            <a:r>
              <a:rPr lang="zh-CN" altLang="en-US" sz="1200" dirty="0">
                <a:latin typeface="Microsoft YaHei" panose="020B0503020204020204" pitchFamily="34" charset="-122"/>
                <a:ea typeface="Microsoft YaHei" panose="020B0503020204020204" pitchFamily="34" charset="-122"/>
              </a:rPr>
              <a:t>接口是一种通过回调读取</a:t>
            </a:r>
            <a:r>
              <a:rPr lang="en" altLang="zh-CN" sz="1200" dirty="0">
                <a:latin typeface="Microsoft YaHei" panose="020B0503020204020204" pitchFamily="34" charset="-122"/>
                <a:ea typeface="Microsoft YaHei" panose="020B0503020204020204" pitchFamily="34" charset="-122"/>
              </a:rPr>
              <a:t>XML</a:t>
            </a:r>
            <a:r>
              <a:rPr lang="zh-CN" altLang="en-US" sz="1200" dirty="0">
                <a:latin typeface="Microsoft YaHei" panose="020B0503020204020204" pitchFamily="34" charset="-122"/>
                <a:ea typeface="Microsoft YaHei" panose="020B0503020204020204" pitchFamily="34" charset="-122"/>
              </a:rPr>
              <a:t>文档的接口，其存在于 公共区域中。当</a:t>
            </a:r>
            <a:r>
              <a:rPr lang="en" altLang="zh-CN" sz="1200" dirty="0" err="1">
                <a:latin typeface="Microsoft YaHei" panose="020B0503020204020204" pitchFamily="34" charset="-122"/>
                <a:ea typeface="Microsoft YaHei" panose="020B0503020204020204" pitchFamily="34" charset="-122"/>
              </a:rPr>
              <a:t>XMLReader</a:t>
            </a:r>
            <a:r>
              <a:rPr lang="zh-CN" altLang="en-US" sz="1200" dirty="0">
                <a:latin typeface="Microsoft YaHei" panose="020B0503020204020204" pitchFamily="34" charset="-122"/>
                <a:ea typeface="Microsoft YaHei" panose="020B0503020204020204" pitchFamily="34" charset="-122"/>
              </a:rPr>
              <a:t>使用默认的解析方法并且未对</a:t>
            </a:r>
            <a:r>
              <a:rPr lang="en" altLang="zh-CN" sz="1200" dirty="0">
                <a:latin typeface="Microsoft YaHei" panose="020B0503020204020204" pitchFamily="34" charset="-122"/>
                <a:ea typeface="Microsoft YaHei" panose="020B0503020204020204" pitchFamily="34" charset="-122"/>
              </a:rPr>
              <a:t>XML</a:t>
            </a:r>
            <a:r>
              <a:rPr lang="zh-CN" altLang="en-US" sz="1200" dirty="0">
                <a:latin typeface="Microsoft YaHei" panose="020B0503020204020204" pitchFamily="34" charset="-122"/>
                <a:ea typeface="Microsoft YaHei" panose="020B0503020204020204" pitchFamily="34" charset="-122"/>
              </a:rPr>
              <a:t>进行过滤时，会出现</a:t>
            </a:r>
            <a:r>
              <a:rPr lang="en" altLang="zh-CN" sz="1200" dirty="0">
                <a:latin typeface="Microsoft YaHei" panose="020B0503020204020204" pitchFamily="34" charset="-122"/>
                <a:ea typeface="Microsoft YaHei" panose="020B0503020204020204" pitchFamily="34" charset="-122"/>
              </a:rPr>
              <a:t>XXE</a:t>
            </a:r>
            <a:r>
              <a:rPr lang="zh-CN" altLang="en-US" sz="1200" dirty="0">
                <a:latin typeface="Microsoft YaHei" panose="020B0503020204020204" pitchFamily="34" charset="-122"/>
                <a:ea typeface="Microsoft YaHei" panose="020B0503020204020204" pitchFamily="34" charset="-122"/>
              </a:rPr>
              <a:t>漏洞。 </a:t>
            </a:r>
          </a:p>
        </p:txBody>
      </p:sp>
      <p:sp>
        <p:nvSpPr>
          <p:cNvPr id="17" name="矩形 16">
            <a:extLst>
              <a:ext uri="{FF2B5EF4-FFF2-40B4-BE49-F238E27FC236}">
                <a16:creationId xmlns:a16="http://schemas.microsoft.com/office/drawing/2014/main" id="{20AF9ABA-7484-5A4D-AE9F-F39E18A4DBAC}"/>
              </a:ext>
            </a:extLst>
          </p:cNvPr>
          <p:cNvSpPr/>
          <p:nvPr/>
        </p:nvSpPr>
        <p:spPr>
          <a:xfrm>
            <a:off x="5064534" y="2624473"/>
            <a:ext cx="2485195" cy="1444691"/>
          </a:xfrm>
          <a:prstGeom prst="rect">
            <a:avLst/>
          </a:prstGeom>
        </p:spPr>
        <p:txBody>
          <a:bodyPr wrap="square">
            <a:spAutoFit/>
          </a:bodyPr>
          <a:lstStyle/>
          <a:p>
            <a:pPr>
              <a:lnSpc>
                <a:spcPct val="150000"/>
              </a:lnSpc>
            </a:pPr>
            <a:r>
              <a:rPr lang="en" altLang="zh-CN" sz="1200" dirty="0" err="1">
                <a:latin typeface="Microsoft YaHei" panose="020B0503020204020204" pitchFamily="34" charset="-122"/>
                <a:ea typeface="Microsoft YaHei" panose="020B0503020204020204" pitchFamily="34" charset="-122"/>
              </a:rPr>
              <a:t>SAXBuilder</a:t>
            </a:r>
            <a:r>
              <a:rPr lang="zh-CN" altLang="en-US" sz="1200" dirty="0">
                <a:latin typeface="Microsoft YaHei" panose="020B0503020204020204" pitchFamily="34" charset="-122"/>
                <a:ea typeface="Microsoft YaHei" panose="020B0503020204020204" pitchFamily="34" charset="-122"/>
              </a:rPr>
              <a:t>是一个</a:t>
            </a:r>
            <a:r>
              <a:rPr lang="en" altLang="zh-CN" sz="1200" dirty="0">
                <a:latin typeface="Microsoft YaHei" panose="020B0503020204020204" pitchFamily="34" charset="-122"/>
                <a:ea typeface="Microsoft YaHei" panose="020B0503020204020204" pitchFamily="34" charset="-122"/>
              </a:rPr>
              <a:t>JDOM</a:t>
            </a:r>
            <a:r>
              <a:rPr lang="zh-CN" altLang="en-US" sz="1200" dirty="0">
                <a:latin typeface="Microsoft YaHei" panose="020B0503020204020204" pitchFamily="34" charset="-122"/>
                <a:ea typeface="Microsoft YaHei" panose="020B0503020204020204" pitchFamily="34" charset="-122"/>
              </a:rPr>
              <a:t>解析器，其能够将路径中的</a:t>
            </a:r>
            <a:r>
              <a:rPr lang="en" altLang="zh-CN" sz="1200" dirty="0">
                <a:latin typeface="Microsoft YaHei" panose="020B0503020204020204" pitchFamily="34" charset="-122"/>
                <a:ea typeface="Microsoft YaHei" panose="020B0503020204020204" pitchFamily="34" charset="-122"/>
              </a:rPr>
              <a:t>XML</a:t>
            </a:r>
            <a:r>
              <a:rPr lang="zh-CN" altLang="en-US" sz="1200" dirty="0">
                <a:latin typeface="Microsoft YaHei" panose="020B0503020204020204" pitchFamily="34" charset="-122"/>
                <a:ea typeface="Microsoft YaHei" panose="020B0503020204020204" pitchFamily="34" charset="-122"/>
              </a:rPr>
              <a:t>文件解析为</a:t>
            </a:r>
            <a:r>
              <a:rPr lang="en" altLang="zh-CN" sz="1200" dirty="0">
                <a:latin typeface="Microsoft YaHei" panose="020B0503020204020204" pitchFamily="34" charset="-122"/>
                <a:ea typeface="Microsoft YaHei" panose="020B0503020204020204" pitchFamily="34" charset="-122"/>
              </a:rPr>
              <a:t>Document</a:t>
            </a:r>
            <a:r>
              <a:rPr lang="zh-CN" altLang="en-US" sz="1200" dirty="0">
                <a:latin typeface="Microsoft YaHei" panose="020B0503020204020204" pitchFamily="34" charset="-122"/>
                <a:ea typeface="Microsoft YaHei" panose="020B0503020204020204" pitchFamily="34" charset="-122"/>
              </a:rPr>
              <a:t>对象。</a:t>
            </a:r>
            <a:r>
              <a:rPr lang="en" altLang="zh-CN" sz="1200" dirty="0" err="1">
                <a:latin typeface="Microsoft YaHei" panose="020B0503020204020204" pitchFamily="34" charset="-122"/>
                <a:ea typeface="Microsoft YaHei" panose="020B0503020204020204" pitchFamily="34" charset="-122"/>
              </a:rPr>
              <a:t>SAXBuilder</a:t>
            </a:r>
            <a:r>
              <a:rPr lang="zh-CN" altLang="en-US" sz="1200" dirty="0">
                <a:latin typeface="Microsoft YaHei" panose="020B0503020204020204" pitchFamily="34" charset="-122"/>
                <a:ea typeface="Microsoft YaHei" panose="020B0503020204020204" pitchFamily="34" charset="-122"/>
              </a:rPr>
              <a:t>使用默认的解析方法并且未对</a:t>
            </a:r>
            <a:r>
              <a:rPr lang="en" altLang="zh-CN" sz="1200" dirty="0">
                <a:latin typeface="Microsoft YaHei" panose="020B0503020204020204" pitchFamily="34" charset="-122"/>
                <a:ea typeface="Microsoft YaHei" panose="020B0503020204020204" pitchFamily="34" charset="-122"/>
              </a:rPr>
              <a:t>XML</a:t>
            </a:r>
            <a:r>
              <a:rPr lang="zh-CN" altLang="en-US" sz="1200" dirty="0">
                <a:latin typeface="Microsoft YaHei" panose="020B0503020204020204" pitchFamily="34" charset="-122"/>
                <a:ea typeface="Microsoft YaHei" panose="020B0503020204020204" pitchFamily="34" charset="-122"/>
              </a:rPr>
              <a:t>进行过滤时，会出现</a:t>
            </a:r>
            <a:r>
              <a:rPr lang="en" altLang="zh-CN" sz="1200" dirty="0">
                <a:latin typeface="Microsoft YaHei" panose="020B0503020204020204" pitchFamily="34" charset="-122"/>
                <a:ea typeface="Microsoft YaHei" panose="020B0503020204020204" pitchFamily="34" charset="-122"/>
              </a:rPr>
              <a:t>XXE</a:t>
            </a:r>
            <a:r>
              <a:rPr lang="zh-CN" altLang="en-US" sz="1200" dirty="0">
                <a:latin typeface="Microsoft YaHei" panose="020B0503020204020204" pitchFamily="34" charset="-122"/>
                <a:ea typeface="Microsoft YaHei" panose="020B0503020204020204" pitchFamily="34" charset="-122"/>
              </a:rPr>
              <a:t>漏洞 </a:t>
            </a:r>
          </a:p>
        </p:txBody>
      </p:sp>
      <p:sp>
        <p:nvSpPr>
          <p:cNvPr id="19" name="矩形 18">
            <a:extLst>
              <a:ext uri="{FF2B5EF4-FFF2-40B4-BE49-F238E27FC236}">
                <a16:creationId xmlns:a16="http://schemas.microsoft.com/office/drawing/2014/main" id="{7FDFAC15-AE9C-094B-9D7B-0BA558092497}"/>
              </a:ext>
            </a:extLst>
          </p:cNvPr>
          <p:cNvSpPr/>
          <p:nvPr/>
        </p:nvSpPr>
        <p:spPr>
          <a:xfrm>
            <a:off x="2578435" y="2494815"/>
            <a:ext cx="690848" cy="539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7AC259"/>
              </a:solidFill>
            </a:endParaRPr>
          </a:p>
        </p:txBody>
      </p:sp>
      <p:sp>
        <p:nvSpPr>
          <p:cNvPr id="20" name="矩形 19">
            <a:extLst>
              <a:ext uri="{FF2B5EF4-FFF2-40B4-BE49-F238E27FC236}">
                <a16:creationId xmlns:a16="http://schemas.microsoft.com/office/drawing/2014/main" id="{398C4FF3-2FEF-0C44-B9C6-1412D2AE48B6}"/>
              </a:ext>
            </a:extLst>
          </p:cNvPr>
          <p:cNvSpPr/>
          <p:nvPr/>
        </p:nvSpPr>
        <p:spPr>
          <a:xfrm>
            <a:off x="5848280" y="2570503"/>
            <a:ext cx="690848" cy="539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7AC259"/>
              </a:solidFill>
            </a:endParaRPr>
          </a:p>
        </p:txBody>
      </p:sp>
      <p:cxnSp>
        <p:nvCxnSpPr>
          <p:cNvPr id="32" name="直线连接符 31">
            <a:extLst>
              <a:ext uri="{FF2B5EF4-FFF2-40B4-BE49-F238E27FC236}">
                <a16:creationId xmlns:a16="http://schemas.microsoft.com/office/drawing/2014/main" id="{012E8A63-E5CA-A947-8C40-4D32D466C5C0}"/>
              </a:ext>
            </a:extLst>
          </p:cNvPr>
          <p:cNvCxnSpPr>
            <a:cxnSpLocks/>
          </p:cNvCxnSpPr>
          <p:nvPr/>
        </p:nvCxnSpPr>
        <p:spPr>
          <a:xfrm>
            <a:off x="1230931" y="4132533"/>
            <a:ext cx="9592004" cy="0"/>
          </a:xfrm>
          <a:prstGeom prst="line">
            <a:avLst/>
          </a:prstGeom>
          <a:ln w="1270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33" name="直线连接符 32">
            <a:extLst>
              <a:ext uri="{FF2B5EF4-FFF2-40B4-BE49-F238E27FC236}">
                <a16:creationId xmlns:a16="http://schemas.microsoft.com/office/drawing/2014/main" id="{CC684C3F-FEC3-7249-A039-0080389E387B}"/>
              </a:ext>
            </a:extLst>
          </p:cNvPr>
          <p:cNvCxnSpPr>
            <a:cxnSpLocks/>
          </p:cNvCxnSpPr>
          <p:nvPr/>
        </p:nvCxnSpPr>
        <p:spPr>
          <a:xfrm>
            <a:off x="4533056" y="2225168"/>
            <a:ext cx="0" cy="3925258"/>
          </a:xfrm>
          <a:prstGeom prst="line">
            <a:avLst/>
          </a:prstGeom>
          <a:ln w="1270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34" name="直线连接符 33">
            <a:extLst>
              <a:ext uri="{FF2B5EF4-FFF2-40B4-BE49-F238E27FC236}">
                <a16:creationId xmlns:a16="http://schemas.microsoft.com/office/drawing/2014/main" id="{7A48B186-3453-B74A-88A3-8D796F80AC68}"/>
              </a:ext>
            </a:extLst>
          </p:cNvPr>
          <p:cNvCxnSpPr>
            <a:cxnSpLocks/>
          </p:cNvCxnSpPr>
          <p:nvPr/>
        </p:nvCxnSpPr>
        <p:spPr>
          <a:xfrm>
            <a:off x="7907627" y="2169904"/>
            <a:ext cx="0" cy="3925258"/>
          </a:xfrm>
          <a:prstGeom prst="line">
            <a:avLst/>
          </a:prstGeom>
          <a:ln w="1270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
        <p:nvSpPr>
          <p:cNvPr id="3" name="矩形 2">
            <a:extLst>
              <a:ext uri="{FF2B5EF4-FFF2-40B4-BE49-F238E27FC236}">
                <a16:creationId xmlns:a16="http://schemas.microsoft.com/office/drawing/2014/main" id="{3CDD8181-C53D-4E4E-8BC7-0651B2BC3B5F}"/>
              </a:ext>
            </a:extLst>
          </p:cNvPr>
          <p:cNvSpPr/>
          <p:nvPr/>
        </p:nvSpPr>
        <p:spPr>
          <a:xfrm>
            <a:off x="1360319" y="1156944"/>
            <a:ext cx="9349721" cy="793359"/>
          </a:xfrm>
          <a:prstGeom prst="rect">
            <a:avLst/>
          </a:prstGeom>
        </p:spPr>
        <p:txBody>
          <a:bodyPr wrap="square">
            <a:spAutoFit/>
          </a:bodyPr>
          <a:lstStyle/>
          <a:p>
            <a:pPr>
              <a:lnSpc>
                <a:spcPct val="150000"/>
              </a:lnSpc>
            </a:pPr>
            <a:r>
              <a:rPr lang="zh-CN" altLang="en-US" sz="1600" dirty="0">
                <a:solidFill>
                  <a:srgbClr val="212121"/>
                </a:solidFill>
                <a:latin typeface="DroidSansFallback"/>
              </a:rPr>
              <a:t>        想要了解</a:t>
            </a:r>
            <a:r>
              <a:rPr lang="en" altLang="zh-CN" sz="1600" dirty="0">
                <a:solidFill>
                  <a:srgbClr val="212121"/>
                </a:solidFill>
                <a:latin typeface="LiberationSerif"/>
              </a:rPr>
              <a:t>XXE</a:t>
            </a:r>
            <a:r>
              <a:rPr lang="zh-CN" altLang="en-US" sz="1600" dirty="0">
                <a:solidFill>
                  <a:srgbClr val="212121"/>
                </a:solidFill>
                <a:latin typeface="DroidSansFallback"/>
              </a:rPr>
              <a:t>漏洞，我们首先需要知道常见的能够</a:t>
            </a:r>
            <a:r>
              <a:rPr lang="zh-CN" altLang="en-US" sz="1600" b="1" dirty="0">
                <a:solidFill>
                  <a:srgbClr val="C00000"/>
                </a:solidFill>
                <a:latin typeface="DroidSansFallback"/>
              </a:rPr>
              <a:t>解析</a:t>
            </a:r>
            <a:r>
              <a:rPr lang="en" altLang="zh-CN" sz="1600" b="1" dirty="0">
                <a:solidFill>
                  <a:srgbClr val="C00000"/>
                </a:solidFill>
                <a:latin typeface="LiberationSerif"/>
              </a:rPr>
              <a:t>XML</a:t>
            </a:r>
            <a:r>
              <a:rPr lang="zh-CN" altLang="en-US" sz="1600" b="1" dirty="0">
                <a:solidFill>
                  <a:srgbClr val="C00000"/>
                </a:solidFill>
                <a:latin typeface="DroidSansFallback"/>
              </a:rPr>
              <a:t>的方法</a:t>
            </a:r>
            <a:r>
              <a:rPr lang="zh-CN" altLang="en-US" sz="1600" dirty="0">
                <a:solidFill>
                  <a:srgbClr val="212121"/>
                </a:solidFill>
                <a:latin typeface="DroidSansFallback"/>
              </a:rPr>
              <a:t>，在</a:t>
            </a:r>
            <a:r>
              <a:rPr lang="en" altLang="zh-CN" sz="1600" dirty="0">
                <a:solidFill>
                  <a:srgbClr val="212121"/>
                </a:solidFill>
                <a:latin typeface="LiberationSerif"/>
              </a:rPr>
              <a:t>Java</a:t>
            </a:r>
            <a:r>
              <a:rPr lang="zh-CN" altLang="en-US" sz="1600" dirty="0">
                <a:solidFill>
                  <a:srgbClr val="212121"/>
                </a:solidFill>
                <a:latin typeface="DroidSansFallback"/>
              </a:rPr>
              <a:t>中我们一般用以下几种常见的接口来解析</a:t>
            </a:r>
            <a:r>
              <a:rPr lang="en" altLang="zh-CN" sz="1600" dirty="0">
                <a:solidFill>
                  <a:srgbClr val="212121"/>
                </a:solidFill>
                <a:latin typeface="LiberationSerif"/>
              </a:rPr>
              <a:t>XML</a:t>
            </a:r>
            <a:r>
              <a:rPr lang="zh-CN" altLang="en-US" sz="1600" dirty="0">
                <a:solidFill>
                  <a:srgbClr val="212121"/>
                </a:solidFill>
                <a:latin typeface="DroidSansFallback"/>
              </a:rPr>
              <a:t>语言：</a:t>
            </a:r>
            <a:endParaRPr lang="zh-CN" altLang="en-US" sz="1600" dirty="0">
              <a:effectLst/>
            </a:endParaRPr>
          </a:p>
        </p:txBody>
      </p:sp>
      <p:sp>
        <p:nvSpPr>
          <p:cNvPr id="35" name="矩形 34">
            <a:extLst>
              <a:ext uri="{FF2B5EF4-FFF2-40B4-BE49-F238E27FC236}">
                <a16:creationId xmlns:a16="http://schemas.microsoft.com/office/drawing/2014/main" id="{B4C32B8F-5A27-2148-8447-CEB3642223EC}"/>
              </a:ext>
            </a:extLst>
          </p:cNvPr>
          <p:cNvSpPr/>
          <p:nvPr/>
        </p:nvSpPr>
        <p:spPr>
          <a:xfrm>
            <a:off x="8988658" y="2102733"/>
            <a:ext cx="1386085" cy="362728"/>
          </a:xfrm>
          <a:prstGeom prst="rect">
            <a:avLst/>
          </a:prstGeom>
        </p:spPr>
        <p:txBody>
          <a:bodyPr wrap="none">
            <a:spAutoFit/>
          </a:bodyPr>
          <a:lstStyle/>
          <a:p>
            <a:pPr algn="ctr">
              <a:lnSpc>
                <a:spcPct val="120000"/>
              </a:lnSpc>
            </a:pPr>
            <a:r>
              <a:rPr lang="en" altLang="zh-CN" sz="1600" b="1" dirty="0" err="1">
                <a:latin typeface="Microsoft YaHei" panose="020B0503020204020204" pitchFamily="34" charset="-122"/>
                <a:ea typeface="Microsoft YaHei" panose="020B0503020204020204" pitchFamily="34" charset="-122"/>
              </a:rPr>
              <a:t>SAXReader</a:t>
            </a:r>
            <a:r>
              <a:rPr lang="en" altLang="zh-CN" sz="1600" b="1" dirty="0">
                <a:latin typeface="Microsoft YaHei" panose="020B0503020204020204" pitchFamily="34" charset="-122"/>
                <a:ea typeface="Microsoft YaHei" panose="020B0503020204020204" pitchFamily="34" charset="-122"/>
              </a:rPr>
              <a:t> </a:t>
            </a:r>
          </a:p>
        </p:txBody>
      </p:sp>
      <p:sp>
        <p:nvSpPr>
          <p:cNvPr id="36" name="矩形 35">
            <a:extLst>
              <a:ext uri="{FF2B5EF4-FFF2-40B4-BE49-F238E27FC236}">
                <a16:creationId xmlns:a16="http://schemas.microsoft.com/office/drawing/2014/main" id="{EB2E37EE-2E71-2A40-9577-4C12063AA4E7}"/>
              </a:ext>
            </a:extLst>
          </p:cNvPr>
          <p:cNvSpPr/>
          <p:nvPr/>
        </p:nvSpPr>
        <p:spPr>
          <a:xfrm>
            <a:off x="8439103" y="2614881"/>
            <a:ext cx="2485196" cy="1721690"/>
          </a:xfrm>
          <a:prstGeom prst="rect">
            <a:avLst/>
          </a:prstGeom>
        </p:spPr>
        <p:txBody>
          <a:bodyPr wrap="square">
            <a:spAutoFit/>
          </a:bodyPr>
          <a:lstStyle/>
          <a:p>
            <a:pPr>
              <a:lnSpc>
                <a:spcPct val="150000"/>
              </a:lnSpc>
            </a:pPr>
            <a:r>
              <a:rPr lang="en" altLang="zh-CN" sz="1200" dirty="0">
                <a:latin typeface="Microsoft YaHei" panose="020B0503020204020204" pitchFamily="34" charset="-122"/>
                <a:ea typeface="Microsoft YaHei" panose="020B0503020204020204" pitchFamily="34" charset="-122"/>
              </a:rPr>
              <a:t>DOM4J</a:t>
            </a:r>
            <a:r>
              <a:rPr lang="zh-CN" altLang="en-US" sz="1200" dirty="0">
                <a:latin typeface="Microsoft YaHei" panose="020B0503020204020204" pitchFamily="34" charset="-122"/>
                <a:ea typeface="Microsoft YaHei" panose="020B0503020204020204" pitchFamily="34" charset="-122"/>
              </a:rPr>
              <a:t>是</a:t>
            </a:r>
            <a:r>
              <a:rPr lang="en" altLang="zh-CN" sz="1200" dirty="0">
                <a:latin typeface="Microsoft YaHei" panose="020B0503020204020204" pitchFamily="34" charset="-122"/>
                <a:ea typeface="Microsoft YaHei" panose="020B0503020204020204" pitchFamily="34" charset="-122"/>
              </a:rPr>
              <a:t>dom4j.org</a:t>
            </a:r>
            <a:r>
              <a:rPr lang="zh-CN" altLang="en-US" sz="1200" dirty="0">
                <a:latin typeface="Microsoft YaHei" panose="020B0503020204020204" pitchFamily="34" charset="-122"/>
                <a:ea typeface="Microsoft YaHei" panose="020B0503020204020204" pitchFamily="34" charset="-122"/>
              </a:rPr>
              <a:t>出品的一个开源</a:t>
            </a:r>
            <a:r>
              <a:rPr lang="en" altLang="zh-CN" sz="1200" dirty="0">
                <a:latin typeface="Microsoft YaHei" panose="020B0503020204020204" pitchFamily="34" charset="-122"/>
                <a:ea typeface="Microsoft YaHei" panose="020B0503020204020204" pitchFamily="34" charset="-122"/>
              </a:rPr>
              <a:t>XML</a:t>
            </a:r>
            <a:r>
              <a:rPr lang="zh-CN" altLang="en-US" sz="1200" dirty="0">
                <a:latin typeface="Microsoft YaHei" panose="020B0503020204020204" pitchFamily="34" charset="-122"/>
                <a:ea typeface="Microsoft YaHei" panose="020B0503020204020204" pitchFamily="34" charset="-122"/>
              </a:rPr>
              <a:t>解析包，了解基本的</a:t>
            </a:r>
            <a:r>
              <a:rPr lang="en" altLang="zh-CN" sz="1200" dirty="0">
                <a:latin typeface="Microsoft YaHei" panose="020B0503020204020204" pitchFamily="34" charset="-122"/>
                <a:ea typeface="Microsoft YaHei" panose="020B0503020204020204" pitchFamily="34" charset="-122"/>
              </a:rPr>
              <a:t>XML-DOM</a:t>
            </a:r>
            <a:r>
              <a:rPr lang="zh-CN" altLang="en-US" sz="1200" dirty="0">
                <a:latin typeface="Microsoft YaHei" panose="020B0503020204020204" pitchFamily="34" charset="-122"/>
                <a:ea typeface="Microsoft YaHei" panose="020B0503020204020204" pitchFamily="34" charset="-122"/>
              </a:rPr>
              <a:t>模型，就能使用。在使用默认解析方法并且未对</a:t>
            </a:r>
            <a:r>
              <a:rPr lang="en" altLang="zh-CN" sz="1200" dirty="0">
                <a:latin typeface="Microsoft YaHei" panose="020B0503020204020204" pitchFamily="34" charset="-122"/>
                <a:ea typeface="Microsoft YaHei" panose="020B0503020204020204" pitchFamily="34" charset="-122"/>
              </a:rPr>
              <a:t>XML</a:t>
            </a:r>
            <a:r>
              <a:rPr lang="zh-CN" altLang="en-US" sz="1200" dirty="0">
                <a:latin typeface="Microsoft YaHei" panose="020B0503020204020204" pitchFamily="34" charset="-122"/>
                <a:ea typeface="Microsoft YaHei" panose="020B0503020204020204" pitchFamily="34" charset="-122"/>
              </a:rPr>
              <a:t>进行过滤时，其也会出现</a:t>
            </a:r>
            <a:r>
              <a:rPr lang="en" altLang="zh-CN" sz="1200" dirty="0">
                <a:latin typeface="Microsoft YaHei" panose="020B0503020204020204" pitchFamily="34" charset="-122"/>
                <a:ea typeface="Microsoft YaHei" panose="020B0503020204020204" pitchFamily="34" charset="-122"/>
              </a:rPr>
              <a:t>XXE</a:t>
            </a:r>
            <a:r>
              <a:rPr lang="zh-CN" altLang="en-US" sz="1200" dirty="0">
                <a:latin typeface="Microsoft YaHei" panose="020B0503020204020204" pitchFamily="34" charset="-122"/>
                <a:ea typeface="Microsoft YaHei" panose="020B0503020204020204" pitchFamily="34" charset="-122"/>
              </a:rPr>
              <a:t>漏洞。</a:t>
            </a:r>
          </a:p>
          <a:p>
            <a:pPr>
              <a:lnSpc>
                <a:spcPct val="150000"/>
              </a:lnSpc>
            </a:pPr>
            <a:endParaRPr lang="zh-CN" altLang="en-US" sz="1200" dirty="0">
              <a:latin typeface="Microsoft YaHei" panose="020B0503020204020204" pitchFamily="34" charset="-122"/>
              <a:ea typeface="Microsoft YaHei" panose="020B0503020204020204" pitchFamily="34" charset="-122"/>
            </a:endParaRPr>
          </a:p>
        </p:txBody>
      </p:sp>
      <p:sp>
        <p:nvSpPr>
          <p:cNvPr id="37" name="矩形 36">
            <a:extLst>
              <a:ext uri="{FF2B5EF4-FFF2-40B4-BE49-F238E27FC236}">
                <a16:creationId xmlns:a16="http://schemas.microsoft.com/office/drawing/2014/main" id="{D0CEBFDE-50BC-B14A-AE05-A48EC2F4724A}"/>
              </a:ext>
            </a:extLst>
          </p:cNvPr>
          <p:cNvSpPr/>
          <p:nvPr/>
        </p:nvSpPr>
        <p:spPr>
          <a:xfrm>
            <a:off x="9267897" y="2521800"/>
            <a:ext cx="690848" cy="539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7AC259"/>
              </a:solidFill>
            </a:endParaRPr>
          </a:p>
        </p:txBody>
      </p:sp>
      <p:sp>
        <p:nvSpPr>
          <p:cNvPr id="38" name="矩形 37">
            <a:extLst>
              <a:ext uri="{FF2B5EF4-FFF2-40B4-BE49-F238E27FC236}">
                <a16:creationId xmlns:a16="http://schemas.microsoft.com/office/drawing/2014/main" id="{5259C545-83C4-1C4F-B483-B1995E8BC29E}"/>
              </a:ext>
            </a:extLst>
          </p:cNvPr>
          <p:cNvSpPr/>
          <p:nvPr/>
        </p:nvSpPr>
        <p:spPr>
          <a:xfrm>
            <a:off x="1956403" y="4185874"/>
            <a:ext cx="2013565" cy="362728"/>
          </a:xfrm>
          <a:prstGeom prst="rect">
            <a:avLst/>
          </a:prstGeom>
        </p:spPr>
        <p:txBody>
          <a:bodyPr wrap="none">
            <a:spAutoFit/>
          </a:bodyPr>
          <a:lstStyle/>
          <a:p>
            <a:pPr algn="ctr">
              <a:lnSpc>
                <a:spcPct val="120000"/>
              </a:lnSpc>
            </a:pPr>
            <a:r>
              <a:rPr lang="en" altLang="zh-CN" sz="1600" b="1" dirty="0" err="1">
                <a:latin typeface="Microsoft YaHei" panose="020B0503020204020204" pitchFamily="34" charset="-122"/>
                <a:ea typeface="Microsoft YaHei" panose="020B0503020204020204" pitchFamily="34" charset="-122"/>
              </a:rPr>
              <a:t>SAXParserFactory</a:t>
            </a:r>
            <a:endParaRPr lang="en" altLang="zh-CN" sz="1600" b="1" dirty="0">
              <a:latin typeface="Microsoft YaHei" panose="020B0503020204020204" pitchFamily="34" charset="-122"/>
              <a:ea typeface="Microsoft YaHei" panose="020B0503020204020204" pitchFamily="34" charset="-122"/>
            </a:endParaRPr>
          </a:p>
        </p:txBody>
      </p:sp>
      <p:sp>
        <p:nvSpPr>
          <p:cNvPr id="39" name="矩形 38">
            <a:extLst>
              <a:ext uri="{FF2B5EF4-FFF2-40B4-BE49-F238E27FC236}">
                <a16:creationId xmlns:a16="http://schemas.microsoft.com/office/drawing/2014/main" id="{2C1B5B98-F0B6-714A-B080-BEB94FCEB157}"/>
              </a:ext>
            </a:extLst>
          </p:cNvPr>
          <p:cNvSpPr/>
          <p:nvPr/>
        </p:nvSpPr>
        <p:spPr>
          <a:xfrm>
            <a:off x="5661984" y="4243186"/>
            <a:ext cx="1116716" cy="362728"/>
          </a:xfrm>
          <a:prstGeom prst="rect">
            <a:avLst/>
          </a:prstGeom>
        </p:spPr>
        <p:txBody>
          <a:bodyPr wrap="none">
            <a:spAutoFit/>
          </a:bodyPr>
          <a:lstStyle/>
          <a:p>
            <a:pPr algn="ctr">
              <a:lnSpc>
                <a:spcPct val="120000"/>
              </a:lnSpc>
            </a:pPr>
            <a:r>
              <a:rPr lang="en" altLang="zh-CN" sz="1600" b="1" dirty="0">
                <a:latin typeface="微软雅黑"/>
                <a:ea typeface="微软雅黑"/>
              </a:rPr>
              <a:t>Digester </a:t>
            </a:r>
          </a:p>
        </p:txBody>
      </p:sp>
      <p:sp>
        <p:nvSpPr>
          <p:cNvPr id="40" name="矩形 39">
            <a:extLst>
              <a:ext uri="{FF2B5EF4-FFF2-40B4-BE49-F238E27FC236}">
                <a16:creationId xmlns:a16="http://schemas.microsoft.com/office/drawing/2014/main" id="{295A194F-205A-9D43-8B07-361632C16169}"/>
              </a:ext>
            </a:extLst>
          </p:cNvPr>
          <p:cNvSpPr/>
          <p:nvPr/>
        </p:nvSpPr>
        <p:spPr>
          <a:xfrm>
            <a:off x="1749641" y="4689582"/>
            <a:ext cx="2485196" cy="1721690"/>
          </a:xfrm>
          <a:prstGeom prst="rect">
            <a:avLst/>
          </a:prstGeom>
        </p:spPr>
        <p:txBody>
          <a:bodyPr wrap="square">
            <a:spAutoFit/>
          </a:bodyPr>
          <a:lstStyle/>
          <a:p>
            <a:pPr>
              <a:lnSpc>
                <a:spcPct val="150000"/>
              </a:lnSpc>
            </a:pPr>
            <a:r>
              <a:rPr lang="en" altLang="zh-CN" sz="1200" dirty="0" err="1">
                <a:latin typeface="Microsoft YaHei" panose="020B0503020204020204" pitchFamily="34" charset="-122"/>
                <a:ea typeface="Microsoft YaHei" panose="020B0503020204020204" pitchFamily="34" charset="-122"/>
              </a:rPr>
              <a:t>SAXParserFactory</a:t>
            </a:r>
            <a:r>
              <a:rPr lang="zh-CN" altLang="en-US" sz="1200" dirty="0">
                <a:latin typeface="Microsoft YaHei" panose="020B0503020204020204" pitchFamily="34" charset="-122"/>
                <a:ea typeface="Microsoft YaHei" panose="020B0503020204020204" pitchFamily="34" charset="-122"/>
              </a:rPr>
              <a:t>使应用程序能够配置和获取基于</a:t>
            </a:r>
            <a:r>
              <a:rPr lang="en" altLang="zh-CN" sz="1200" dirty="0">
                <a:latin typeface="Microsoft YaHei" panose="020B0503020204020204" pitchFamily="34" charset="-122"/>
                <a:ea typeface="Microsoft YaHei" panose="020B0503020204020204" pitchFamily="34" charset="-122"/>
              </a:rPr>
              <a:t>SAX</a:t>
            </a:r>
            <a:r>
              <a:rPr lang="zh-CN" altLang="en-US" sz="1200" dirty="0">
                <a:latin typeface="Microsoft YaHei" panose="020B0503020204020204" pitchFamily="34" charset="-122"/>
                <a:ea typeface="Microsoft YaHei" panose="020B0503020204020204" pitchFamily="34" charset="-122"/>
              </a:rPr>
              <a:t>的解析器以 解析</a:t>
            </a:r>
            <a:r>
              <a:rPr lang="en" altLang="zh-CN" sz="1200" dirty="0">
                <a:latin typeface="Microsoft YaHei" panose="020B0503020204020204" pitchFamily="34" charset="-122"/>
                <a:ea typeface="Microsoft YaHei" panose="020B0503020204020204" pitchFamily="34" charset="-122"/>
              </a:rPr>
              <a:t>XML</a:t>
            </a:r>
            <a:r>
              <a:rPr lang="zh-CN" altLang="en-US" sz="1200" dirty="0">
                <a:latin typeface="Microsoft YaHei" panose="020B0503020204020204" pitchFamily="34" charset="-122"/>
                <a:ea typeface="Microsoft YaHei" panose="020B0503020204020204" pitchFamily="34" charset="-122"/>
              </a:rPr>
              <a:t>文档。在使用默认解析方法且未对</a:t>
            </a:r>
            <a:r>
              <a:rPr lang="en" altLang="zh-CN" sz="1200" dirty="0">
                <a:latin typeface="Microsoft YaHei" panose="020B0503020204020204" pitchFamily="34" charset="-122"/>
                <a:ea typeface="Microsoft YaHei" panose="020B0503020204020204" pitchFamily="34" charset="-122"/>
              </a:rPr>
              <a:t>XML</a:t>
            </a:r>
            <a:r>
              <a:rPr lang="zh-CN" altLang="en-US" sz="1200" dirty="0">
                <a:latin typeface="Microsoft YaHei" panose="020B0503020204020204" pitchFamily="34" charset="-122"/>
                <a:ea typeface="Microsoft YaHei" panose="020B0503020204020204" pitchFamily="34" charset="-122"/>
              </a:rPr>
              <a:t>进行过滤时，其也会出现</a:t>
            </a:r>
            <a:r>
              <a:rPr lang="en" altLang="zh-CN" sz="1200" dirty="0">
                <a:latin typeface="Microsoft YaHei" panose="020B0503020204020204" pitchFamily="34" charset="-122"/>
                <a:ea typeface="Microsoft YaHei" panose="020B0503020204020204" pitchFamily="34" charset="-122"/>
              </a:rPr>
              <a:t>XXE</a:t>
            </a:r>
            <a:r>
              <a:rPr lang="zh-CN" altLang="en-US" sz="1200" dirty="0">
                <a:latin typeface="Microsoft YaHei" panose="020B0503020204020204" pitchFamily="34" charset="-122"/>
                <a:ea typeface="Microsoft YaHei" panose="020B0503020204020204" pitchFamily="34" charset="-122"/>
              </a:rPr>
              <a:t>漏洞。</a:t>
            </a:r>
          </a:p>
          <a:p>
            <a:pPr>
              <a:lnSpc>
                <a:spcPct val="150000"/>
              </a:lnSpc>
            </a:pPr>
            <a:endParaRPr lang="zh-CN" altLang="en-US" sz="1200" dirty="0">
              <a:latin typeface="Microsoft YaHei" panose="020B0503020204020204" pitchFamily="34" charset="-122"/>
              <a:ea typeface="Microsoft YaHei" panose="020B0503020204020204" pitchFamily="34" charset="-122"/>
            </a:endParaRPr>
          </a:p>
        </p:txBody>
      </p:sp>
      <p:sp>
        <p:nvSpPr>
          <p:cNvPr id="41" name="矩形 40">
            <a:extLst>
              <a:ext uri="{FF2B5EF4-FFF2-40B4-BE49-F238E27FC236}">
                <a16:creationId xmlns:a16="http://schemas.microsoft.com/office/drawing/2014/main" id="{FC78D835-DB58-5A42-8935-9FF1BAB6F86E}"/>
              </a:ext>
            </a:extLst>
          </p:cNvPr>
          <p:cNvSpPr/>
          <p:nvPr/>
        </p:nvSpPr>
        <p:spPr>
          <a:xfrm>
            <a:off x="5064535" y="4726159"/>
            <a:ext cx="2397810" cy="1444691"/>
          </a:xfrm>
          <a:prstGeom prst="rect">
            <a:avLst/>
          </a:prstGeom>
        </p:spPr>
        <p:txBody>
          <a:bodyPr wrap="square">
            <a:spAutoFit/>
          </a:bodyPr>
          <a:lstStyle/>
          <a:p>
            <a:pPr>
              <a:lnSpc>
                <a:spcPct val="150000"/>
              </a:lnSpc>
            </a:pPr>
            <a:r>
              <a:rPr lang="en" altLang="zh-CN" sz="1200" dirty="0">
                <a:latin typeface="Microsoft YaHei" panose="020B0503020204020204" pitchFamily="34" charset="-122"/>
                <a:ea typeface="Microsoft YaHei" panose="020B0503020204020204" pitchFamily="34" charset="-122"/>
              </a:rPr>
              <a:t>Digester</a:t>
            </a:r>
            <a:r>
              <a:rPr lang="zh-CN" altLang="en-US" sz="1200" dirty="0">
                <a:latin typeface="Microsoft YaHei" panose="020B0503020204020204" pitchFamily="34" charset="-122"/>
                <a:ea typeface="Microsoft YaHei" panose="020B0503020204020204" pitchFamily="34" charset="-122"/>
              </a:rPr>
              <a:t>类用来将</a:t>
            </a:r>
            <a:r>
              <a:rPr lang="en" altLang="zh-CN" sz="1200" dirty="0">
                <a:latin typeface="Microsoft YaHei" panose="020B0503020204020204" pitchFamily="34" charset="-122"/>
                <a:ea typeface="Microsoft YaHei" panose="020B0503020204020204" pitchFamily="34" charset="-122"/>
              </a:rPr>
              <a:t>XML</a:t>
            </a:r>
            <a:r>
              <a:rPr lang="zh-CN" altLang="en-US" sz="1200" dirty="0">
                <a:latin typeface="Microsoft YaHei" panose="020B0503020204020204" pitchFamily="34" charset="-122"/>
                <a:ea typeface="Microsoft YaHei" panose="020B0503020204020204" pitchFamily="34" charset="-122"/>
              </a:rPr>
              <a:t>映射成</a:t>
            </a:r>
            <a:r>
              <a:rPr lang="en" altLang="zh-CN" sz="1200" dirty="0">
                <a:latin typeface="Microsoft YaHei" panose="020B0503020204020204" pitchFamily="34" charset="-122"/>
                <a:ea typeface="Microsoft YaHei" panose="020B0503020204020204" pitchFamily="34" charset="-122"/>
              </a:rPr>
              <a:t>Java</a:t>
            </a:r>
            <a:r>
              <a:rPr lang="zh-CN" altLang="en-US" sz="1200" dirty="0">
                <a:latin typeface="Microsoft YaHei" panose="020B0503020204020204" pitchFamily="34" charset="-122"/>
                <a:ea typeface="Microsoft YaHei" panose="020B0503020204020204" pitchFamily="34" charset="-122"/>
              </a:rPr>
              <a:t>类，以简化</a:t>
            </a:r>
            <a:r>
              <a:rPr lang="en" altLang="zh-CN" sz="1200" dirty="0">
                <a:latin typeface="Microsoft YaHei" panose="020B0503020204020204" pitchFamily="34" charset="-122"/>
                <a:ea typeface="Microsoft YaHei" panose="020B0503020204020204" pitchFamily="34" charset="-122"/>
              </a:rPr>
              <a:t>XML</a:t>
            </a:r>
            <a:r>
              <a:rPr lang="zh-CN" altLang="en-US" sz="1200" dirty="0">
                <a:latin typeface="Microsoft YaHei" panose="020B0503020204020204" pitchFamily="34" charset="-122"/>
                <a:ea typeface="Microsoft YaHei" panose="020B0503020204020204" pitchFamily="34" charset="-122"/>
              </a:rPr>
              <a:t>的处理。其触发的</a:t>
            </a:r>
            <a:r>
              <a:rPr lang="en" altLang="zh-CN" sz="1200" dirty="0">
                <a:latin typeface="Microsoft YaHei" panose="020B0503020204020204" pitchFamily="34" charset="-122"/>
                <a:ea typeface="Microsoft YaHei" panose="020B0503020204020204" pitchFamily="34" charset="-122"/>
              </a:rPr>
              <a:t>XXE</a:t>
            </a:r>
            <a:r>
              <a:rPr lang="zh-CN" altLang="en-US" sz="1200" dirty="0">
                <a:latin typeface="Microsoft YaHei" panose="020B0503020204020204" pitchFamily="34" charset="-122"/>
                <a:ea typeface="Microsoft YaHei" panose="020B0503020204020204" pitchFamily="34" charset="-122"/>
              </a:rPr>
              <a:t>漏洞是没有回显的，我们一般需通过</a:t>
            </a:r>
            <a:r>
              <a:rPr lang="en" altLang="zh-CN" sz="1200" dirty="0">
                <a:latin typeface="Microsoft YaHei" panose="020B0503020204020204" pitchFamily="34" charset="-122"/>
                <a:ea typeface="Microsoft YaHei" panose="020B0503020204020204" pitchFamily="34" charset="-122"/>
              </a:rPr>
              <a:t>Blind XXE</a:t>
            </a:r>
            <a:r>
              <a:rPr lang="zh-CN" altLang="en-US" sz="1200" dirty="0">
                <a:latin typeface="Microsoft YaHei" panose="020B0503020204020204" pitchFamily="34" charset="-122"/>
                <a:ea typeface="Microsoft YaHei" panose="020B0503020204020204" pitchFamily="34" charset="-122"/>
              </a:rPr>
              <a:t>的方法来利用 。</a:t>
            </a:r>
          </a:p>
        </p:txBody>
      </p:sp>
      <p:sp>
        <p:nvSpPr>
          <p:cNvPr id="42" name="矩形 41">
            <a:extLst>
              <a:ext uri="{FF2B5EF4-FFF2-40B4-BE49-F238E27FC236}">
                <a16:creationId xmlns:a16="http://schemas.microsoft.com/office/drawing/2014/main" id="{E7F277A0-DFCF-E249-84A2-21535AE8F24B}"/>
              </a:ext>
            </a:extLst>
          </p:cNvPr>
          <p:cNvSpPr/>
          <p:nvPr/>
        </p:nvSpPr>
        <p:spPr>
          <a:xfrm>
            <a:off x="2578435" y="4596501"/>
            <a:ext cx="690848" cy="539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7AC259"/>
              </a:solidFill>
            </a:endParaRPr>
          </a:p>
        </p:txBody>
      </p:sp>
      <p:sp>
        <p:nvSpPr>
          <p:cNvPr id="43" name="矩形 42">
            <a:extLst>
              <a:ext uri="{FF2B5EF4-FFF2-40B4-BE49-F238E27FC236}">
                <a16:creationId xmlns:a16="http://schemas.microsoft.com/office/drawing/2014/main" id="{52E56D4F-54E8-274F-857E-BB83196ABE74}"/>
              </a:ext>
            </a:extLst>
          </p:cNvPr>
          <p:cNvSpPr/>
          <p:nvPr/>
        </p:nvSpPr>
        <p:spPr>
          <a:xfrm>
            <a:off x="5848280" y="4672189"/>
            <a:ext cx="690848" cy="539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7AC259"/>
              </a:solidFill>
            </a:endParaRPr>
          </a:p>
        </p:txBody>
      </p:sp>
      <p:sp>
        <p:nvSpPr>
          <p:cNvPr id="44" name="矩形 43">
            <a:extLst>
              <a:ext uri="{FF2B5EF4-FFF2-40B4-BE49-F238E27FC236}">
                <a16:creationId xmlns:a16="http://schemas.microsoft.com/office/drawing/2014/main" id="{28504099-0C74-C145-A757-B5EBBF0FF13F}"/>
              </a:ext>
            </a:extLst>
          </p:cNvPr>
          <p:cNvSpPr/>
          <p:nvPr/>
        </p:nvSpPr>
        <p:spPr>
          <a:xfrm>
            <a:off x="8265526" y="4212916"/>
            <a:ext cx="2824364" cy="362728"/>
          </a:xfrm>
          <a:prstGeom prst="rect">
            <a:avLst/>
          </a:prstGeom>
        </p:spPr>
        <p:txBody>
          <a:bodyPr wrap="none">
            <a:spAutoFit/>
          </a:bodyPr>
          <a:lstStyle/>
          <a:p>
            <a:pPr algn="ctr">
              <a:lnSpc>
                <a:spcPct val="120000"/>
              </a:lnSpc>
            </a:pPr>
            <a:r>
              <a:rPr lang="en" altLang="zh-CN" sz="1600" b="1" dirty="0" err="1">
                <a:latin typeface="Microsoft YaHei" panose="020B0503020204020204" pitchFamily="34" charset="-122"/>
                <a:ea typeface="Microsoft YaHei" panose="020B0503020204020204" pitchFamily="34" charset="-122"/>
              </a:rPr>
              <a:t>DocumentBuilderFactory</a:t>
            </a:r>
            <a:r>
              <a:rPr lang="en" altLang="zh-CN" sz="1600" b="1" dirty="0">
                <a:latin typeface="Microsoft YaHei" panose="020B0503020204020204" pitchFamily="34" charset="-122"/>
                <a:ea typeface="Microsoft YaHei" panose="020B0503020204020204" pitchFamily="34" charset="-122"/>
              </a:rPr>
              <a:t> </a:t>
            </a:r>
          </a:p>
        </p:txBody>
      </p:sp>
      <p:sp>
        <p:nvSpPr>
          <p:cNvPr id="45" name="矩形 44">
            <a:extLst>
              <a:ext uri="{FF2B5EF4-FFF2-40B4-BE49-F238E27FC236}">
                <a16:creationId xmlns:a16="http://schemas.microsoft.com/office/drawing/2014/main" id="{AFEA1691-0EED-7445-BCC9-69390C174F81}"/>
              </a:ext>
            </a:extLst>
          </p:cNvPr>
          <p:cNvSpPr/>
          <p:nvPr/>
        </p:nvSpPr>
        <p:spPr>
          <a:xfrm>
            <a:off x="8439103" y="4716567"/>
            <a:ext cx="2485196" cy="1444691"/>
          </a:xfrm>
          <a:prstGeom prst="rect">
            <a:avLst/>
          </a:prstGeom>
        </p:spPr>
        <p:txBody>
          <a:bodyPr wrap="square">
            <a:spAutoFit/>
          </a:bodyPr>
          <a:lstStyle/>
          <a:p>
            <a:pPr>
              <a:lnSpc>
                <a:spcPct val="150000"/>
              </a:lnSpc>
            </a:pPr>
            <a:r>
              <a:rPr lang="en" altLang="zh-CN" sz="1200" dirty="0" err="1">
                <a:latin typeface="Microsoft YaHei" panose="020B0503020204020204" pitchFamily="34" charset="-122"/>
                <a:ea typeface="Microsoft YaHei" panose="020B0503020204020204" pitchFamily="34" charset="-122"/>
              </a:rPr>
              <a:t>javax.xml.parsers</a:t>
            </a:r>
            <a:r>
              <a:rPr lang="zh-CN" altLang="en-US" sz="1200" dirty="0">
                <a:latin typeface="Microsoft YaHei" panose="020B0503020204020204" pitchFamily="34" charset="-122"/>
                <a:ea typeface="Microsoft YaHei" panose="020B0503020204020204" pitchFamily="34" charset="-122"/>
              </a:rPr>
              <a:t>包中的</a:t>
            </a:r>
            <a:r>
              <a:rPr lang="en" altLang="zh-CN" sz="1200" dirty="0" err="1">
                <a:latin typeface="Microsoft YaHei" panose="020B0503020204020204" pitchFamily="34" charset="-122"/>
                <a:ea typeface="Microsoft YaHei" panose="020B0503020204020204" pitchFamily="34" charset="-122"/>
              </a:rPr>
              <a:t>DocumentBuilderFactory</a:t>
            </a:r>
            <a:r>
              <a:rPr lang="zh-CN" altLang="en-US" sz="1200" dirty="0">
                <a:latin typeface="Microsoft YaHei" panose="020B0503020204020204" pitchFamily="34" charset="-122"/>
                <a:ea typeface="Microsoft YaHei" panose="020B0503020204020204" pitchFamily="34" charset="-122"/>
              </a:rPr>
              <a:t>用于创建</a:t>
            </a:r>
            <a:r>
              <a:rPr lang="en" altLang="zh-CN" sz="1200" dirty="0">
                <a:latin typeface="Microsoft YaHei" panose="020B0503020204020204" pitchFamily="34" charset="-122"/>
                <a:ea typeface="Microsoft YaHei" panose="020B0503020204020204" pitchFamily="34" charset="-122"/>
              </a:rPr>
              <a:t>DOM</a:t>
            </a:r>
            <a:r>
              <a:rPr lang="zh-CN" altLang="en-US" sz="1200" dirty="0">
                <a:latin typeface="Microsoft YaHei" panose="020B0503020204020204" pitchFamily="34" charset="-122"/>
                <a:ea typeface="Microsoft YaHei" panose="020B0503020204020204" pitchFamily="34" charset="-122"/>
              </a:rPr>
              <a:t>模式的解析器对象，它是一个抽象工厂类，该类提供了一个</a:t>
            </a:r>
            <a:r>
              <a:rPr lang="en" altLang="zh-CN" sz="1200" dirty="0" err="1">
                <a:latin typeface="Microsoft YaHei" panose="020B0503020204020204" pitchFamily="34" charset="-122"/>
                <a:ea typeface="Microsoft YaHei" panose="020B0503020204020204" pitchFamily="34" charset="-122"/>
              </a:rPr>
              <a:t>newInstance</a:t>
            </a:r>
            <a:r>
              <a:rPr lang="en" altLang="zh-CN" sz="1200" dirty="0">
                <a:latin typeface="Microsoft YaHei" panose="020B0503020204020204" pitchFamily="34" charset="-122"/>
                <a:ea typeface="Microsoft YaHei" panose="020B0503020204020204" pitchFamily="34" charset="-122"/>
              </a:rPr>
              <a:t>()</a:t>
            </a:r>
            <a:r>
              <a:rPr lang="zh-CN" altLang="en-US" sz="1200" dirty="0">
                <a:latin typeface="Microsoft YaHei" panose="020B0503020204020204" pitchFamily="34" charset="-122"/>
                <a:ea typeface="Microsoft YaHei" panose="020B0503020204020204" pitchFamily="34" charset="-122"/>
              </a:rPr>
              <a:t>方法。</a:t>
            </a:r>
          </a:p>
        </p:txBody>
      </p:sp>
      <p:sp>
        <p:nvSpPr>
          <p:cNvPr id="46" name="矩形 45">
            <a:extLst>
              <a:ext uri="{FF2B5EF4-FFF2-40B4-BE49-F238E27FC236}">
                <a16:creationId xmlns:a16="http://schemas.microsoft.com/office/drawing/2014/main" id="{B69CD728-A09E-214B-8FB9-CBF8A77526BD}"/>
              </a:ext>
            </a:extLst>
          </p:cNvPr>
          <p:cNvSpPr/>
          <p:nvPr/>
        </p:nvSpPr>
        <p:spPr>
          <a:xfrm>
            <a:off x="9267897" y="4623486"/>
            <a:ext cx="690848" cy="539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7AC259"/>
              </a:solidFill>
            </a:endParaRPr>
          </a:p>
        </p:txBody>
      </p:sp>
    </p:spTree>
    <p:extLst>
      <p:ext uri="{BB962C8B-B14F-4D97-AF65-F5344CB8AC3E}">
        <p14:creationId xmlns:p14="http://schemas.microsoft.com/office/powerpoint/2010/main" val="18151502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73399" y="590046"/>
            <a:ext cx="2339102"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编程漏洞威胁</a:t>
            </a:r>
          </a:p>
        </p:txBody>
      </p:sp>
      <p:sp>
        <p:nvSpPr>
          <p:cNvPr id="25" name="矩形 24">
            <a:extLst>
              <a:ext uri="{FF2B5EF4-FFF2-40B4-BE49-F238E27FC236}">
                <a16:creationId xmlns:a16="http://schemas.microsoft.com/office/drawing/2014/main" id="{153E8A6A-27C3-714F-8BDE-320908D64638}"/>
              </a:ext>
            </a:extLst>
          </p:cNvPr>
          <p:cNvSpPr/>
          <p:nvPr/>
        </p:nvSpPr>
        <p:spPr>
          <a:xfrm>
            <a:off x="977499" y="1690447"/>
            <a:ext cx="1154097" cy="12261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7AC259"/>
              </a:solidFill>
            </a:endParaRPr>
          </a:p>
        </p:txBody>
      </p:sp>
      <p:sp>
        <p:nvSpPr>
          <p:cNvPr id="26" name="矩形 25">
            <a:extLst>
              <a:ext uri="{FF2B5EF4-FFF2-40B4-BE49-F238E27FC236}">
                <a16:creationId xmlns:a16="http://schemas.microsoft.com/office/drawing/2014/main" id="{E6419E32-BB88-A942-AE10-499CD883EA9B}"/>
              </a:ext>
            </a:extLst>
          </p:cNvPr>
          <p:cNvSpPr/>
          <p:nvPr/>
        </p:nvSpPr>
        <p:spPr>
          <a:xfrm>
            <a:off x="968105" y="1411016"/>
            <a:ext cx="1210588" cy="430311"/>
          </a:xfrm>
          <a:prstGeom prst="rect">
            <a:avLst/>
          </a:prstGeom>
        </p:spPr>
        <p:txBody>
          <a:bodyPr wrap="none">
            <a:spAutoFit/>
          </a:bodyPr>
          <a:lstStyle/>
          <a:p>
            <a:pPr>
              <a:lnSpc>
                <a:spcPct val="120000"/>
              </a:lnSpc>
            </a:pPr>
            <a:r>
              <a:rPr lang="zh-CN" altLang="en-US" sz="2000" b="1" dirty="0">
                <a:latin typeface="Microsoft YaHei" panose="020B0503020204020204" pitchFamily="34" charset="-122"/>
                <a:ea typeface="Microsoft YaHei" panose="020B0503020204020204" pitchFamily="34" charset="-122"/>
                <a:cs typeface="+mn-ea"/>
              </a:rPr>
              <a:t>漏洞实例</a:t>
            </a:r>
          </a:p>
        </p:txBody>
      </p:sp>
      <p:pic>
        <p:nvPicPr>
          <p:cNvPr id="2" name="图片 1">
            <a:extLst>
              <a:ext uri="{FF2B5EF4-FFF2-40B4-BE49-F238E27FC236}">
                <a16:creationId xmlns:a16="http://schemas.microsoft.com/office/drawing/2014/main" id="{36B6099D-DBB2-2240-8DCB-F72F2FD52DC6}"/>
              </a:ext>
            </a:extLst>
          </p:cNvPr>
          <p:cNvPicPr>
            <a:picLocks noChangeAspect="1"/>
          </p:cNvPicPr>
          <p:nvPr/>
        </p:nvPicPr>
        <p:blipFill>
          <a:blip r:embed="rId3"/>
          <a:stretch>
            <a:fillRect/>
          </a:stretch>
        </p:blipFill>
        <p:spPr>
          <a:xfrm>
            <a:off x="977499" y="2139077"/>
            <a:ext cx="4953000" cy="1792671"/>
          </a:xfrm>
          <a:prstGeom prst="rect">
            <a:avLst/>
          </a:prstGeom>
        </p:spPr>
      </p:pic>
      <p:sp>
        <p:nvSpPr>
          <p:cNvPr id="5" name="矩形 4">
            <a:extLst>
              <a:ext uri="{FF2B5EF4-FFF2-40B4-BE49-F238E27FC236}">
                <a16:creationId xmlns:a16="http://schemas.microsoft.com/office/drawing/2014/main" id="{2F99CBA5-6DDA-7848-AFFF-066CEE579BB3}"/>
              </a:ext>
            </a:extLst>
          </p:cNvPr>
          <p:cNvSpPr/>
          <p:nvPr/>
        </p:nvSpPr>
        <p:spPr>
          <a:xfrm>
            <a:off x="6411273" y="2338774"/>
            <a:ext cx="4803228" cy="1172052"/>
          </a:xfrm>
          <a:prstGeom prst="rect">
            <a:avLst/>
          </a:prstGeom>
        </p:spPr>
        <p:txBody>
          <a:bodyPr wrap="square">
            <a:spAutoFit/>
          </a:bodyPr>
          <a:lstStyle/>
          <a:p>
            <a:pPr>
              <a:lnSpc>
                <a:spcPct val="150000"/>
              </a:lnSpc>
            </a:pPr>
            <a:r>
              <a:rPr lang="zh-CN" altLang="en-US" sz="1200" dirty="0">
                <a:solidFill>
                  <a:srgbClr val="212121"/>
                </a:solidFill>
                <a:latin typeface="DroidSansFallback"/>
              </a:rPr>
              <a:t>        程序首先通过</a:t>
            </a:r>
            <a:r>
              <a:rPr lang="zh-CN" altLang="en-US" sz="1200" dirty="0">
                <a:solidFill>
                  <a:srgbClr val="212121"/>
                </a:solidFill>
                <a:latin typeface="LiberationSerif"/>
              </a:rPr>
              <a:t>“</a:t>
            </a:r>
            <a:r>
              <a:rPr lang="en" altLang="zh-CN" sz="1200" dirty="0" err="1">
                <a:solidFill>
                  <a:srgbClr val="212121"/>
                </a:solidFill>
                <a:latin typeface="LiberationSerif"/>
              </a:rPr>
              <a:t>DocumentBuilderFactory.newInstance</a:t>
            </a:r>
            <a:r>
              <a:rPr lang="en" altLang="zh-CN" sz="1200" dirty="0">
                <a:solidFill>
                  <a:srgbClr val="212121"/>
                </a:solidFill>
                <a:latin typeface="LiberationSerif"/>
              </a:rPr>
              <a:t>()</a:t>
            </a:r>
            <a:r>
              <a:rPr lang="zh-CN" altLang="en-US" sz="1200" dirty="0">
                <a:solidFill>
                  <a:srgbClr val="212121"/>
                </a:solidFill>
                <a:latin typeface="LiberationSerif"/>
              </a:rPr>
              <a:t>”</a:t>
            </a:r>
            <a:r>
              <a:rPr lang="zh-CN" altLang="en-US" sz="1200" dirty="0">
                <a:solidFill>
                  <a:srgbClr val="212121"/>
                </a:solidFill>
                <a:latin typeface="DroidSansFallback"/>
              </a:rPr>
              <a:t>获取一个 </a:t>
            </a:r>
            <a:r>
              <a:rPr lang="zh-CN" altLang="en-US" sz="1200" dirty="0">
                <a:solidFill>
                  <a:srgbClr val="212121"/>
                </a:solidFill>
                <a:latin typeface="LiberationSerif"/>
              </a:rPr>
              <a:t>“</a:t>
            </a:r>
            <a:r>
              <a:rPr lang="en" altLang="zh-CN" sz="1200" dirty="0" err="1">
                <a:solidFill>
                  <a:srgbClr val="212121"/>
                </a:solidFill>
                <a:latin typeface="LiberationSerif"/>
              </a:rPr>
              <a:t>DocumentBuilderFactory</a:t>
            </a:r>
            <a:r>
              <a:rPr lang="zh-CN" altLang="en-US" sz="1200" dirty="0">
                <a:solidFill>
                  <a:srgbClr val="212121"/>
                </a:solidFill>
                <a:latin typeface="LiberationSerif"/>
              </a:rPr>
              <a:t>”</a:t>
            </a:r>
            <a:r>
              <a:rPr lang="zh-CN" altLang="en-US" sz="1200" dirty="0">
                <a:solidFill>
                  <a:srgbClr val="212121"/>
                </a:solidFill>
                <a:latin typeface="DroidSansFallback"/>
              </a:rPr>
              <a:t>的实例，随后通过</a:t>
            </a:r>
            <a:r>
              <a:rPr lang="zh-CN" altLang="en-US" sz="1200" dirty="0">
                <a:solidFill>
                  <a:srgbClr val="212121"/>
                </a:solidFill>
                <a:latin typeface="LiberationSerif"/>
              </a:rPr>
              <a:t>“</a:t>
            </a:r>
            <a:r>
              <a:rPr lang="en" altLang="zh-CN" sz="1200" dirty="0" err="1">
                <a:solidFill>
                  <a:srgbClr val="212121"/>
                </a:solidFill>
                <a:latin typeface="LiberationSerif"/>
              </a:rPr>
              <a:t>DocumentBuilder</a:t>
            </a:r>
            <a:r>
              <a:rPr lang="en" altLang="zh-CN" sz="1200" dirty="0">
                <a:solidFill>
                  <a:srgbClr val="212121"/>
                </a:solidFill>
                <a:latin typeface="DroidSansFallback"/>
              </a:rPr>
              <a:t>:: </a:t>
            </a:r>
            <a:r>
              <a:rPr lang="en" altLang="zh-CN" sz="1200" dirty="0">
                <a:solidFill>
                  <a:srgbClr val="212121"/>
                </a:solidFill>
                <a:latin typeface="LiberationSerif"/>
              </a:rPr>
              <a:t>parse”</a:t>
            </a:r>
            <a:r>
              <a:rPr lang="zh-CN" altLang="en-US" sz="1200" dirty="0">
                <a:solidFill>
                  <a:srgbClr val="212121"/>
                </a:solidFill>
                <a:latin typeface="DroidSansFallback"/>
              </a:rPr>
              <a:t>来解析通过</a:t>
            </a:r>
            <a:r>
              <a:rPr lang="zh-CN" altLang="en-US" sz="1200" dirty="0">
                <a:solidFill>
                  <a:srgbClr val="212121"/>
                </a:solidFill>
                <a:latin typeface="LiberationSerif"/>
              </a:rPr>
              <a:t>“</a:t>
            </a:r>
            <a:r>
              <a:rPr lang="en" altLang="zh-CN" sz="1200" dirty="0" err="1">
                <a:solidFill>
                  <a:srgbClr val="212121"/>
                </a:solidFill>
                <a:latin typeface="LiberationSerif"/>
              </a:rPr>
              <a:t>request.getInputStream</a:t>
            </a:r>
            <a:r>
              <a:rPr lang="en" altLang="zh-CN" sz="1200" dirty="0">
                <a:solidFill>
                  <a:srgbClr val="212121"/>
                </a:solidFill>
                <a:latin typeface="LiberationSerif"/>
              </a:rPr>
              <a:t>()”</a:t>
            </a:r>
            <a:r>
              <a:rPr lang="zh-CN" altLang="en-US" sz="1200" dirty="0">
                <a:solidFill>
                  <a:srgbClr val="212121"/>
                </a:solidFill>
                <a:latin typeface="DroidSansFallback"/>
              </a:rPr>
              <a:t>传入的</a:t>
            </a:r>
            <a:r>
              <a:rPr lang="en" altLang="zh-CN" sz="1200" dirty="0">
                <a:solidFill>
                  <a:srgbClr val="212121"/>
                </a:solidFill>
                <a:latin typeface="LiberationSerif"/>
              </a:rPr>
              <a:t>body</a:t>
            </a:r>
            <a:r>
              <a:rPr lang="zh-CN" altLang="en-US" sz="1200" dirty="0">
                <a:solidFill>
                  <a:srgbClr val="212121"/>
                </a:solidFill>
                <a:latin typeface="DroidSansFallback"/>
              </a:rPr>
              <a:t>内容，并返回一 个</a:t>
            </a:r>
            <a:r>
              <a:rPr lang="en" altLang="zh-CN" sz="1200" dirty="0">
                <a:solidFill>
                  <a:srgbClr val="212121"/>
                </a:solidFill>
                <a:latin typeface="LiberationSerif"/>
              </a:rPr>
              <a:t>Document</a:t>
            </a:r>
            <a:r>
              <a:rPr lang="zh-CN" altLang="en-US" sz="1200" dirty="0">
                <a:solidFill>
                  <a:srgbClr val="212121"/>
                </a:solidFill>
                <a:latin typeface="DroidSansFallback"/>
              </a:rPr>
              <a:t>实例</a:t>
            </a:r>
            <a:endParaRPr lang="zh-CN" altLang="en-US" sz="1200" dirty="0">
              <a:effectLst/>
            </a:endParaRPr>
          </a:p>
        </p:txBody>
      </p:sp>
      <p:sp>
        <p:nvSpPr>
          <p:cNvPr id="6" name="矩形 5">
            <a:extLst>
              <a:ext uri="{FF2B5EF4-FFF2-40B4-BE49-F238E27FC236}">
                <a16:creationId xmlns:a16="http://schemas.microsoft.com/office/drawing/2014/main" id="{FF7ADE1A-4DD5-914D-AD3C-15D161A04D1B}"/>
              </a:ext>
            </a:extLst>
          </p:cNvPr>
          <p:cNvSpPr/>
          <p:nvPr/>
        </p:nvSpPr>
        <p:spPr>
          <a:xfrm>
            <a:off x="6411273" y="4417559"/>
            <a:ext cx="4803228" cy="1172180"/>
          </a:xfrm>
          <a:prstGeom prst="rect">
            <a:avLst/>
          </a:prstGeom>
        </p:spPr>
        <p:txBody>
          <a:bodyPr wrap="square">
            <a:spAutoFit/>
          </a:bodyPr>
          <a:lstStyle/>
          <a:p>
            <a:pPr>
              <a:lnSpc>
                <a:spcPct val="150000"/>
              </a:lnSpc>
            </a:pPr>
            <a:r>
              <a:rPr lang="zh-CN" altLang="en-US" sz="1200" dirty="0">
                <a:solidFill>
                  <a:srgbClr val="212121"/>
                </a:solidFill>
                <a:latin typeface="DroidSansFallback"/>
              </a:rPr>
              <a:t>        继续跟进程序可以发现，其通过</a:t>
            </a:r>
            <a:r>
              <a:rPr lang="en" altLang="zh-CN" sz="1200" dirty="0" err="1">
                <a:solidFill>
                  <a:srgbClr val="212121"/>
                </a:solidFill>
                <a:latin typeface="LiberationSerif"/>
              </a:rPr>
              <a:t>getValueByTagName</a:t>
            </a:r>
            <a:r>
              <a:rPr lang="zh-CN" altLang="en-US" sz="1200" dirty="0">
                <a:solidFill>
                  <a:srgbClr val="212121"/>
                </a:solidFill>
                <a:latin typeface="DroidSansFallback"/>
              </a:rPr>
              <a:t>函数获取了 </a:t>
            </a:r>
            <a:r>
              <a:rPr lang="en" altLang="zh-CN" sz="1200" dirty="0">
                <a:solidFill>
                  <a:srgbClr val="212121"/>
                </a:solidFill>
                <a:latin typeface="LiberationSerif"/>
              </a:rPr>
              <a:t>username</a:t>
            </a:r>
            <a:r>
              <a:rPr lang="zh-CN" altLang="en-US" sz="1200" dirty="0">
                <a:solidFill>
                  <a:srgbClr val="212121"/>
                </a:solidFill>
                <a:latin typeface="DroidSansFallback"/>
              </a:rPr>
              <a:t>节点的内容，并在对比数据后将其输出到页面中。也就是说，</a:t>
            </a:r>
            <a:r>
              <a:rPr lang="zh-CN" altLang="en-US" sz="1200" dirty="0"/>
              <a:t>这里可以通过控制</a:t>
            </a:r>
            <a:r>
              <a:rPr lang="en" altLang="zh-CN" sz="1200" dirty="0"/>
              <a:t>username</a:t>
            </a:r>
            <a:r>
              <a:rPr lang="zh-CN" altLang="en-US" sz="1200" dirty="0"/>
              <a:t>的值来达到回显</a:t>
            </a:r>
            <a:r>
              <a:rPr lang="en" altLang="zh-CN" sz="1200" dirty="0"/>
              <a:t>XXE</a:t>
            </a:r>
            <a:r>
              <a:rPr lang="zh-CN" altLang="en-US" sz="1200" dirty="0"/>
              <a:t>的目的。</a:t>
            </a:r>
          </a:p>
          <a:p>
            <a:pPr>
              <a:lnSpc>
                <a:spcPct val="150000"/>
              </a:lnSpc>
            </a:pPr>
            <a:endParaRPr lang="zh-CN" altLang="en-US" sz="1200" dirty="0">
              <a:effectLst/>
            </a:endParaRPr>
          </a:p>
        </p:txBody>
      </p:sp>
      <p:pic>
        <p:nvPicPr>
          <p:cNvPr id="7" name="图片 6">
            <a:extLst>
              <a:ext uri="{FF2B5EF4-FFF2-40B4-BE49-F238E27FC236}">
                <a16:creationId xmlns:a16="http://schemas.microsoft.com/office/drawing/2014/main" id="{3A586119-A77F-9D41-8EEF-15B3473CB310}"/>
              </a:ext>
            </a:extLst>
          </p:cNvPr>
          <p:cNvPicPr>
            <a:picLocks noChangeAspect="1"/>
          </p:cNvPicPr>
          <p:nvPr/>
        </p:nvPicPr>
        <p:blipFill>
          <a:blip r:embed="rId4"/>
          <a:stretch>
            <a:fillRect/>
          </a:stretch>
        </p:blipFill>
        <p:spPr>
          <a:xfrm>
            <a:off x="901299" y="4173485"/>
            <a:ext cx="5029200" cy="1492162"/>
          </a:xfrm>
          <a:prstGeom prst="rect">
            <a:avLst/>
          </a:prstGeom>
        </p:spPr>
      </p:pic>
    </p:spTree>
    <p:extLst>
      <p:ext uri="{BB962C8B-B14F-4D97-AF65-F5344CB8AC3E}">
        <p14:creationId xmlns:p14="http://schemas.microsoft.com/office/powerpoint/2010/main" val="28124054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73399" y="590046"/>
            <a:ext cx="2339102"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编程漏洞威胁</a:t>
            </a:r>
          </a:p>
        </p:txBody>
      </p:sp>
      <p:sp>
        <p:nvSpPr>
          <p:cNvPr id="25" name="矩形 24">
            <a:extLst>
              <a:ext uri="{FF2B5EF4-FFF2-40B4-BE49-F238E27FC236}">
                <a16:creationId xmlns:a16="http://schemas.microsoft.com/office/drawing/2014/main" id="{153E8A6A-27C3-714F-8BDE-320908D64638}"/>
              </a:ext>
            </a:extLst>
          </p:cNvPr>
          <p:cNvSpPr/>
          <p:nvPr/>
        </p:nvSpPr>
        <p:spPr>
          <a:xfrm>
            <a:off x="977499" y="1690447"/>
            <a:ext cx="1154097" cy="12261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7AC259"/>
              </a:solidFill>
            </a:endParaRPr>
          </a:p>
        </p:txBody>
      </p:sp>
      <p:sp>
        <p:nvSpPr>
          <p:cNvPr id="26" name="矩形 25">
            <a:extLst>
              <a:ext uri="{FF2B5EF4-FFF2-40B4-BE49-F238E27FC236}">
                <a16:creationId xmlns:a16="http://schemas.microsoft.com/office/drawing/2014/main" id="{E6419E32-BB88-A942-AE10-499CD883EA9B}"/>
              </a:ext>
            </a:extLst>
          </p:cNvPr>
          <p:cNvSpPr/>
          <p:nvPr/>
        </p:nvSpPr>
        <p:spPr>
          <a:xfrm>
            <a:off x="968105" y="1411016"/>
            <a:ext cx="1210588" cy="430311"/>
          </a:xfrm>
          <a:prstGeom prst="rect">
            <a:avLst/>
          </a:prstGeom>
        </p:spPr>
        <p:txBody>
          <a:bodyPr wrap="none">
            <a:spAutoFit/>
          </a:bodyPr>
          <a:lstStyle/>
          <a:p>
            <a:pPr>
              <a:lnSpc>
                <a:spcPct val="120000"/>
              </a:lnSpc>
            </a:pPr>
            <a:r>
              <a:rPr lang="zh-CN" altLang="en-US" sz="2000" b="1" dirty="0">
                <a:latin typeface="Microsoft YaHei" panose="020B0503020204020204" pitchFamily="34" charset="-122"/>
                <a:ea typeface="Microsoft YaHei" panose="020B0503020204020204" pitchFamily="34" charset="-122"/>
                <a:cs typeface="+mn-ea"/>
              </a:rPr>
              <a:t>漏洞实例</a:t>
            </a:r>
          </a:p>
        </p:txBody>
      </p:sp>
      <p:sp>
        <p:nvSpPr>
          <p:cNvPr id="3" name="矩形 2">
            <a:extLst>
              <a:ext uri="{FF2B5EF4-FFF2-40B4-BE49-F238E27FC236}">
                <a16:creationId xmlns:a16="http://schemas.microsoft.com/office/drawing/2014/main" id="{A5263041-7B3F-0C40-B146-F3D538121879}"/>
              </a:ext>
            </a:extLst>
          </p:cNvPr>
          <p:cNvSpPr/>
          <p:nvPr/>
        </p:nvSpPr>
        <p:spPr>
          <a:xfrm>
            <a:off x="1439916" y="1813064"/>
            <a:ext cx="8744607" cy="424027"/>
          </a:xfrm>
          <a:prstGeom prst="rect">
            <a:avLst/>
          </a:prstGeom>
        </p:spPr>
        <p:txBody>
          <a:bodyPr wrap="square">
            <a:spAutoFit/>
          </a:bodyPr>
          <a:lstStyle/>
          <a:p>
            <a:pPr>
              <a:lnSpc>
                <a:spcPct val="150000"/>
              </a:lnSpc>
            </a:pPr>
            <a:r>
              <a:rPr lang="zh-CN" altLang="en-US" sz="1600" dirty="0">
                <a:solidFill>
                  <a:srgbClr val="212121"/>
                </a:solidFill>
                <a:latin typeface="DroidSansFallback"/>
              </a:rPr>
              <a:t>接下来，可以构造一个用于</a:t>
            </a:r>
            <a:r>
              <a:rPr lang="en" altLang="zh-CN" sz="1600" dirty="0">
                <a:solidFill>
                  <a:srgbClr val="212121"/>
                </a:solidFill>
                <a:latin typeface="LiberationSerif"/>
              </a:rPr>
              <a:t>XXE</a:t>
            </a:r>
            <a:r>
              <a:rPr lang="zh-CN" altLang="en-US" sz="1600" dirty="0">
                <a:solidFill>
                  <a:srgbClr val="212121"/>
                </a:solidFill>
                <a:latin typeface="DroidSansFallback"/>
              </a:rPr>
              <a:t>漏洞审计的常见的</a:t>
            </a:r>
            <a:r>
              <a:rPr lang="en" altLang="zh-CN" sz="1600" dirty="0">
                <a:solidFill>
                  <a:srgbClr val="212121"/>
                </a:solidFill>
                <a:latin typeface="LiberationSerif"/>
              </a:rPr>
              <a:t>Payload</a:t>
            </a:r>
            <a:r>
              <a:rPr lang="zh-CN" altLang="en" sz="1600" dirty="0">
                <a:solidFill>
                  <a:srgbClr val="212121"/>
                </a:solidFill>
                <a:latin typeface="DroidSansFallback"/>
              </a:rPr>
              <a:t>。</a:t>
            </a:r>
            <a:r>
              <a:rPr lang="zh-CN" altLang="en-US" sz="1600" dirty="0">
                <a:solidFill>
                  <a:srgbClr val="212121"/>
                </a:solidFill>
                <a:latin typeface="DroidSansFallback"/>
              </a:rPr>
              <a:t>常见的</a:t>
            </a:r>
            <a:r>
              <a:rPr lang="en" altLang="zh-CN" sz="1600" dirty="0">
                <a:solidFill>
                  <a:srgbClr val="212121"/>
                </a:solidFill>
                <a:latin typeface="LiberationSerif"/>
              </a:rPr>
              <a:t>XXE Payload</a:t>
            </a:r>
            <a:r>
              <a:rPr lang="zh-CN" altLang="en-US" sz="1600" dirty="0">
                <a:solidFill>
                  <a:srgbClr val="212121"/>
                </a:solidFill>
                <a:latin typeface="DroidSansFallback"/>
              </a:rPr>
              <a:t>如下所示</a:t>
            </a:r>
            <a:r>
              <a:rPr lang="en-US" altLang="zh-CN" sz="1600" dirty="0">
                <a:solidFill>
                  <a:srgbClr val="212121"/>
                </a:solidFill>
                <a:latin typeface="DroidSansFallback"/>
              </a:rPr>
              <a:t>: </a:t>
            </a:r>
            <a:endParaRPr lang="zh-CN" altLang="en-US" sz="1600" dirty="0">
              <a:effectLst/>
            </a:endParaRPr>
          </a:p>
        </p:txBody>
      </p:sp>
      <p:pic>
        <p:nvPicPr>
          <p:cNvPr id="8" name="图片 7">
            <a:extLst>
              <a:ext uri="{FF2B5EF4-FFF2-40B4-BE49-F238E27FC236}">
                <a16:creationId xmlns:a16="http://schemas.microsoft.com/office/drawing/2014/main" id="{6E8E3345-1E7D-9443-BD88-BC0BCF69726A}"/>
              </a:ext>
            </a:extLst>
          </p:cNvPr>
          <p:cNvPicPr>
            <a:picLocks noChangeAspect="1"/>
          </p:cNvPicPr>
          <p:nvPr/>
        </p:nvPicPr>
        <p:blipFill>
          <a:blip r:embed="rId3"/>
          <a:stretch>
            <a:fillRect/>
          </a:stretch>
        </p:blipFill>
        <p:spPr>
          <a:xfrm>
            <a:off x="875863" y="2516480"/>
            <a:ext cx="4978400" cy="667450"/>
          </a:xfrm>
          <a:prstGeom prst="rect">
            <a:avLst/>
          </a:prstGeom>
        </p:spPr>
      </p:pic>
      <p:pic>
        <p:nvPicPr>
          <p:cNvPr id="9" name="图片 8">
            <a:extLst>
              <a:ext uri="{FF2B5EF4-FFF2-40B4-BE49-F238E27FC236}">
                <a16:creationId xmlns:a16="http://schemas.microsoft.com/office/drawing/2014/main" id="{0F753370-9E07-D54E-B291-9C245C39DCDA}"/>
              </a:ext>
            </a:extLst>
          </p:cNvPr>
          <p:cNvPicPr>
            <a:picLocks noChangeAspect="1"/>
          </p:cNvPicPr>
          <p:nvPr/>
        </p:nvPicPr>
        <p:blipFill>
          <a:blip r:embed="rId4"/>
          <a:stretch>
            <a:fillRect/>
          </a:stretch>
        </p:blipFill>
        <p:spPr>
          <a:xfrm>
            <a:off x="6368832" y="2489436"/>
            <a:ext cx="5003800" cy="694494"/>
          </a:xfrm>
          <a:prstGeom prst="rect">
            <a:avLst/>
          </a:prstGeom>
        </p:spPr>
      </p:pic>
      <p:sp>
        <p:nvSpPr>
          <p:cNvPr id="10" name="右箭头 9">
            <a:extLst>
              <a:ext uri="{FF2B5EF4-FFF2-40B4-BE49-F238E27FC236}">
                <a16:creationId xmlns:a16="http://schemas.microsoft.com/office/drawing/2014/main" id="{C0C1C91E-344A-804D-A9D3-E216AC5F792D}"/>
              </a:ext>
            </a:extLst>
          </p:cNvPr>
          <p:cNvSpPr/>
          <p:nvPr/>
        </p:nvSpPr>
        <p:spPr>
          <a:xfrm>
            <a:off x="5980386" y="2732690"/>
            <a:ext cx="241738" cy="189186"/>
          </a:xfrm>
          <a:prstGeom prst="rightArrow">
            <a:avLst/>
          </a:prstGeom>
          <a:solidFill>
            <a:srgbClr val="58AD5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C06F70FD-9E0A-424A-9FEC-97E4795391EF}"/>
              </a:ext>
            </a:extLst>
          </p:cNvPr>
          <p:cNvSpPr/>
          <p:nvPr/>
        </p:nvSpPr>
        <p:spPr>
          <a:xfrm>
            <a:off x="1718443" y="4097732"/>
            <a:ext cx="3293240" cy="1532151"/>
          </a:xfrm>
          <a:prstGeom prst="rect">
            <a:avLst/>
          </a:prstGeom>
        </p:spPr>
        <p:txBody>
          <a:bodyPr wrap="square">
            <a:spAutoFit/>
          </a:bodyPr>
          <a:lstStyle/>
          <a:p>
            <a:pPr>
              <a:lnSpc>
                <a:spcPct val="150000"/>
              </a:lnSpc>
            </a:pPr>
            <a:r>
              <a:rPr lang="zh-CN" altLang="en-US" sz="1600" dirty="0">
                <a:solidFill>
                  <a:srgbClr val="212121"/>
                </a:solidFill>
                <a:latin typeface="DroidSansFallback"/>
              </a:rPr>
              <a:t>        该源码中会将</a:t>
            </a:r>
            <a:r>
              <a:rPr lang="en" altLang="zh-CN" sz="1600" dirty="0">
                <a:solidFill>
                  <a:srgbClr val="212121"/>
                </a:solidFill>
                <a:latin typeface="LiberationSerif"/>
              </a:rPr>
              <a:t>username</a:t>
            </a:r>
            <a:r>
              <a:rPr lang="zh-CN" altLang="en-US" sz="1600" dirty="0">
                <a:solidFill>
                  <a:srgbClr val="212121"/>
                </a:solidFill>
                <a:latin typeface="DroidSansFallback"/>
              </a:rPr>
              <a:t>节点的内容进行打印，因此我们只需将上面 的</a:t>
            </a:r>
            <a:r>
              <a:rPr lang="en" altLang="zh-CN" sz="1600" dirty="0">
                <a:solidFill>
                  <a:srgbClr val="212121"/>
                </a:solidFill>
                <a:latin typeface="LiberationSerif"/>
              </a:rPr>
              <a:t>XXE</a:t>
            </a:r>
            <a:r>
              <a:rPr lang="zh-CN" altLang="en-US" sz="1600" dirty="0">
                <a:solidFill>
                  <a:srgbClr val="212121"/>
                </a:solidFill>
                <a:latin typeface="DroidSansFallback"/>
              </a:rPr>
              <a:t>节点换为</a:t>
            </a:r>
            <a:r>
              <a:rPr lang="en" altLang="zh-CN" sz="1600" dirty="0">
                <a:solidFill>
                  <a:srgbClr val="212121"/>
                </a:solidFill>
                <a:latin typeface="LiberationSerif"/>
              </a:rPr>
              <a:t>username</a:t>
            </a:r>
            <a:r>
              <a:rPr lang="zh-CN" altLang="en-US" sz="1600" dirty="0">
                <a:solidFill>
                  <a:srgbClr val="212121"/>
                </a:solidFill>
                <a:latin typeface="DroidSansFallback"/>
              </a:rPr>
              <a:t>即可被成功解析并输出：</a:t>
            </a:r>
            <a:endParaRPr lang="zh-CN" altLang="en-US" sz="1600" dirty="0">
              <a:effectLst/>
            </a:endParaRPr>
          </a:p>
        </p:txBody>
      </p:sp>
      <p:pic>
        <p:nvPicPr>
          <p:cNvPr id="12" name="图片 11">
            <a:extLst>
              <a:ext uri="{FF2B5EF4-FFF2-40B4-BE49-F238E27FC236}">
                <a16:creationId xmlns:a16="http://schemas.microsoft.com/office/drawing/2014/main" id="{EA52C28E-D7B5-594E-BF4A-B49638E45530}"/>
              </a:ext>
            </a:extLst>
          </p:cNvPr>
          <p:cNvPicPr>
            <a:picLocks noChangeAspect="1"/>
          </p:cNvPicPr>
          <p:nvPr/>
        </p:nvPicPr>
        <p:blipFill>
          <a:blip r:embed="rId5"/>
          <a:stretch>
            <a:fillRect/>
          </a:stretch>
        </p:blipFill>
        <p:spPr>
          <a:xfrm>
            <a:off x="5286702" y="3578018"/>
            <a:ext cx="4991100" cy="2797161"/>
          </a:xfrm>
          <a:prstGeom prst="rect">
            <a:avLst/>
          </a:prstGeom>
        </p:spPr>
      </p:pic>
    </p:spTree>
    <p:extLst>
      <p:ext uri="{BB962C8B-B14F-4D97-AF65-F5344CB8AC3E}">
        <p14:creationId xmlns:p14="http://schemas.microsoft.com/office/powerpoint/2010/main" val="2206392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D6474A87-B60A-9E4B-B191-92886AFD643A}"/>
              </a:ext>
            </a:extLst>
          </p:cNvPr>
          <p:cNvSpPr txBox="1"/>
          <p:nvPr/>
        </p:nvSpPr>
        <p:spPr>
          <a:xfrm>
            <a:off x="1573399" y="590046"/>
            <a:ext cx="2339102"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编程漏洞威胁</a:t>
            </a:r>
          </a:p>
        </p:txBody>
      </p:sp>
      <p:sp>
        <p:nvSpPr>
          <p:cNvPr id="38" name="矩形 37">
            <a:extLst>
              <a:ext uri="{FF2B5EF4-FFF2-40B4-BE49-F238E27FC236}">
                <a16:creationId xmlns:a16="http://schemas.microsoft.com/office/drawing/2014/main" id="{8EC37EF9-36A0-3B49-83D1-EA570A40DB63}"/>
              </a:ext>
            </a:extLst>
          </p:cNvPr>
          <p:cNvSpPr/>
          <p:nvPr/>
        </p:nvSpPr>
        <p:spPr>
          <a:xfrm>
            <a:off x="954355" y="1546008"/>
            <a:ext cx="1154097" cy="12261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39" name="矩形 38">
            <a:extLst>
              <a:ext uri="{FF2B5EF4-FFF2-40B4-BE49-F238E27FC236}">
                <a16:creationId xmlns:a16="http://schemas.microsoft.com/office/drawing/2014/main" id="{FCEE0595-6A03-474F-AE33-68CC6E057CA3}"/>
              </a:ext>
            </a:extLst>
          </p:cNvPr>
          <p:cNvSpPr/>
          <p:nvPr/>
        </p:nvSpPr>
        <p:spPr>
          <a:xfrm>
            <a:off x="944961" y="1266577"/>
            <a:ext cx="1210588" cy="430311"/>
          </a:xfrm>
          <a:prstGeom prst="rect">
            <a:avLst/>
          </a:prstGeom>
        </p:spPr>
        <p:txBody>
          <a:bodyPr wrap="none">
            <a:spAutoFit/>
          </a:bodyPr>
          <a:lstStyle/>
          <a:p>
            <a:pPr>
              <a:lnSpc>
                <a:spcPct val="120000"/>
              </a:lnSpc>
            </a:pPr>
            <a:r>
              <a:rPr lang="zh-CN" altLang="en-US" sz="2000" b="1" dirty="0">
                <a:latin typeface="Microsoft YaHei" panose="020B0503020204020204" pitchFamily="34" charset="-122"/>
                <a:ea typeface="Microsoft YaHei" panose="020B0503020204020204" pitchFamily="34" charset="-122"/>
                <a:cs typeface="+mn-ea"/>
              </a:rPr>
              <a:t>形成条件</a:t>
            </a:r>
          </a:p>
        </p:txBody>
      </p:sp>
      <p:sp>
        <p:nvSpPr>
          <p:cNvPr id="15" name="矩形 14">
            <a:extLst>
              <a:ext uri="{FF2B5EF4-FFF2-40B4-BE49-F238E27FC236}">
                <a16:creationId xmlns:a16="http://schemas.microsoft.com/office/drawing/2014/main" id="{F18C7591-C424-9542-AB81-6A7C4A65473F}"/>
              </a:ext>
            </a:extLst>
          </p:cNvPr>
          <p:cNvSpPr/>
          <p:nvPr/>
        </p:nvSpPr>
        <p:spPr>
          <a:xfrm>
            <a:off x="1316092" y="1764305"/>
            <a:ext cx="10302077" cy="424027"/>
          </a:xfrm>
          <a:prstGeom prst="rect">
            <a:avLst/>
          </a:prstGeom>
        </p:spPr>
        <p:txBody>
          <a:bodyPr wrap="square">
            <a:spAutoFit/>
          </a:bodyPr>
          <a:lstStyle/>
          <a:p>
            <a:pPr>
              <a:lnSpc>
                <a:spcPct val="150000"/>
              </a:lnSpc>
            </a:pPr>
            <a:r>
              <a:rPr lang="zh-CN" altLang="en-US" sz="1600" dirty="0">
                <a:solidFill>
                  <a:srgbClr val="212121"/>
                </a:solidFill>
                <a:latin typeface="DroidSansFallback"/>
              </a:rPr>
              <a:t>造成</a:t>
            </a:r>
            <a:r>
              <a:rPr lang="en" altLang="zh-CN" sz="1600" dirty="0">
                <a:solidFill>
                  <a:srgbClr val="212121"/>
                </a:solidFill>
                <a:latin typeface="DroidSansFallback"/>
              </a:rPr>
              <a:t>SQL</a:t>
            </a:r>
            <a:r>
              <a:rPr lang="zh-CN" altLang="en-US" sz="1600" dirty="0">
                <a:solidFill>
                  <a:srgbClr val="212121"/>
                </a:solidFill>
                <a:latin typeface="DroidSansFallback"/>
              </a:rPr>
              <a:t>注入一般需要满足以下两个条件</a:t>
            </a:r>
            <a:r>
              <a:rPr lang="en-US" altLang="zh-CN" sz="1600" dirty="0">
                <a:solidFill>
                  <a:srgbClr val="212121"/>
                </a:solidFill>
                <a:latin typeface="DroidSansFallback"/>
              </a:rPr>
              <a:t>: </a:t>
            </a:r>
            <a:r>
              <a:rPr lang="zh-CN" altLang="en-US" sz="1600" b="1" dirty="0">
                <a:solidFill>
                  <a:srgbClr val="C00000"/>
                </a:solidFill>
                <a:latin typeface="DroidSansFallback"/>
              </a:rPr>
              <a:t>（</a:t>
            </a:r>
            <a:r>
              <a:rPr lang="en-US" altLang="zh-CN" sz="1600" b="1" dirty="0">
                <a:solidFill>
                  <a:srgbClr val="C00000"/>
                </a:solidFill>
                <a:latin typeface="DroidSansFallback"/>
              </a:rPr>
              <a:t>1</a:t>
            </a:r>
            <a:r>
              <a:rPr lang="zh-CN" altLang="en-US" sz="1600" b="1" dirty="0">
                <a:solidFill>
                  <a:srgbClr val="C00000"/>
                </a:solidFill>
                <a:latin typeface="DroidSansFallback"/>
              </a:rPr>
              <a:t>）输入用户可控。（</a:t>
            </a:r>
            <a:r>
              <a:rPr lang="en-US" altLang="zh-CN" sz="1600" b="1" dirty="0">
                <a:solidFill>
                  <a:srgbClr val="C00000"/>
                </a:solidFill>
                <a:latin typeface="DroidSansFallback"/>
              </a:rPr>
              <a:t>2</a:t>
            </a:r>
            <a:r>
              <a:rPr lang="zh-CN" altLang="en-US" sz="1600" b="1" dirty="0">
                <a:solidFill>
                  <a:srgbClr val="C00000"/>
                </a:solidFill>
                <a:latin typeface="DroidSansFallback"/>
              </a:rPr>
              <a:t>）直接或间接拼入</a:t>
            </a:r>
            <a:r>
              <a:rPr lang="en" altLang="zh-CN" sz="1600" b="1" dirty="0">
                <a:solidFill>
                  <a:srgbClr val="C00000"/>
                </a:solidFill>
                <a:latin typeface="DroidSansFallback"/>
              </a:rPr>
              <a:t>SQL</a:t>
            </a:r>
            <a:r>
              <a:rPr lang="zh-CN" altLang="en-US" sz="1600" b="1" dirty="0">
                <a:solidFill>
                  <a:srgbClr val="C00000"/>
                </a:solidFill>
                <a:latin typeface="DroidSansFallback"/>
              </a:rPr>
              <a:t>语句执行。 </a:t>
            </a:r>
          </a:p>
        </p:txBody>
      </p:sp>
      <p:pic>
        <p:nvPicPr>
          <p:cNvPr id="5" name="图片 4" descr="图形用户界面, 文本, 应用程序, 电子邮件&#10;&#10;描述已自动生成">
            <a:extLst>
              <a:ext uri="{FF2B5EF4-FFF2-40B4-BE49-F238E27FC236}">
                <a16:creationId xmlns:a16="http://schemas.microsoft.com/office/drawing/2014/main" id="{C4BF3E73-BD6C-BF44-AD31-EB0772629ED7}"/>
              </a:ext>
            </a:extLst>
          </p:cNvPr>
          <p:cNvPicPr>
            <a:picLocks noChangeAspect="1"/>
          </p:cNvPicPr>
          <p:nvPr/>
        </p:nvPicPr>
        <p:blipFill>
          <a:blip r:embed="rId3"/>
          <a:stretch>
            <a:fillRect/>
          </a:stretch>
        </p:blipFill>
        <p:spPr>
          <a:xfrm>
            <a:off x="2742950" y="2188332"/>
            <a:ext cx="6359009" cy="4387223"/>
          </a:xfrm>
          <a:prstGeom prst="rect">
            <a:avLst/>
          </a:prstGeom>
        </p:spPr>
      </p:pic>
    </p:spTree>
    <p:extLst>
      <p:ext uri="{BB962C8B-B14F-4D97-AF65-F5344CB8AC3E}">
        <p14:creationId xmlns:p14="http://schemas.microsoft.com/office/powerpoint/2010/main" val="323277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73399" y="590046"/>
            <a:ext cx="2339102"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编程漏洞威胁</a:t>
            </a:r>
          </a:p>
        </p:txBody>
      </p:sp>
      <p:sp>
        <p:nvSpPr>
          <p:cNvPr id="23" name="矩形 22">
            <a:extLst>
              <a:ext uri="{FF2B5EF4-FFF2-40B4-BE49-F238E27FC236}">
                <a16:creationId xmlns:a16="http://schemas.microsoft.com/office/drawing/2014/main" id="{3D7DA5AC-E6B6-D44E-AFA1-B073EC899024}"/>
              </a:ext>
            </a:extLst>
          </p:cNvPr>
          <p:cNvSpPr/>
          <p:nvPr/>
        </p:nvSpPr>
        <p:spPr>
          <a:xfrm>
            <a:off x="806388" y="1421741"/>
            <a:ext cx="1210588" cy="461665"/>
          </a:xfrm>
          <a:prstGeom prst="rect">
            <a:avLst/>
          </a:prstGeom>
        </p:spPr>
        <p:txBody>
          <a:bodyPr wrap="none">
            <a:spAutoFit/>
          </a:bodyPr>
          <a:lstStyle/>
          <a:p>
            <a:pPr>
              <a:spcAft>
                <a:spcPts val="1800"/>
              </a:spcAft>
            </a:pPr>
            <a:r>
              <a:rPr kumimoji="1" lang="en-US" altLang="zh-CN" sz="2400" b="1" dirty="0">
                <a:solidFill>
                  <a:srgbClr val="C00000"/>
                </a:solidFill>
                <a:latin typeface="思源黑体 CN Bold" panose="020B0800000000000000" charset="-122"/>
                <a:ea typeface="思源黑体 CN Bold" panose="020B0800000000000000" charset="-122"/>
              </a:rPr>
              <a:t>6</a:t>
            </a:r>
            <a:r>
              <a:rPr kumimoji="1" lang="zh-CN" altLang="en-US" sz="2400" b="1" dirty="0">
                <a:solidFill>
                  <a:srgbClr val="C00000"/>
                </a:solidFill>
                <a:latin typeface="思源黑体 CN Bold" panose="020B0800000000000000" charset="-122"/>
                <a:ea typeface="思源黑体 CN Bold" panose="020B0800000000000000" charset="-122"/>
              </a:rPr>
              <a:t> </a:t>
            </a:r>
            <a:r>
              <a:rPr kumimoji="1" lang="en-US" altLang="zh-CN" sz="2400" b="1" dirty="0">
                <a:solidFill>
                  <a:srgbClr val="C00000"/>
                </a:solidFill>
                <a:latin typeface="思源黑体 CN Bold" panose="020B0800000000000000" charset="-122"/>
                <a:ea typeface="思源黑体 CN Bold" panose="020B0800000000000000" charset="-122"/>
              </a:rPr>
              <a:t>SSRF</a:t>
            </a:r>
            <a:endParaRPr kumimoji="1" lang="zh-CN" altLang="en-US" sz="2400" b="1" dirty="0">
              <a:solidFill>
                <a:srgbClr val="C00000"/>
              </a:solidFill>
              <a:latin typeface="思源黑体 CN Bold" panose="020B0800000000000000" charset="-122"/>
              <a:ea typeface="思源黑体 CN Bold" panose="020B0800000000000000" charset="-122"/>
            </a:endParaRPr>
          </a:p>
        </p:txBody>
      </p:sp>
      <p:sp>
        <p:nvSpPr>
          <p:cNvPr id="2" name="矩形 1">
            <a:extLst>
              <a:ext uri="{FF2B5EF4-FFF2-40B4-BE49-F238E27FC236}">
                <a16:creationId xmlns:a16="http://schemas.microsoft.com/office/drawing/2014/main" id="{A89C4B05-196E-6143-9318-D1CC0CC3C6D1}"/>
              </a:ext>
            </a:extLst>
          </p:cNvPr>
          <p:cNvSpPr/>
          <p:nvPr/>
        </p:nvSpPr>
        <p:spPr>
          <a:xfrm>
            <a:off x="957045" y="1965047"/>
            <a:ext cx="10277910" cy="1162819"/>
          </a:xfrm>
          <a:prstGeom prst="rect">
            <a:avLst/>
          </a:prstGeom>
        </p:spPr>
        <p:txBody>
          <a:bodyPr wrap="square">
            <a:spAutoFit/>
          </a:bodyPr>
          <a:lstStyle/>
          <a:p>
            <a:pPr>
              <a:lnSpc>
                <a:spcPct val="150000"/>
              </a:lnSpc>
            </a:pPr>
            <a:r>
              <a:rPr lang="zh-CN" altLang="en-US" sz="1600" dirty="0"/>
              <a:t>        </a:t>
            </a:r>
            <a:r>
              <a:rPr lang="en-US" altLang="zh-CN" sz="1600" dirty="0"/>
              <a:t>S</a:t>
            </a:r>
            <a:r>
              <a:rPr lang="en" altLang="zh-CN" sz="1600" dirty="0"/>
              <a:t>SRF</a:t>
            </a:r>
            <a:r>
              <a:rPr lang="zh-CN" altLang="en-US" sz="1600" dirty="0"/>
              <a:t>是</a:t>
            </a:r>
            <a:r>
              <a:rPr lang="en" altLang="zh-CN" sz="1600" dirty="0"/>
              <a:t>Server-Side Request Forge</a:t>
            </a:r>
            <a:r>
              <a:rPr lang="zh-CN" altLang="en-US" sz="1600" dirty="0"/>
              <a:t>的英文首字母缩写，中文意思是</a:t>
            </a:r>
            <a:r>
              <a:rPr lang="zh-CN" altLang="en-US" sz="1600" b="1" dirty="0">
                <a:solidFill>
                  <a:srgbClr val="C00000"/>
                </a:solidFill>
              </a:rPr>
              <a:t>服务器端请求伪造</a:t>
            </a:r>
            <a:r>
              <a:rPr lang="zh-CN" altLang="en-US" sz="1600" dirty="0"/>
              <a:t>。</a:t>
            </a:r>
            <a:r>
              <a:rPr lang="en" altLang="zh-CN" sz="1600" dirty="0"/>
              <a:t>Web</a:t>
            </a:r>
            <a:r>
              <a:rPr lang="zh-CN" altLang="en-US" sz="1600" dirty="0"/>
              <a:t>应用程序往往会提供一些能够从远程获取图片或是文件的接口，在这些接口上用户使用指定的</a:t>
            </a:r>
            <a:r>
              <a:rPr lang="en" altLang="zh-CN" sz="1600" dirty="0"/>
              <a:t>URL</a:t>
            </a:r>
            <a:r>
              <a:rPr lang="zh-CN" altLang="en-US" sz="1600" dirty="0"/>
              <a:t>便能完成远程获取图片、下载文件等操作。 </a:t>
            </a:r>
          </a:p>
        </p:txBody>
      </p:sp>
      <p:sp>
        <p:nvSpPr>
          <p:cNvPr id="13" name="矩形 12">
            <a:extLst>
              <a:ext uri="{FF2B5EF4-FFF2-40B4-BE49-F238E27FC236}">
                <a16:creationId xmlns:a16="http://schemas.microsoft.com/office/drawing/2014/main" id="{076956BB-5537-2040-9ED7-B9B50568C0CC}"/>
              </a:ext>
            </a:extLst>
          </p:cNvPr>
          <p:cNvSpPr/>
          <p:nvPr/>
        </p:nvSpPr>
        <p:spPr>
          <a:xfrm>
            <a:off x="6257559" y="3491563"/>
            <a:ext cx="1154097" cy="12261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7AC259"/>
              </a:solidFill>
            </a:endParaRPr>
          </a:p>
        </p:txBody>
      </p:sp>
      <p:sp>
        <p:nvSpPr>
          <p:cNvPr id="14" name="矩形 13">
            <a:extLst>
              <a:ext uri="{FF2B5EF4-FFF2-40B4-BE49-F238E27FC236}">
                <a16:creationId xmlns:a16="http://schemas.microsoft.com/office/drawing/2014/main" id="{E3946091-49A8-714B-BF0C-196E9FB0B2FD}"/>
              </a:ext>
            </a:extLst>
          </p:cNvPr>
          <p:cNvSpPr/>
          <p:nvPr/>
        </p:nvSpPr>
        <p:spPr>
          <a:xfrm>
            <a:off x="6248165" y="3233155"/>
            <a:ext cx="1210588" cy="430311"/>
          </a:xfrm>
          <a:prstGeom prst="rect">
            <a:avLst/>
          </a:prstGeom>
        </p:spPr>
        <p:txBody>
          <a:bodyPr wrap="none">
            <a:spAutoFit/>
          </a:bodyPr>
          <a:lstStyle/>
          <a:p>
            <a:pPr>
              <a:lnSpc>
                <a:spcPct val="120000"/>
              </a:lnSpc>
            </a:pPr>
            <a:r>
              <a:rPr lang="zh-CN" altLang="en-US" sz="2000" b="1" dirty="0">
                <a:latin typeface="Microsoft YaHei" panose="020B0503020204020204" pitchFamily="34" charset="-122"/>
                <a:ea typeface="Microsoft YaHei" panose="020B0503020204020204" pitchFamily="34" charset="-122"/>
                <a:cs typeface="+mn-ea"/>
              </a:rPr>
              <a:t>漏洞危害</a:t>
            </a:r>
          </a:p>
        </p:txBody>
      </p:sp>
      <p:pic>
        <p:nvPicPr>
          <p:cNvPr id="8" name="图片 7">
            <a:extLst>
              <a:ext uri="{FF2B5EF4-FFF2-40B4-BE49-F238E27FC236}">
                <a16:creationId xmlns:a16="http://schemas.microsoft.com/office/drawing/2014/main" id="{E09E459A-B3CE-C34B-8C51-813977C97FB2}"/>
              </a:ext>
            </a:extLst>
          </p:cNvPr>
          <p:cNvPicPr>
            <a:picLocks noChangeAspect="1"/>
          </p:cNvPicPr>
          <p:nvPr/>
        </p:nvPicPr>
        <p:blipFill>
          <a:blip r:embed="rId3"/>
          <a:stretch>
            <a:fillRect/>
          </a:stretch>
        </p:blipFill>
        <p:spPr>
          <a:xfrm>
            <a:off x="952737" y="3318405"/>
            <a:ext cx="4991100" cy="2856405"/>
          </a:xfrm>
          <a:prstGeom prst="rect">
            <a:avLst/>
          </a:prstGeom>
        </p:spPr>
      </p:pic>
      <p:sp>
        <p:nvSpPr>
          <p:cNvPr id="11" name="矩形 10">
            <a:extLst>
              <a:ext uri="{FF2B5EF4-FFF2-40B4-BE49-F238E27FC236}">
                <a16:creationId xmlns:a16="http://schemas.microsoft.com/office/drawing/2014/main" id="{55AB0A4D-CED6-A143-A046-7D0A2EC04EDF}"/>
              </a:ext>
            </a:extLst>
          </p:cNvPr>
          <p:cNvSpPr/>
          <p:nvPr/>
        </p:nvSpPr>
        <p:spPr>
          <a:xfrm>
            <a:off x="6658733" y="3921874"/>
            <a:ext cx="4576222" cy="1532022"/>
          </a:xfrm>
          <a:prstGeom prst="rect">
            <a:avLst/>
          </a:prstGeom>
        </p:spPr>
        <p:txBody>
          <a:bodyPr wrap="square">
            <a:spAutoFit/>
          </a:bodyPr>
          <a:lstStyle/>
          <a:p>
            <a:pPr>
              <a:lnSpc>
                <a:spcPct val="150000"/>
              </a:lnSpc>
            </a:pPr>
            <a:r>
              <a:rPr lang="zh-CN" altLang="en-US" sz="1600" dirty="0">
                <a:solidFill>
                  <a:srgbClr val="212121"/>
                </a:solidFill>
                <a:latin typeface="LiberationSerif"/>
              </a:rPr>
              <a:t>        </a:t>
            </a:r>
            <a:r>
              <a:rPr lang="en" altLang="zh-CN" sz="1600" dirty="0">
                <a:solidFill>
                  <a:srgbClr val="212121"/>
                </a:solidFill>
                <a:latin typeface="LiberationSerif"/>
              </a:rPr>
              <a:t>SSRF</a:t>
            </a:r>
            <a:r>
              <a:rPr lang="zh-CN" altLang="en-US" sz="1600" dirty="0">
                <a:solidFill>
                  <a:srgbClr val="212121"/>
                </a:solidFill>
                <a:latin typeface="DroidSansFallback"/>
              </a:rPr>
              <a:t>漏洞主要有以下几个危害</a:t>
            </a:r>
            <a:r>
              <a:rPr lang="en-US" altLang="zh-CN" sz="1600" dirty="0">
                <a:solidFill>
                  <a:srgbClr val="212121"/>
                </a:solidFill>
                <a:latin typeface="DroidSansFallback"/>
              </a:rPr>
              <a:t>: (</a:t>
            </a:r>
            <a:r>
              <a:rPr lang="en-US" altLang="zh-CN" sz="1600" dirty="0">
                <a:solidFill>
                  <a:srgbClr val="212121"/>
                </a:solidFill>
                <a:latin typeface="LiberationSerif"/>
              </a:rPr>
              <a:t>1</a:t>
            </a:r>
            <a:r>
              <a:rPr lang="en-US" altLang="zh-CN" sz="1600" dirty="0">
                <a:solidFill>
                  <a:srgbClr val="212121"/>
                </a:solidFill>
                <a:latin typeface="DroidSansFallback"/>
              </a:rPr>
              <a:t>)</a:t>
            </a:r>
            <a:r>
              <a:rPr lang="zh-CN" altLang="en-US" sz="1600" dirty="0">
                <a:solidFill>
                  <a:srgbClr val="212121"/>
                </a:solidFill>
                <a:latin typeface="DroidSansFallback"/>
              </a:rPr>
              <a:t>获取内网主机、端口和</a:t>
            </a:r>
            <a:r>
              <a:rPr lang="en" altLang="zh-CN" sz="1600" dirty="0">
                <a:solidFill>
                  <a:srgbClr val="212121"/>
                </a:solidFill>
                <a:latin typeface="LiberationSerif"/>
              </a:rPr>
              <a:t>banner</a:t>
            </a:r>
            <a:r>
              <a:rPr lang="zh-CN" altLang="en-US" sz="1600" dirty="0">
                <a:solidFill>
                  <a:srgbClr val="212121"/>
                </a:solidFill>
                <a:latin typeface="DroidSansFallback"/>
              </a:rPr>
              <a:t>信息。 </a:t>
            </a:r>
            <a:r>
              <a:rPr lang="en-US" altLang="zh-CN" sz="1600" dirty="0">
                <a:solidFill>
                  <a:srgbClr val="212121"/>
                </a:solidFill>
                <a:latin typeface="DroidSansFallback"/>
              </a:rPr>
              <a:t>(</a:t>
            </a:r>
            <a:r>
              <a:rPr lang="en-US" altLang="zh-CN" sz="1600" dirty="0">
                <a:solidFill>
                  <a:srgbClr val="212121"/>
                </a:solidFill>
                <a:latin typeface="LiberationSerif"/>
              </a:rPr>
              <a:t>2</a:t>
            </a:r>
            <a:r>
              <a:rPr lang="en-US" altLang="zh-CN" sz="1600" dirty="0">
                <a:solidFill>
                  <a:srgbClr val="212121"/>
                </a:solidFill>
                <a:latin typeface="DroidSansFallback"/>
              </a:rPr>
              <a:t>)</a:t>
            </a:r>
            <a:r>
              <a:rPr lang="zh-CN" altLang="en-US" sz="1600" dirty="0">
                <a:solidFill>
                  <a:srgbClr val="212121"/>
                </a:solidFill>
                <a:latin typeface="DroidSansFallback"/>
              </a:rPr>
              <a:t>对内网的应用程序进行攻击，例如</a:t>
            </a:r>
            <a:r>
              <a:rPr lang="en" altLang="zh-CN" sz="1600" dirty="0">
                <a:solidFill>
                  <a:srgbClr val="212121"/>
                </a:solidFill>
                <a:latin typeface="LiberationSerif"/>
              </a:rPr>
              <a:t>Redis</a:t>
            </a:r>
            <a:r>
              <a:rPr lang="zh-CN" altLang="en" sz="1600" dirty="0">
                <a:solidFill>
                  <a:srgbClr val="212121"/>
                </a:solidFill>
                <a:latin typeface="DroidSansFallback"/>
              </a:rPr>
              <a:t>、</a:t>
            </a:r>
            <a:r>
              <a:rPr lang="en" altLang="zh-CN" sz="1600" dirty="0" err="1">
                <a:solidFill>
                  <a:srgbClr val="212121"/>
                </a:solidFill>
                <a:latin typeface="LiberationSerif"/>
              </a:rPr>
              <a:t>jboss</a:t>
            </a:r>
            <a:r>
              <a:rPr lang="zh-CN" altLang="en-US" sz="1600" dirty="0">
                <a:solidFill>
                  <a:srgbClr val="212121"/>
                </a:solidFill>
                <a:latin typeface="DroidSansFallback"/>
              </a:rPr>
              <a:t>等。 </a:t>
            </a:r>
            <a:r>
              <a:rPr lang="en-US" altLang="zh-CN" sz="1600" dirty="0">
                <a:solidFill>
                  <a:srgbClr val="212121"/>
                </a:solidFill>
                <a:latin typeface="DroidSansFallback"/>
              </a:rPr>
              <a:t>(</a:t>
            </a:r>
            <a:r>
              <a:rPr lang="en-US" altLang="zh-CN" sz="1600" dirty="0">
                <a:solidFill>
                  <a:srgbClr val="212121"/>
                </a:solidFill>
                <a:latin typeface="LiberationSerif"/>
              </a:rPr>
              <a:t>3</a:t>
            </a:r>
            <a:r>
              <a:rPr lang="en-US" altLang="zh-CN" sz="1600" dirty="0">
                <a:solidFill>
                  <a:srgbClr val="212121"/>
                </a:solidFill>
                <a:latin typeface="DroidSansFallback"/>
              </a:rPr>
              <a:t>)</a:t>
            </a:r>
            <a:r>
              <a:rPr lang="zh-CN" altLang="en-US" sz="1600" dirty="0">
                <a:solidFill>
                  <a:srgbClr val="212121"/>
                </a:solidFill>
                <a:latin typeface="DroidSansFallback"/>
              </a:rPr>
              <a:t>利用</a:t>
            </a:r>
            <a:r>
              <a:rPr lang="en" altLang="zh-CN" sz="1600" dirty="0">
                <a:solidFill>
                  <a:srgbClr val="212121"/>
                </a:solidFill>
                <a:latin typeface="LiberationSerif"/>
              </a:rPr>
              <a:t>file</a:t>
            </a:r>
            <a:r>
              <a:rPr lang="zh-CN" altLang="en-US" sz="1600" dirty="0">
                <a:solidFill>
                  <a:srgbClr val="212121"/>
                </a:solidFill>
                <a:latin typeface="DroidSansFallback"/>
              </a:rPr>
              <a:t>协议读取文件。 </a:t>
            </a:r>
            <a:r>
              <a:rPr lang="en-US" altLang="zh-CN" sz="1600" dirty="0">
                <a:solidFill>
                  <a:srgbClr val="212121"/>
                </a:solidFill>
                <a:latin typeface="DroidSansFallback"/>
              </a:rPr>
              <a:t>(</a:t>
            </a:r>
            <a:r>
              <a:rPr lang="en-US" altLang="zh-CN" sz="1600" dirty="0">
                <a:solidFill>
                  <a:srgbClr val="212121"/>
                </a:solidFill>
                <a:latin typeface="LiberationSerif"/>
              </a:rPr>
              <a:t>4</a:t>
            </a:r>
            <a:r>
              <a:rPr lang="en-US" altLang="zh-CN" sz="1600" dirty="0">
                <a:solidFill>
                  <a:srgbClr val="212121"/>
                </a:solidFill>
                <a:latin typeface="DroidSansFallback"/>
              </a:rPr>
              <a:t>)</a:t>
            </a:r>
            <a:r>
              <a:rPr lang="zh-CN" altLang="en-US" sz="1600" dirty="0">
                <a:solidFill>
                  <a:srgbClr val="212121"/>
                </a:solidFill>
                <a:latin typeface="DroidSansFallback"/>
              </a:rPr>
              <a:t>可以攻击内网程序造成溢出。 </a:t>
            </a:r>
            <a:endParaRPr lang="zh-CN" altLang="en-US" sz="1600" dirty="0">
              <a:effectLst/>
            </a:endParaRPr>
          </a:p>
        </p:txBody>
      </p:sp>
    </p:spTree>
    <p:extLst>
      <p:ext uri="{BB962C8B-B14F-4D97-AF65-F5344CB8AC3E}">
        <p14:creationId xmlns:p14="http://schemas.microsoft.com/office/powerpoint/2010/main" val="34358660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73399" y="590046"/>
            <a:ext cx="2339102"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编程漏洞威胁</a:t>
            </a:r>
          </a:p>
        </p:txBody>
      </p:sp>
      <p:sp>
        <p:nvSpPr>
          <p:cNvPr id="11" name="矩形 10">
            <a:extLst>
              <a:ext uri="{FF2B5EF4-FFF2-40B4-BE49-F238E27FC236}">
                <a16:creationId xmlns:a16="http://schemas.microsoft.com/office/drawing/2014/main" id="{7636E3F7-EFF8-574C-8F1D-58C5574D5AE9}"/>
              </a:ext>
            </a:extLst>
          </p:cNvPr>
          <p:cNvSpPr/>
          <p:nvPr/>
        </p:nvSpPr>
        <p:spPr>
          <a:xfrm>
            <a:off x="1405499" y="1634742"/>
            <a:ext cx="1840432" cy="40204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zh-CN" sz="1400" b="1" dirty="0" err="1"/>
              <a:t>urlConnection</a:t>
            </a:r>
            <a:endParaRPr kumimoji="1" lang="en" altLang="zh-CN" sz="1400" b="1" dirty="0"/>
          </a:p>
        </p:txBody>
      </p:sp>
      <p:sp>
        <p:nvSpPr>
          <p:cNvPr id="12" name="矩形 11">
            <a:extLst>
              <a:ext uri="{FF2B5EF4-FFF2-40B4-BE49-F238E27FC236}">
                <a16:creationId xmlns:a16="http://schemas.microsoft.com/office/drawing/2014/main" id="{0BC48204-8D97-484D-B235-4D406E22CA90}"/>
              </a:ext>
            </a:extLst>
          </p:cNvPr>
          <p:cNvSpPr/>
          <p:nvPr/>
        </p:nvSpPr>
        <p:spPr>
          <a:xfrm>
            <a:off x="9090324" y="1634742"/>
            <a:ext cx="1840432" cy="40204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zh-CN" sz="1400" b="1" dirty="0" err="1"/>
              <a:t>HttpURLConnection</a:t>
            </a:r>
            <a:r>
              <a:rPr kumimoji="1" lang="en" altLang="zh-CN" sz="1400" b="1" dirty="0"/>
              <a:t> </a:t>
            </a:r>
          </a:p>
        </p:txBody>
      </p:sp>
      <p:sp>
        <p:nvSpPr>
          <p:cNvPr id="3" name="矩形 2">
            <a:extLst>
              <a:ext uri="{FF2B5EF4-FFF2-40B4-BE49-F238E27FC236}">
                <a16:creationId xmlns:a16="http://schemas.microsoft.com/office/drawing/2014/main" id="{7C2EE4E5-3949-0D4E-801F-EE0412B6E514}"/>
              </a:ext>
            </a:extLst>
          </p:cNvPr>
          <p:cNvSpPr/>
          <p:nvPr/>
        </p:nvSpPr>
        <p:spPr>
          <a:xfrm>
            <a:off x="957900" y="2074748"/>
            <a:ext cx="2756648" cy="1726050"/>
          </a:xfrm>
          <a:prstGeom prst="rect">
            <a:avLst/>
          </a:prstGeom>
        </p:spPr>
        <p:txBody>
          <a:bodyPr wrap="square">
            <a:spAutoFit/>
          </a:bodyPr>
          <a:lstStyle/>
          <a:p>
            <a:pPr>
              <a:lnSpc>
                <a:spcPct val="150000"/>
              </a:lnSpc>
            </a:pPr>
            <a:r>
              <a:rPr lang="zh-CN" altLang="en-US" sz="1200" dirty="0">
                <a:solidFill>
                  <a:srgbClr val="212121"/>
                </a:solidFill>
                <a:latin typeface="LiberationSerif"/>
              </a:rPr>
              <a:t>        </a:t>
            </a:r>
            <a:r>
              <a:rPr lang="en" altLang="zh-CN" sz="1200" dirty="0" err="1">
                <a:solidFill>
                  <a:srgbClr val="212121"/>
                </a:solidFill>
                <a:latin typeface="LiberationSerif"/>
              </a:rPr>
              <a:t>urlConnection</a:t>
            </a:r>
            <a:r>
              <a:rPr lang="zh-CN" altLang="en-US" sz="1200" dirty="0">
                <a:solidFill>
                  <a:srgbClr val="212121"/>
                </a:solidFill>
                <a:latin typeface="DroidSansFallback"/>
              </a:rPr>
              <a:t>是一个抽象类，表示指向</a:t>
            </a:r>
            <a:r>
              <a:rPr lang="en" altLang="zh-CN" sz="1200" dirty="0">
                <a:solidFill>
                  <a:srgbClr val="212121"/>
                </a:solidFill>
                <a:latin typeface="LiberationSerif"/>
              </a:rPr>
              <a:t>URL</a:t>
            </a:r>
            <a:r>
              <a:rPr lang="zh-CN" altLang="en-US" sz="1200" dirty="0">
                <a:solidFill>
                  <a:srgbClr val="212121"/>
                </a:solidFill>
                <a:latin typeface="DroidSansFallback"/>
              </a:rPr>
              <a:t>指定资源的活动链接，它有两个直接子类，分别是</a:t>
            </a:r>
            <a:r>
              <a:rPr lang="en" altLang="zh-CN" sz="1200" dirty="0" err="1">
                <a:solidFill>
                  <a:srgbClr val="212121"/>
                </a:solidFill>
                <a:latin typeface="LiberationSerif"/>
              </a:rPr>
              <a:t>HttpURLConnec</a:t>
            </a:r>
            <a:r>
              <a:rPr lang="zh-CN" altLang="en-US" sz="1200" dirty="0">
                <a:solidFill>
                  <a:srgbClr val="212121"/>
                </a:solidFill>
                <a:latin typeface="LiberationSerif"/>
              </a:rPr>
              <a:t> </a:t>
            </a:r>
            <a:r>
              <a:rPr lang="en" altLang="zh-CN" sz="1200" dirty="0" err="1">
                <a:solidFill>
                  <a:srgbClr val="212121"/>
                </a:solidFill>
                <a:latin typeface="LiberationSerif"/>
              </a:rPr>
              <a:t>tion</a:t>
            </a:r>
            <a:r>
              <a:rPr lang="zh-CN" altLang="en-US" sz="1200" dirty="0">
                <a:solidFill>
                  <a:srgbClr val="212121"/>
                </a:solidFill>
                <a:latin typeface="DroidSansFallback"/>
              </a:rPr>
              <a:t>和</a:t>
            </a:r>
            <a:r>
              <a:rPr lang="en" altLang="zh-CN" sz="1200" dirty="0" err="1">
                <a:solidFill>
                  <a:srgbClr val="212121"/>
                </a:solidFill>
                <a:latin typeface="LiberationSerif"/>
              </a:rPr>
              <a:t>JarURLConnection</a:t>
            </a:r>
            <a:r>
              <a:rPr lang="zh-CN" altLang="en" sz="1200" dirty="0">
                <a:solidFill>
                  <a:srgbClr val="212121"/>
                </a:solidFill>
                <a:latin typeface="DroidSansFallback"/>
              </a:rPr>
              <a:t>。 </a:t>
            </a:r>
            <a:r>
              <a:rPr lang="zh-CN" altLang="en-US" sz="1200" dirty="0">
                <a:solidFill>
                  <a:srgbClr val="212121"/>
                </a:solidFill>
                <a:latin typeface="DroidSansFallback"/>
              </a:rPr>
              <a:t>在默认情况下，</a:t>
            </a:r>
            <a:r>
              <a:rPr lang="en" altLang="zh-CN" sz="1200" dirty="0" err="1">
                <a:solidFill>
                  <a:srgbClr val="212121"/>
                </a:solidFill>
                <a:latin typeface="LiberationSerif"/>
              </a:rPr>
              <a:t>urlConnection</a:t>
            </a:r>
            <a:r>
              <a:rPr lang="zh-CN" altLang="en-US" sz="1200" dirty="0">
                <a:solidFill>
                  <a:srgbClr val="212121"/>
                </a:solidFill>
                <a:latin typeface="DroidSansFallback"/>
              </a:rPr>
              <a:t>的参数没有有效控制时会引起</a:t>
            </a:r>
            <a:r>
              <a:rPr lang="en" altLang="zh-CN" sz="1200" dirty="0">
                <a:solidFill>
                  <a:srgbClr val="212121"/>
                </a:solidFill>
                <a:latin typeface="LiberationSerif"/>
              </a:rPr>
              <a:t>SSRF</a:t>
            </a:r>
            <a:r>
              <a:rPr lang="zh-CN" altLang="en-US" sz="1200" dirty="0">
                <a:solidFill>
                  <a:srgbClr val="212121"/>
                </a:solidFill>
                <a:latin typeface="DroidSansFallback"/>
              </a:rPr>
              <a:t>漏洞。 </a:t>
            </a:r>
            <a:endParaRPr lang="zh-CN" altLang="en-US" sz="1200" dirty="0">
              <a:effectLst/>
            </a:endParaRPr>
          </a:p>
        </p:txBody>
      </p:sp>
      <p:sp>
        <p:nvSpPr>
          <p:cNvPr id="8" name="矩形 7">
            <a:extLst>
              <a:ext uri="{FF2B5EF4-FFF2-40B4-BE49-F238E27FC236}">
                <a16:creationId xmlns:a16="http://schemas.microsoft.com/office/drawing/2014/main" id="{0ADC9044-341E-5B42-A006-B661B2AF8920}"/>
              </a:ext>
            </a:extLst>
          </p:cNvPr>
          <p:cNvSpPr/>
          <p:nvPr/>
        </p:nvSpPr>
        <p:spPr>
          <a:xfrm>
            <a:off x="8544908" y="2294496"/>
            <a:ext cx="3048000" cy="1172052"/>
          </a:xfrm>
          <a:prstGeom prst="rect">
            <a:avLst/>
          </a:prstGeom>
        </p:spPr>
        <p:txBody>
          <a:bodyPr wrap="square">
            <a:spAutoFit/>
          </a:bodyPr>
          <a:lstStyle/>
          <a:p>
            <a:pPr>
              <a:lnSpc>
                <a:spcPct val="150000"/>
              </a:lnSpc>
            </a:pPr>
            <a:r>
              <a:rPr lang="zh-CN" altLang="en-US" sz="1200" dirty="0">
                <a:solidFill>
                  <a:srgbClr val="212121"/>
                </a:solidFill>
                <a:latin typeface="LiberationSerif"/>
              </a:rPr>
              <a:t>        </a:t>
            </a:r>
            <a:r>
              <a:rPr lang="en" altLang="zh-CN" sz="1200" dirty="0" err="1">
                <a:solidFill>
                  <a:srgbClr val="212121"/>
                </a:solidFill>
                <a:latin typeface="LiberationSerif"/>
              </a:rPr>
              <a:t>HttpURLConnection</a:t>
            </a:r>
            <a:r>
              <a:rPr lang="zh-CN" altLang="en-US" sz="1200" dirty="0">
                <a:solidFill>
                  <a:srgbClr val="212121"/>
                </a:solidFill>
                <a:latin typeface="DroidSansFallback"/>
              </a:rPr>
              <a:t>是</a:t>
            </a:r>
            <a:r>
              <a:rPr lang="en" altLang="zh-CN" sz="1200" dirty="0">
                <a:solidFill>
                  <a:srgbClr val="212121"/>
                </a:solidFill>
                <a:latin typeface="LiberationSerif"/>
              </a:rPr>
              <a:t>Java</a:t>
            </a:r>
            <a:r>
              <a:rPr lang="zh-CN" altLang="en-US" sz="1200" dirty="0">
                <a:solidFill>
                  <a:srgbClr val="212121"/>
                </a:solidFill>
                <a:latin typeface="DroidSansFallback"/>
              </a:rPr>
              <a:t>的标准类，它继承自</a:t>
            </a:r>
            <a:r>
              <a:rPr lang="en" altLang="zh-CN" sz="1200" dirty="0" err="1">
                <a:solidFill>
                  <a:srgbClr val="212121"/>
                </a:solidFill>
                <a:latin typeface="LiberationSerif"/>
              </a:rPr>
              <a:t>URLConnection</a:t>
            </a:r>
            <a:r>
              <a:rPr lang="zh-CN" altLang="en" sz="1200" dirty="0">
                <a:solidFill>
                  <a:srgbClr val="212121"/>
                </a:solidFill>
                <a:latin typeface="DroidSansFallback"/>
              </a:rPr>
              <a:t>，</a:t>
            </a:r>
            <a:r>
              <a:rPr lang="zh-CN" altLang="en-US" sz="1200" dirty="0">
                <a:solidFill>
                  <a:srgbClr val="212121"/>
                </a:solidFill>
                <a:latin typeface="DroidSansFallback"/>
              </a:rPr>
              <a:t>可用于向指定网站发送</a:t>
            </a:r>
            <a:r>
              <a:rPr lang="en" altLang="zh-CN" sz="1200" dirty="0">
                <a:solidFill>
                  <a:srgbClr val="212121"/>
                </a:solidFill>
                <a:latin typeface="LiberationSerif"/>
              </a:rPr>
              <a:t>GET</a:t>
            </a:r>
            <a:r>
              <a:rPr lang="zh-CN" altLang="en-US" sz="1200" dirty="0">
                <a:solidFill>
                  <a:srgbClr val="212121"/>
                </a:solidFill>
                <a:latin typeface="DroidSansFallback"/>
              </a:rPr>
              <a:t>请求与</a:t>
            </a:r>
            <a:r>
              <a:rPr lang="en" altLang="zh-CN" sz="1200" dirty="0">
                <a:solidFill>
                  <a:srgbClr val="212121"/>
                </a:solidFill>
                <a:latin typeface="LiberationSerif"/>
              </a:rPr>
              <a:t>POST</a:t>
            </a:r>
            <a:r>
              <a:rPr lang="zh-CN" altLang="en-US" sz="1200" dirty="0">
                <a:solidFill>
                  <a:srgbClr val="212121"/>
                </a:solidFill>
                <a:latin typeface="DroidSansFallback"/>
              </a:rPr>
              <a:t>请求。同样的，在没有过滤的默认情况下其会产生</a:t>
            </a:r>
            <a:r>
              <a:rPr lang="en" altLang="zh-CN" sz="1200" dirty="0">
                <a:solidFill>
                  <a:srgbClr val="212121"/>
                </a:solidFill>
                <a:latin typeface="LiberationSerif"/>
              </a:rPr>
              <a:t>SSRF</a:t>
            </a:r>
            <a:r>
              <a:rPr lang="zh-CN" altLang="en-US" sz="1200" dirty="0">
                <a:solidFill>
                  <a:srgbClr val="212121"/>
                </a:solidFill>
                <a:latin typeface="DroidSansFallback"/>
              </a:rPr>
              <a:t>漏洞。 </a:t>
            </a:r>
            <a:endParaRPr lang="zh-CN" altLang="en-US" sz="1200" dirty="0">
              <a:effectLst/>
            </a:endParaRPr>
          </a:p>
        </p:txBody>
      </p:sp>
      <p:pic>
        <p:nvPicPr>
          <p:cNvPr id="9" name="图片 8">
            <a:extLst>
              <a:ext uri="{FF2B5EF4-FFF2-40B4-BE49-F238E27FC236}">
                <a16:creationId xmlns:a16="http://schemas.microsoft.com/office/drawing/2014/main" id="{975A6ED5-2BB6-2E4A-9AF5-8AE2E35A5C21}"/>
              </a:ext>
            </a:extLst>
          </p:cNvPr>
          <p:cNvPicPr>
            <a:picLocks noChangeAspect="1"/>
          </p:cNvPicPr>
          <p:nvPr/>
        </p:nvPicPr>
        <p:blipFill rotWithShape="1">
          <a:blip r:embed="rId3"/>
          <a:srcRect r="32900" b="-871"/>
          <a:stretch/>
        </p:blipFill>
        <p:spPr>
          <a:xfrm>
            <a:off x="683027" y="3861297"/>
            <a:ext cx="3306395" cy="307457"/>
          </a:xfrm>
          <a:prstGeom prst="rect">
            <a:avLst/>
          </a:prstGeom>
        </p:spPr>
      </p:pic>
      <p:pic>
        <p:nvPicPr>
          <p:cNvPr id="19" name="图片 18">
            <a:extLst>
              <a:ext uri="{FF2B5EF4-FFF2-40B4-BE49-F238E27FC236}">
                <a16:creationId xmlns:a16="http://schemas.microsoft.com/office/drawing/2014/main" id="{9B991D54-D262-2F4A-8A27-863C5ECB8A40}"/>
              </a:ext>
            </a:extLst>
          </p:cNvPr>
          <p:cNvPicPr>
            <a:picLocks noChangeAspect="1"/>
          </p:cNvPicPr>
          <p:nvPr/>
        </p:nvPicPr>
        <p:blipFill>
          <a:blip r:embed="rId4"/>
          <a:stretch>
            <a:fillRect/>
          </a:stretch>
        </p:blipFill>
        <p:spPr>
          <a:xfrm>
            <a:off x="8346840" y="3724254"/>
            <a:ext cx="3327400" cy="444500"/>
          </a:xfrm>
          <a:prstGeom prst="rect">
            <a:avLst/>
          </a:prstGeom>
        </p:spPr>
      </p:pic>
      <p:sp>
        <p:nvSpPr>
          <p:cNvPr id="24" name="矩形 23">
            <a:extLst>
              <a:ext uri="{FF2B5EF4-FFF2-40B4-BE49-F238E27FC236}">
                <a16:creationId xmlns:a16="http://schemas.microsoft.com/office/drawing/2014/main" id="{89F4B2C0-82C9-0747-8A70-58B9090E47C9}"/>
              </a:ext>
            </a:extLst>
          </p:cNvPr>
          <p:cNvSpPr/>
          <p:nvPr/>
        </p:nvSpPr>
        <p:spPr>
          <a:xfrm>
            <a:off x="5216381" y="1634742"/>
            <a:ext cx="1840432" cy="40204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t>Request</a:t>
            </a:r>
            <a:endParaRPr kumimoji="1" lang="zh-CN" altLang="en-US" sz="1400" b="1" dirty="0"/>
          </a:p>
        </p:txBody>
      </p:sp>
      <p:sp>
        <p:nvSpPr>
          <p:cNvPr id="25" name="矩形 24">
            <a:extLst>
              <a:ext uri="{FF2B5EF4-FFF2-40B4-BE49-F238E27FC236}">
                <a16:creationId xmlns:a16="http://schemas.microsoft.com/office/drawing/2014/main" id="{8B9F5C85-6560-1947-B8D1-883D78E459E9}"/>
              </a:ext>
            </a:extLst>
          </p:cNvPr>
          <p:cNvSpPr/>
          <p:nvPr/>
        </p:nvSpPr>
        <p:spPr>
          <a:xfrm>
            <a:off x="4511054" y="2155720"/>
            <a:ext cx="3251085" cy="895053"/>
          </a:xfrm>
          <a:prstGeom prst="rect">
            <a:avLst/>
          </a:prstGeom>
        </p:spPr>
        <p:txBody>
          <a:bodyPr wrap="square">
            <a:spAutoFit/>
          </a:bodyPr>
          <a:lstStyle/>
          <a:p>
            <a:pPr>
              <a:lnSpc>
                <a:spcPct val="150000"/>
              </a:lnSpc>
            </a:pPr>
            <a:r>
              <a:rPr lang="zh-CN" altLang="en-US" sz="1200" dirty="0">
                <a:solidFill>
                  <a:srgbClr val="212121"/>
                </a:solidFill>
                <a:latin typeface="LiberationSerif"/>
              </a:rPr>
              <a:t>        </a:t>
            </a:r>
            <a:r>
              <a:rPr lang="en" altLang="zh-CN" sz="1200" dirty="0">
                <a:solidFill>
                  <a:srgbClr val="212121"/>
                </a:solidFill>
                <a:latin typeface="LiberationSerif"/>
              </a:rPr>
              <a:t>Request</a:t>
            </a:r>
            <a:r>
              <a:rPr lang="zh-CN" altLang="en-US" sz="1200" dirty="0">
                <a:solidFill>
                  <a:srgbClr val="212121"/>
                </a:solidFill>
                <a:latin typeface="DroidSansFallback"/>
              </a:rPr>
              <a:t>与</a:t>
            </a:r>
            <a:r>
              <a:rPr lang="en" altLang="zh-CN" sz="1200" dirty="0">
                <a:solidFill>
                  <a:srgbClr val="212121"/>
                </a:solidFill>
                <a:latin typeface="LiberationSerif"/>
              </a:rPr>
              <a:t>Python</a:t>
            </a:r>
            <a:r>
              <a:rPr lang="zh-CN" altLang="en-US" sz="1200" dirty="0">
                <a:solidFill>
                  <a:srgbClr val="212121"/>
                </a:solidFill>
                <a:latin typeface="DroidSansFallback"/>
              </a:rPr>
              <a:t>中的</a:t>
            </a:r>
            <a:r>
              <a:rPr lang="en" altLang="zh-CN" sz="1200" dirty="0">
                <a:solidFill>
                  <a:srgbClr val="212121"/>
                </a:solidFill>
                <a:latin typeface="LiberationSerif"/>
              </a:rPr>
              <a:t>request</a:t>
            </a:r>
            <a:r>
              <a:rPr lang="zh-CN" altLang="en-US" sz="1200" dirty="0">
                <a:solidFill>
                  <a:srgbClr val="212121"/>
                </a:solidFill>
                <a:latin typeface="DroidSansFallback"/>
              </a:rPr>
              <a:t>对象类似，其主要用来发送</a:t>
            </a:r>
            <a:r>
              <a:rPr lang="en" altLang="zh-CN" sz="1200" dirty="0">
                <a:solidFill>
                  <a:srgbClr val="212121"/>
                </a:solidFill>
                <a:latin typeface="LiberationSerif"/>
              </a:rPr>
              <a:t>HTTP</a:t>
            </a:r>
            <a:r>
              <a:rPr lang="zh-CN" altLang="en-US" sz="1200" dirty="0">
                <a:solidFill>
                  <a:srgbClr val="212121"/>
                </a:solidFill>
                <a:latin typeface="DroidSansFallback"/>
              </a:rPr>
              <a:t>请 求。在没有过滤的默认情况下会产生</a:t>
            </a:r>
            <a:r>
              <a:rPr lang="en" altLang="zh-CN" sz="1200" dirty="0">
                <a:solidFill>
                  <a:srgbClr val="212121"/>
                </a:solidFill>
                <a:latin typeface="LiberationSerif"/>
              </a:rPr>
              <a:t>SSRF</a:t>
            </a:r>
            <a:r>
              <a:rPr lang="zh-CN" altLang="en-US" sz="1200" dirty="0">
                <a:solidFill>
                  <a:srgbClr val="212121"/>
                </a:solidFill>
                <a:latin typeface="DroidSansFallback"/>
              </a:rPr>
              <a:t>漏洞。 </a:t>
            </a:r>
            <a:endParaRPr lang="zh-CN" altLang="en-US" sz="1200" dirty="0">
              <a:effectLst/>
            </a:endParaRPr>
          </a:p>
        </p:txBody>
      </p:sp>
      <p:pic>
        <p:nvPicPr>
          <p:cNvPr id="26" name="图片 25">
            <a:extLst>
              <a:ext uri="{FF2B5EF4-FFF2-40B4-BE49-F238E27FC236}">
                <a16:creationId xmlns:a16="http://schemas.microsoft.com/office/drawing/2014/main" id="{BC1698B5-DA62-0242-A03E-86016E4A2D64}"/>
              </a:ext>
            </a:extLst>
          </p:cNvPr>
          <p:cNvPicPr>
            <a:picLocks noChangeAspect="1"/>
          </p:cNvPicPr>
          <p:nvPr/>
        </p:nvPicPr>
        <p:blipFill>
          <a:blip r:embed="rId5"/>
          <a:stretch>
            <a:fillRect/>
          </a:stretch>
        </p:blipFill>
        <p:spPr>
          <a:xfrm>
            <a:off x="4282397" y="3103697"/>
            <a:ext cx="3708400" cy="1073702"/>
          </a:xfrm>
          <a:prstGeom prst="rect">
            <a:avLst/>
          </a:prstGeom>
        </p:spPr>
      </p:pic>
      <p:sp>
        <p:nvSpPr>
          <p:cNvPr id="33" name="矩形 32">
            <a:extLst>
              <a:ext uri="{FF2B5EF4-FFF2-40B4-BE49-F238E27FC236}">
                <a16:creationId xmlns:a16="http://schemas.microsoft.com/office/drawing/2014/main" id="{00A13841-5AD8-E74D-AD0A-D5EEDC61F1C3}"/>
              </a:ext>
            </a:extLst>
          </p:cNvPr>
          <p:cNvSpPr/>
          <p:nvPr/>
        </p:nvSpPr>
        <p:spPr>
          <a:xfrm>
            <a:off x="3289274" y="4583576"/>
            <a:ext cx="1840432" cy="40204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zh-CN" sz="1400" b="1" dirty="0" err="1"/>
              <a:t>openStream</a:t>
            </a:r>
            <a:r>
              <a:rPr kumimoji="1" lang="en" altLang="zh-CN" sz="1400" b="1" dirty="0"/>
              <a:t> </a:t>
            </a:r>
          </a:p>
        </p:txBody>
      </p:sp>
      <p:sp>
        <p:nvSpPr>
          <p:cNvPr id="34" name="矩形 33">
            <a:extLst>
              <a:ext uri="{FF2B5EF4-FFF2-40B4-BE49-F238E27FC236}">
                <a16:creationId xmlns:a16="http://schemas.microsoft.com/office/drawing/2014/main" id="{B8BC6DCA-5DE0-E64C-920C-671810DA0DB6}"/>
              </a:ext>
            </a:extLst>
          </p:cNvPr>
          <p:cNvSpPr/>
          <p:nvPr/>
        </p:nvSpPr>
        <p:spPr>
          <a:xfrm>
            <a:off x="2613697" y="5059886"/>
            <a:ext cx="3103781" cy="895053"/>
          </a:xfrm>
          <a:prstGeom prst="rect">
            <a:avLst/>
          </a:prstGeom>
        </p:spPr>
        <p:txBody>
          <a:bodyPr wrap="square">
            <a:spAutoFit/>
          </a:bodyPr>
          <a:lstStyle/>
          <a:p>
            <a:pPr>
              <a:lnSpc>
                <a:spcPct val="150000"/>
              </a:lnSpc>
            </a:pPr>
            <a:r>
              <a:rPr lang="zh-CN" altLang="en-US" sz="1200" dirty="0">
                <a:solidFill>
                  <a:srgbClr val="212121"/>
                </a:solidFill>
                <a:latin typeface="LiberationSerif"/>
              </a:rPr>
              <a:t>        通过</a:t>
            </a:r>
            <a:r>
              <a:rPr lang="en" altLang="zh-CN" sz="1200" dirty="0">
                <a:solidFill>
                  <a:srgbClr val="212121"/>
                </a:solidFill>
                <a:latin typeface="LiberationSerif"/>
              </a:rPr>
              <a:t>URL</a:t>
            </a:r>
            <a:r>
              <a:rPr lang="zh-CN" altLang="en-US" sz="1200" dirty="0">
                <a:solidFill>
                  <a:srgbClr val="212121"/>
                </a:solidFill>
                <a:latin typeface="LiberationSerif"/>
              </a:rPr>
              <a:t>对的</a:t>
            </a:r>
            <a:r>
              <a:rPr lang="en" altLang="zh-CN" sz="1200" dirty="0" err="1">
                <a:solidFill>
                  <a:srgbClr val="212121"/>
                </a:solidFill>
                <a:latin typeface="LiberationSerif"/>
              </a:rPr>
              <a:t>openStream</a:t>
            </a:r>
            <a:r>
              <a:rPr lang="en" altLang="zh-CN" sz="1200" dirty="0">
                <a:solidFill>
                  <a:srgbClr val="212121"/>
                </a:solidFill>
                <a:latin typeface="LiberationSerif"/>
              </a:rPr>
              <a:t>()</a:t>
            </a:r>
            <a:r>
              <a:rPr lang="zh-CN" altLang="en-US" sz="1200" dirty="0">
                <a:solidFill>
                  <a:srgbClr val="212121"/>
                </a:solidFill>
                <a:latin typeface="LiberationSerif"/>
              </a:rPr>
              <a:t>方法，能够得到指定资源的输入流。 这时如果</a:t>
            </a:r>
            <a:r>
              <a:rPr lang="en" altLang="zh-CN" sz="1200" dirty="0">
                <a:solidFill>
                  <a:srgbClr val="212121"/>
                </a:solidFill>
                <a:latin typeface="LiberationSerif"/>
              </a:rPr>
              <a:t>URL</a:t>
            </a:r>
            <a:r>
              <a:rPr lang="zh-CN" altLang="en-US" sz="1200" dirty="0">
                <a:solidFill>
                  <a:srgbClr val="212121"/>
                </a:solidFill>
                <a:latin typeface="LiberationSerif"/>
              </a:rPr>
              <a:t>对象可控，则会产生</a:t>
            </a:r>
            <a:r>
              <a:rPr lang="en" altLang="zh-CN" sz="1200" dirty="0">
                <a:solidFill>
                  <a:srgbClr val="212121"/>
                </a:solidFill>
                <a:latin typeface="LiberationSerif"/>
              </a:rPr>
              <a:t>SSRF</a:t>
            </a:r>
            <a:r>
              <a:rPr lang="zh-CN" altLang="en-US" sz="1200" dirty="0">
                <a:solidFill>
                  <a:srgbClr val="212121"/>
                </a:solidFill>
                <a:latin typeface="LiberationSerif"/>
              </a:rPr>
              <a:t>漏洞。 </a:t>
            </a:r>
          </a:p>
        </p:txBody>
      </p:sp>
      <p:sp>
        <p:nvSpPr>
          <p:cNvPr id="36" name="矩形 35">
            <a:extLst>
              <a:ext uri="{FF2B5EF4-FFF2-40B4-BE49-F238E27FC236}">
                <a16:creationId xmlns:a16="http://schemas.microsoft.com/office/drawing/2014/main" id="{00D34A2E-D4FA-F545-85E1-C6C1D2650ECC}"/>
              </a:ext>
            </a:extLst>
          </p:cNvPr>
          <p:cNvSpPr/>
          <p:nvPr/>
        </p:nvSpPr>
        <p:spPr>
          <a:xfrm>
            <a:off x="7409201" y="4578079"/>
            <a:ext cx="1840432" cy="40204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err="1"/>
              <a:t>Httpclient</a:t>
            </a:r>
            <a:endParaRPr kumimoji="1" lang="zh-CN" altLang="en-US" sz="1400" b="1" dirty="0"/>
          </a:p>
        </p:txBody>
      </p:sp>
      <p:sp>
        <p:nvSpPr>
          <p:cNvPr id="37" name="矩形 36">
            <a:extLst>
              <a:ext uri="{FF2B5EF4-FFF2-40B4-BE49-F238E27FC236}">
                <a16:creationId xmlns:a16="http://schemas.microsoft.com/office/drawing/2014/main" id="{5683680A-741C-264E-9E3D-47EDB470C728}"/>
              </a:ext>
            </a:extLst>
          </p:cNvPr>
          <p:cNvSpPr/>
          <p:nvPr/>
        </p:nvSpPr>
        <p:spPr>
          <a:xfrm>
            <a:off x="6819488" y="5095683"/>
            <a:ext cx="3251085" cy="895053"/>
          </a:xfrm>
          <a:prstGeom prst="rect">
            <a:avLst/>
          </a:prstGeom>
        </p:spPr>
        <p:txBody>
          <a:bodyPr wrap="square">
            <a:spAutoFit/>
          </a:bodyPr>
          <a:lstStyle/>
          <a:p>
            <a:pPr>
              <a:lnSpc>
                <a:spcPct val="150000"/>
              </a:lnSpc>
            </a:pPr>
            <a:r>
              <a:rPr lang="zh-CN" altLang="en-US" sz="1200" dirty="0">
                <a:solidFill>
                  <a:srgbClr val="212121"/>
                </a:solidFill>
                <a:latin typeface="LiberationSerif"/>
              </a:rPr>
              <a:t>        </a:t>
            </a:r>
            <a:r>
              <a:rPr lang="en" altLang="zh-CN" sz="1200" dirty="0" err="1">
                <a:solidFill>
                  <a:srgbClr val="212121"/>
                </a:solidFill>
                <a:latin typeface="LiberationSerif"/>
              </a:rPr>
              <a:t>HttpClient</a:t>
            </a:r>
            <a:r>
              <a:rPr lang="zh-CN" altLang="en-US" sz="1200" dirty="0">
                <a:solidFill>
                  <a:srgbClr val="212121"/>
                </a:solidFill>
                <a:latin typeface="LiberationSerif"/>
              </a:rPr>
              <a:t>是</a:t>
            </a:r>
            <a:r>
              <a:rPr lang="en" altLang="zh-CN" sz="1200" dirty="0">
                <a:solidFill>
                  <a:srgbClr val="212121"/>
                </a:solidFill>
                <a:latin typeface="LiberationSerif"/>
              </a:rPr>
              <a:t>Apache Jakarta Common</a:t>
            </a:r>
            <a:r>
              <a:rPr lang="zh-CN" altLang="en-US" sz="1200" dirty="0">
                <a:solidFill>
                  <a:srgbClr val="212121"/>
                </a:solidFill>
                <a:latin typeface="LiberationSerif"/>
              </a:rPr>
              <a:t>下的一个子项目，在默认情况下，其也会产生 </a:t>
            </a:r>
            <a:r>
              <a:rPr lang="en" altLang="zh-CN" sz="1200" dirty="0">
                <a:solidFill>
                  <a:srgbClr val="212121"/>
                </a:solidFill>
                <a:latin typeface="LiberationSerif"/>
              </a:rPr>
              <a:t>SSRF</a:t>
            </a:r>
            <a:r>
              <a:rPr lang="zh-CN" altLang="en-US" sz="1200" dirty="0">
                <a:solidFill>
                  <a:srgbClr val="212121"/>
                </a:solidFill>
                <a:latin typeface="LiberationSerif"/>
              </a:rPr>
              <a:t>漏洞。 </a:t>
            </a:r>
          </a:p>
        </p:txBody>
      </p:sp>
      <p:pic>
        <p:nvPicPr>
          <p:cNvPr id="39" name="图片 38">
            <a:extLst>
              <a:ext uri="{FF2B5EF4-FFF2-40B4-BE49-F238E27FC236}">
                <a16:creationId xmlns:a16="http://schemas.microsoft.com/office/drawing/2014/main" id="{81E277DB-2412-844D-9F66-4D552CAB5552}"/>
              </a:ext>
            </a:extLst>
          </p:cNvPr>
          <p:cNvPicPr>
            <a:picLocks noChangeAspect="1"/>
          </p:cNvPicPr>
          <p:nvPr/>
        </p:nvPicPr>
        <p:blipFill>
          <a:blip r:embed="rId6"/>
          <a:stretch>
            <a:fillRect/>
          </a:stretch>
        </p:blipFill>
        <p:spPr>
          <a:xfrm>
            <a:off x="2690023" y="6127521"/>
            <a:ext cx="2908300" cy="304800"/>
          </a:xfrm>
          <a:prstGeom prst="rect">
            <a:avLst/>
          </a:prstGeom>
        </p:spPr>
      </p:pic>
      <p:pic>
        <p:nvPicPr>
          <p:cNvPr id="40" name="图片 39">
            <a:extLst>
              <a:ext uri="{FF2B5EF4-FFF2-40B4-BE49-F238E27FC236}">
                <a16:creationId xmlns:a16="http://schemas.microsoft.com/office/drawing/2014/main" id="{5C4AC60A-937E-E445-AC07-439F5E60D7ED}"/>
              </a:ext>
            </a:extLst>
          </p:cNvPr>
          <p:cNvPicPr>
            <a:picLocks noChangeAspect="1"/>
          </p:cNvPicPr>
          <p:nvPr/>
        </p:nvPicPr>
        <p:blipFill>
          <a:blip r:embed="rId7"/>
          <a:stretch>
            <a:fillRect/>
          </a:stretch>
        </p:blipFill>
        <p:spPr>
          <a:xfrm>
            <a:off x="6575415" y="6101177"/>
            <a:ext cx="3948819" cy="400116"/>
          </a:xfrm>
          <a:prstGeom prst="rect">
            <a:avLst/>
          </a:prstGeom>
        </p:spPr>
      </p:pic>
      <p:cxnSp>
        <p:nvCxnSpPr>
          <p:cNvPr id="41" name="直线连接符 40">
            <a:extLst>
              <a:ext uri="{FF2B5EF4-FFF2-40B4-BE49-F238E27FC236}">
                <a16:creationId xmlns:a16="http://schemas.microsoft.com/office/drawing/2014/main" id="{17382167-E500-6348-86E7-45DA976AE53E}"/>
              </a:ext>
            </a:extLst>
          </p:cNvPr>
          <p:cNvCxnSpPr>
            <a:cxnSpLocks/>
          </p:cNvCxnSpPr>
          <p:nvPr/>
        </p:nvCxnSpPr>
        <p:spPr>
          <a:xfrm>
            <a:off x="593610" y="4384781"/>
            <a:ext cx="11080630" cy="0"/>
          </a:xfrm>
          <a:prstGeom prst="line">
            <a:avLst/>
          </a:prstGeom>
          <a:ln w="1270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43" name="直线连接符 42">
            <a:extLst>
              <a:ext uri="{FF2B5EF4-FFF2-40B4-BE49-F238E27FC236}">
                <a16:creationId xmlns:a16="http://schemas.microsoft.com/office/drawing/2014/main" id="{A6B5073F-E9DC-AE45-BAC9-8D05F6F52C6C}"/>
              </a:ext>
            </a:extLst>
          </p:cNvPr>
          <p:cNvCxnSpPr>
            <a:cxnSpLocks/>
          </p:cNvCxnSpPr>
          <p:nvPr/>
        </p:nvCxnSpPr>
        <p:spPr>
          <a:xfrm>
            <a:off x="4144173" y="1502979"/>
            <a:ext cx="0" cy="2881802"/>
          </a:xfrm>
          <a:prstGeom prst="line">
            <a:avLst/>
          </a:prstGeom>
          <a:ln w="1270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45" name="直线连接符 44">
            <a:extLst>
              <a:ext uri="{FF2B5EF4-FFF2-40B4-BE49-F238E27FC236}">
                <a16:creationId xmlns:a16="http://schemas.microsoft.com/office/drawing/2014/main" id="{823B1F4B-6B40-A84C-B1FB-0E4BC6D469E1}"/>
              </a:ext>
            </a:extLst>
          </p:cNvPr>
          <p:cNvCxnSpPr>
            <a:cxnSpLocks/>
          </p:cNvCxnSpPr>
          <p:nvPr/>
        </p:nvCxnSpPr>
        <p:spPr>
          <a:xfrm>
            <a:off x="8164380" y="1502979"/>
            <a:ext cx="0" cy="2881802"/>
          </a:xfrm>
          <a:prstGeom prst="line">
            <a:avLst/>
          </a:prstGeom>
          <a:ln w="1270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46" name="直线连接符 45">
            <a:extLst>
              <a:ext uri="{FF2B5EF4-FFF2-40B4-BE49-F238E27FC236}">
                <a16:creationId xmlns:a16="http://schemas.microsoft.com/office/drawing/2014/main" id="{E58C0011-BC16-7341-B654-A41542FE58F3}"/>
              </a:ext>
            </a:extLst>
          </p:cNvPr>
          <p:cNvCxnSpPr>
            <a:cxnSpLocks/>
          </p:cNvCxnSpPr>
          <p:nvPr/>
        </p:nvCxnSpPr>
        <p:spPr>
          <a:xfrm>
            <a:off x="6236795" y="4384781"/>
            <a:ext cx="0" cy="2247247"/>
          </a:xfrm>
          <a:prstGeom prst="line">
            <a:avLst/>
          </a:prstGeom>
          <a:ln w="1270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468477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73399" y="590046"/>
            <a:ext cx="2339102"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编程漏洞威胁</a:t>
            </a:r>
          </a:p>
        </p:txBody>
      </p:sp>
      <p:sp>
        <p:nvSpPr>
          <p:cNvPr id="11" name="矩形 10">
            <a:extLst>
              <a:ext uri="{FF2B5EF4-FFF2-40B4-BE49-F238E27FC236}">
                <a16:creationId xmlns:a16="http://schemas.microsoft.com/office/drawing/2014/main" id="{9F945F7B-2931-0E45-ACFD-53968993D9F3}"/>
              </a:ext>
            </a:extLst>
          </p:cNvPr>
          <p:cNvSpPr/>
          <p:nvPr/>
        </p:nvSpPr>
        <p:spPr>
          <a:xfrm>
            <a:off x="977499" y="1690447"/>
            <a:ext cx="1154097" cy="12261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7AC259"/>
              </a:solidFill>
            </a:endParaRPr>
          </a:p>
        </p:txBody>
      </p:sp>
      <p:sp>
        <p:nvSpPr>
          <p:cNvPr id="12" name="矩形 11">
            <a:extLst>
              <a:ext uri="{FF2B5EF4-FFF2-40B4-BE49-F238E27FC236}">
                <a16:creationId xmlns:a16="http://schemas.microsoft.com/office/drawing/2014/main" id="{FE7FBD5B-A385-D94C-A685-5A127D4AF9C2}"/>
              </a:ext>
            </a:extLst>
          </p:cNvPr>
          <p:cNvSpPr/>
          <p:nvPr/>
        </p:nvSpPr>
        <p:spPr>
          <a:xfrm>
            <a:off x="968105" y="1411016"/>
            <a:ext cx="1210588" cy="430311"/>
          </a:xfrm>
          <a:prstGeom prst="rect">
            <a:avLst/>
          </a:prstGeom>
        </p:spPr>
        <p:txBody>
          <a:bodyPr wrap="none">
            <a:spAutoFit/>
          </a:bodyPr>
          <a:lstStyle/>
          <a:p>
            <a:pPr>
              <a:lnSpc>
                <a:spcPct val="120000"/>
              </a:lnSpc>
            </a:pPr>
            <a:r>
              <a:rPr lang="zh-CN" altLang="en-US" sz="2000" b="1" dirty="0">
                <a:latin typeface="Microsoft YaHei" panose="020B0503020204020204" pitchFamily="34" charset="-122"/>
                <a:ea typeface="Microsoft YaHei" panose="020B0503020204020204" pitchFamily="34" charset="-122"/>
                <a:cs typeface="+mn-ea"/>
              </a:rPr>
              <a:t>漏洞实例</a:t>
            </a:r>
          </a:p>
        </p:txBody>
      </p:sp>
      <p:sp>
        <p:nvSpPr>
          <p:cNvPr id="3" name="矩形 2">
            <a:extLst>
              <a:ext uri="{FF2B5EF4-FFF2-40B4-BE49-F238E27FC236}">
                <a16:creationId xmlns:a16="http://schemas.microsoft.com/office/drawing/2014/main" id="{9C0043DC-8BB1-FB49-9E4A-A019A7A43783}"/>
              </a:ext>
            </a:extLst>
          </p:cNvPr>
          <p:cNvSpPr/>
          <p:nvPr/>
        </p:nvSpPr>
        <p:spPr>
          <a:xfrm>
            <a:off x="1418897" y="1813064"/>
            <a:ext cx="7935310" cy="424027"/>
          </a:xfrm>
          <a:prstGeom prst="rect">
            <a:avLst/>
          </a:prstGeom>
        </p:spPr>
        <p:txBody>
          <a:bodyPr wrap="square">
            <a:spAutoFit/>
          </a:bodyPr>
          <a:lstStyle/>
          <a:p>
            <a:pPr>
              <a:lnSpc>
                <a:spcPct val="150000"/>
              </a:lnSpc>
            </a:pPr>
            <a:r>
              <a:rPr lang="zh-CN" altLang="en-US" sz="1600" dirty="0">
                <a:solidFill>
                  <a:srgbClr val="212121"/>
                </a:solidFill>
                <a:latin typeface="DroidSansFallback"/>
              </a:rPr>
              <a:t>通过介绍的接口，我们知道了常见的可能引起</a:t>
            </a:r>
            <a:r>
              <a:rPr lang="en" altLang="zh-CN" sz="1600" dirty="0">
                <a:solidFill>
                  <a:srgbClr val="212121"/>
                </a:solidFill>
                <a:latin typeface="LiberationSerif"/>
              </a:rPr>
              <a:t>SSRF </a:t>
            </a:r>
            <a:r>
              <a:rPr lang="zh-CN" altLang="en-US" sz="1600" dirty="0">
                <a:solidFill>
                  <a:srgbClr val="212121"/>
                </a:solidFill>
                <a:latin typeface="DroidSansFallback"/>
              </a:rPr>
              <a:t>漏洞的写法。 </a:t>
            </a:r>
            <a:endParaRPr lang="zh-CN" altLang="en-US" sz="1600" dirty="0">
              <a:effectLst/>
            </a:endParaRPr>
          </a:p>
        </p:txBody>
      </p:sp>
      <p:pic>
        <p:nvPicPr>
          <p:cNvPr id="5" name="图片 4">
            <a:extLst>
              <a:ext uri="{FF2B5EF4-FFF2-40B4-BE49-F238E27FC236}">
                <a16:creationId xmlns:a16="http://schemas.microsoft.com/office/drawing/2014/main" id="{DEA63C23-12B5-244D-A646-3DFD3C08EC70}"/>
              </a:ext>
            </a:extLst>
          </p:cNvPr>
          <p:cNvPicPr>
            <a:picLocks noChangeAspect="1"/>
          </p:cNvPicPr>
          <p:nvPr/>
        </p:nvPicPr>
        <p:blipFill>
          <a:blip r:embed="rId3"/>
          <a:stretch>
            <a:fillRect/>
          </a:stretch>
        </p:blipFill>
        <p:spPr>
          <a:xfrm>
            <a:off x="1193800" y="2512862"/>
            <a:ext cx="4902200" cy="3615642"/>
          </a:xfrm>
          <a:prstGeom prst="rect">
            <a:avLst/>
          </a:prstGeom>
        </p:spPr>
      </p:pic>
      <p:sp>
        <p:nvSpPr>
          <p:cNvPr id="8" name="矩形 7">
            <a:extLst>
              <a:ext uri="{FF2B5EF4-FFF2-40B4-BE49-F238E27FC236}">
                <a16:creationId xmlns:a16="http://schemas.microsoft.com/office/drawing/2014/main" id="{39E4B95D-6C52-3448-A27D-79AE38E015AA}"/>
              </a:ext>
            </a:extLst>
          </p:cNvPr>
          <p:cNvSpPr/>
          <p:nvPr/>
        </p:nvSpPr>
        <p:spPr>
          <a:xfrm>
            <a:off x="6552324" y="3031482"/>
            <a:ext cx="4698124" cy="2270686"/>
          </a:xfrm>
          <a:prstGeom prst="rect">
            <a:avLst/>
          </a:prstGeom>
        </p:spPr>
        <p:txBody>
          <a:bodyPr wrap="square">
            <a:spAutoFit/>
          </a:bodyPr>
          <a:lstStyle/>
          <a:p>
            <a:pPr>
              <a:lnSpc>
                <a:spcPct val="150000"/>
              </a:lnSpc>
            </a:pPr>
            <a:r>
              <a:rPr lang="zh-CN" altLang="en-US" sz="1600" dirty="0">
                <a:solidFill>
                  <a:srgbClr val="212121"/>
                </a:solidFill>
                <a:latin typeface="DroidSansFallback"/>
              </a:rPr>
              <a:t>        跟进代码可以发现这里和我们上面讲的错误示例几乎一致，</a:t>
            </a:r>
            <a:r>
              <a:rPr lang="zh-CN" altLang="en-US" sz="1600" b="1" dirty="0">
                <a:solidFill>
                  <a:srgbClr val="C00000"/>
                </a:solidFill>
                <a:latin typeface="DroidSansFallback"/>
              </a:rPr>
              <a:t>通过 </a:t>
            </a:r>
            <a:r>
              <a:rPr lang="en" altLang="zh-CN" sz="1600" b="1" dirty="0">
                <a:solidFill>
                  <a:srgbClr val="C00000"/>
                </a:solidFill>
                <a:latin typeface="LiberationSerif"/>
              </a:rPr>
              <a:t>Spring MVC</a:t>
            </a:r>
            <a:r>
              <a:rPr lang="zh-CN" altLang="en-US" sz="1600" b="1" dirty="0">
                <a:solidFill>
                  <a:srgbClr val="C00000"/>
                </a:solidFill>
                <a:latin typeface="DroidSansFallback"/>
              </a:rPr>
              <a:t>将</a:t>
            </a:r>
            <a:r>
              <a:rPr lang="en" altLang="zh-CN" sz="1600" b="1" dirty="0">
                <a:solidFill>
                  <a:srgbClr val="C00000"/>
                </a:solidFill>
                <a:latin typeface="LiberationSerif"/>
              </a:rPr>
              <a:t>GET</a:t>
            </a:r>
            <a:r>
              <a:rPr lang="zh-CN" altLang="en-US" sz="1600" b="1" dirty="0">
                <a:solidFill>
                  <a:srgbClr val="C00000"/>
                </a:solidFill>
                <a:latin typeface="DroidSansFallback"/>
              </a:rPr>
              <a:t>参数</a:t>
            </a:r>
            <a:r>
              <a:rPr lang="en" altLang="zh-CN" sz="1600" b="1" dirty="0" err="1">
                <a:solidFill>
                  <a:srgbClr val="C00000"/>
                </a:solidFill>
                <a:latin typeface="LiberationSerif"/>
              </a:rPr>
              <a:t>url</a:t>
            </a:r>
            <a:r>
              <a:rPr lang="zh-CN" altLang="en-US" sz="1600" b="1" dirty="0">
                <a:solidFill>
                  <a:srgbClr val="C00000"/>
                </a:solidFill>
                <a:latin typeface="DroidSansFallback"/>
              </a:rPr>
              <a:t>传入方法并初始化</a:t>
            </a:r>
            <a:r>
              <a:rPr lang="en" altLang="zh-CN" sz="1600" b="1" dirty="0">
                <a:solidFill>
                  <a:srgbClr val="C00000"/>
                </a:solidFill>
                <a:latin typeface="LiberationSerif"/>
              </a:rPr>
              <a:t>URL</a:t>
            </a:r>
            <a:r>
              <a:rPr lang="zh-CN" altLang="en-US" sz="1600" b="1" dirty="0">
                <a:solidFill>
                  <a:srgbClr val="C00000"/>
                </a:solidFill>
                <a:latin typeface="DroidSansFallback"/>
              </a:rPr>
              <a:t>对象</a:t>
            </a:r>
            <a:r>
              <a:rPr lang="zh-CN" altLang="en-US" sz="1600" dirty="0">
                <a:solidFill>
                  <a:srgbClr val="212121"/>
                </a:solidFill>
                <a:latin typeface="DroidSansFallback"/>
              </a:rPr>
              <a:t>。随后通过 </a:t>
            </a:r>
            <a:r>
              <a:rPr lang="en" altLang="zh-CN" sz="1600" b="1" dirty="0" err="1">
                <a:solidFill>
                  <a:srgbClr val="C00000"/>
                </a:solidFill>
                <a:latin typeface="LiberationSerif"/>
              </a:rPr>
              <a:t>getInputStream</a:t>
            </a:r>
            <a:r>
              <a:rPr lang="zh-CN" altLang="en-US" sz="1600" b="1" dirty="0">
                <a:solidFill>
                  <a:srgbClr val="C00000"/>
                </a:solidFill>
                <a:latin typeface="DroidSansFallback"/>
              </a:rPr>
              <a:t>方法去访问</a:t>
            </a:r>
            <a:r>
              <a:rPr lang="en" altLang="zh-CN" sz="1600" b="1" dirty="0">
                <a:solidFill>
                  <a:srgbClr val="C00000"/>
                </a:solidFill>
                <a:latin typeface="LiberationSerif"/>
              </a:rPr>
              <a:t>URL</a:t>
            </a:r>
            <a:r>
              <a:rPr lang="zh-CN" altLang="en-US" sz="1600" b="1" dirty="0">
                <a:solidFill>
                  <a:srgbClr val="C00000"/>
                </a:solidFill>
                <a:latin typeface="DroidSansFallback"/>
              </a:rPr>
              <a:t>对象</a:t>
            </a:r>
            <a:r>
              <a:rPr lang="zh-CN" altLang="en-US" sz="1600" dirty="0">
                <a:solidFill>
                  <a:srgbClr val="212121"/>
                </a:solidFill>
                <a:latin typeface="DroidSansFallback"/>
              </a:rPr>
              <a:t>。这里我们可以发现，在整个传递 过程中未对</a:t>
            </a:r>
            <a:r>
              <a:rPr lang="en" altLang="zh-CN" sz="1600" dirty="0" err="1">
                <a:solidFill>
                  <a:srgbClr val="212121"/>
                </a:solidFill>
                <a:latin typeface="LiberationSerif"/>
              </a:rPr>
              <a:t>url</a:t>
            </a:r>
            <a:r>
              <a:rPr lang="zh-CN" altLang="en-US" sz="1600" dirty="0">
                <a:solidFill>
                  <a:srgbClr val="212121"/>
                </a:solidFill>
                <a:latin typeface="DroidSansFallback"/>
              </a:rPr>
              <a:t>参数进行处理，导致参数完全可控，于是便产生了</a:t>
            </a:r>
            <a:r>
              <a:rPr lang="en" altLang="zh-CN" sz="1600" dirty="0">
                <a:solidFill>
                  <a:srgbClr val="212121"/>
                </a:solidFill>
                <a:latin typeface="LiberationSerif"/>
              </a:rPr>
              <a:t>SSRF </a:t>
            </a:r>
            <a:r>
              <a:rPr lang="zh-CN" altLang="en-US" sz="1600" dirty="0">
                <a:solidFill>
                  <a:srgbClr val="212121"/>
                </a:solidFill>
                <a:latin typeface="DroidSansFallback"/>
              </a:rPr>
              <a:t>漏洞 </a:t>
            </a:r>
            <a:endParaRPr lang="zh-CN" altLang="en-US" sz="1600" dirty="0">
              <a:effectLst/>
            </a:endParaRPr>
          </a:p>
        </p:txBody>
      </p:sp>
    </p:spTree>
    <p:extLst>
      <p:ext uri="{BB962C8B-B14F-4D97-AF65-F5344CB8AC3E}">
        <p14:creationId xmlns:p14="http://schemas.microsoft.com/office/powerpoint/2010/main" val="40298037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73399" y="590046"/>
            <a:ext cx="2339102"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编程漏洞威胁</a:t>
            </a:r>
          </a:p>
        </p:txBody>
      </p:sp>
      <p:sp>
        <p:nvSpPr>
          <p:cNvPr id="11" name="矩形 10">
            <a:extLst>
              <a:ext uri="{FF2B5EF4-FFF2-40B4-BE49-F238E27FC236}">
                <a16:creationId xmlns:a16="http://schemas.microsoft.com/office/drawing/2014/main" id="{9F945F7B-2931-0E45-ACFD-53968993D9F3}"/>
              </a:ext>
            </a:extLst>
          </p:cNvPr>
          <p:cNvSpPr/>
          <p:nvPr/>
        </p:nvSpPr>
        <p:spPr>
          <a:xfrm>
            <a:off x="977499" y="1690447"/>
            <a:ext cx="1154097" cy="12261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7AC259"/>
              </a:solidFill>
            </a:endParaRPr>
          </a:p>
        </p:txBody>
      </p:sp>
      <p:sp>
        <p:nvSpPr>
          <p:cNvPr id="12" name="矩形 11">
            <a:extLst>
              <a:ext uri="{FF2B5EF4-FFF2-40B4-BE49-F238E27FC236}">
                <a16:creationId xmlns:a16="http://schemas.microsoft.com/office/drawing/2014/main" id="{FE7FBD5B-A385-D94C-A685-5A127D4AF9C2}"/>
              </a:ext>
            </a:extLst>
          </p:cNvPr>
          <p:cNvSpPr/>
          <p:nvPr/>
        </p:nvSpPr>
        <p:spPr>
          <a:xfrm>
            <a:off x="968105" y="1411016"/>
            <a:ext cx="1210588" cy="430311"/>
          </a:xfrm>
          <a:prstGeom prst="rect">
            <a:avLst/>
          </a:prstGeom>
        </p:spPr>
        <p:txBody>
          <a:bodyPr wrap="none">
            <a:spAutoFit/>
          </a:bodyPr>
          <a:lstStyle/>
          <a:p>
            <a:pPr>
              <a:lnSpc>
                <a:spcPct val="120000"/>
              </a:lnSpc>
            </a:pPr>
            <a:r>
              <a:rPr lang="zh-CN" altLang="en-US" sz="2000" b="1" dirty="0">
                <a:latin typeface="Microsoft YaHei" panose="020B0503020204020204" pitchFamily="34" charset="-122"/>
                <a:ea typeface="Microsoft YaHei" panose="020B0503020204020204" pitchFamily="34" charset="-122"/>
                <a:cs typeface="+mn-ea"/>
              </a:rPr>
              <a:t>漏洞实例</a:t>
            </a:r>
          </a:p>
        </p:txBody>
      </p:sp>
      <p:sp>
        <p:nvSpPr>
          <p:cNvPr id="3" name="矩形 2">
            <a:extLst>
              <a:ext uri="{FF2B5EF4-FFF2-40B4-BE49-F238E27FC236}">
                <a16:creationId xmlns:a16="http://schemas.microsoft.com/office/drawing/2014/main" id="{9C0043DC-8BB1-FB49-9E4A-A019A7A43783}"/>
              </a:ext>
            </a:extLst>
          </p:cNvPr>
          <p:cNvSpPr/>
          <p:nvPr/>
        </p:nvSpPr>
        <p:spPr>
          <a:xfrm>
            <a:off x="1418896" y="1886636"/>
            <a:ext cx="9238593" cy="424027"/>
          </a:xfrm>
          <a:prstGeom prst="rect">
            <a:avLst/>
          </a:prstGeom>
        </p:spPr>
        <p:txBody>
          <a:bodyPr wrap="square">
            <a:spAutoFit/>
          </a:bodyPr>
          <a:lstStyle/>
          <a:p>
            <a:pPr>
              <a:lnSpc>
                <a:spcPct val="150000"/>
              </a:lnSpc>
            </a:pPr>
            <a:r>
              <a:rPr lang="zh-CN" altLang="en-US" sz="1600" dirty="0">
                <a:solidFill>
                  <a:srgbClr val="212121"/>
                </a:solidFill>
                <a:latin typeface="DroidSansFallback"/>
              </a:rPr>
              <a:t>         针对这种没有任何过滤并且存在回显的</a:t>
            </a:r>
            <a:r>
              <a:rPr lang="en" altLang="zh-CN" sz="1600" dirty="0">
                <a:solidFill>
                  <a:srgbClr val="212121"/>
                </a:solidFill>
                <a:latin typeface="DroidSansFallback"/>
              </a:rPr>
              <a:t>SSRF</a:t>
            </a:r>
            <a:r>
              <a:rPr lang="zh-CN" altLang="en-US" sz="1600" dirty="0">
                <a:solidFill>
                  <a:srgbClr val="212121"/>
                </a:solidFill>
                <a:latin typeface="DroidSansFallback"/>
              </a:rPr>
              <a:t>漏洞，我们可以直接通过</a:t>
            </a:r>
            <a:r>
              <a:rPr lang="en" altLang="zh-CN" sz="1600" dirty="0">
                <a:solidFill>
                  <a:srgbClr val="212121"/>
                </a:solidFill>
                <a:latin typeface="DroidSansFallback"/>
              </a:rPr>
              <a:t>file</a:t>
            </a:r>
            <a:r>
              <a:rPr lang="zh-CN" altLang="en-US" sz="1600" dirty="0">
                <a:solidFill>
                  <a:srgbClr val="212121"/>
                </a:solidFill>
                <a:latin typeface="DroidSansFallback"/>
              </a:rPr>
              <a:t>协议进行任意文件读取。</a:t>
            </a:r>
          </a:p>
        </p:txBody>
      </p:sp>
      <p:pic>
        <p:nvPicPr>
          <p:cNvPr id="2" name="图片 1">
            <a:extLst>
              <a:ext uri="{FF2B5EF4-FFF2-40B4-BE49-F238E27FC236}">
                <a16:creationId xmlns:a16="http://schemas.microsoft.com/office/drawing/2014/main" id="{800F5DDC-3E96-4648-AEAE-C92BCFE63DDC}"/>
              </a:ext>
            </a:extLst>
          </p:cNvPr>
          <p:cNvPicPr>
            <a:picLocks noChangeAspect="1"/>
          </p:cNvPicPr>
          <p:nvPr/>
        </p:nvPicPr>
        <p:blipFill>
          <a:blip r:embed="rId3"/>
          <a:stretch>
            <a:fillRect/>
          </a:stretch>
        </p:blipFill>
        <p:spPr>
          <a:xfrm>
            <a:off x="1212413" y="2562145"/>
            <a:ext cx="5016500" cy="3571192"/>
          </a:xfrm>
          <a:prstGeom prst="rect">
            <a:avLst/>
          </a:prstGeom>
        </p:spPr>
      </p:pic>
      <p:pic>
        <p:nvPicPr>
          <p:cNvPr id="6" name="图片 5">
            <a:extLst>
              <a:ext uri="{FF2B5EF4-FFF2-40B4-BE49-F238E27FC236}">
                <a16:creationId xmlns:a16="http://schemas.microsoft.com/office/drawing/2014/main" id="{AB7B9C08-29DC-674F-8904-18768A1391CB}"/>
              </a:ext>
            </a:extLst>
          </p:cNvPr>
          <p:cNvPicPr>
            <a:picLocks noChangeAspect="1"/>
          </p:cNvPicPr>
          <p:nvPr/>
        </p:nvPicPr>
        <p:blipFill>
          <a:blip r:embed="rId4"/>
          <a:stretch>
            <a:fillRect/>
          </a:stretch>
        </p:blipFill>
        <p:spPr>
          <a:xfrm>
            <a:off x="6228913" y="2541125"/>
            <a:ext cx="5041900" cy="2124888"/>
          </a:xfrm>
          <a:prstGeom prst="rect">
            <a:avLst/>
          </a:prstGeom>
        </p:spPr>
      </p:pic>
      <p:pic>
        <p:nvPicPr>
          <p:cNvPr id="5" name="图片 4">
            <a:extLst>
              <a:ext uri="{FF2B5EF4-FFF2-40B4-BE49-F238E27FC236}">
                <a16:creationId xmlns:a16="http://schemas.microsoft.com/office/drawing/2014/main" id="{7A931C0E-C852-6A47-AA1A-D678803B9062}"/>
              </a:ext>
            </a:extLst>
          </p:cNvPr>
          <p:cNvPicPr>
            <a:picLocks noChangeAspect="1"/>
          </p:cNvPicPr>
          <p:nvPr/>
        </p:nvPicPr>
        <p:blipFill>
          <a:blip r:embed="rId5"/>
          <a:stretch>
            <a:fillRect/>
          </a:stretch>
        </p:blipFill>
        <p:spPr>
          <a:xfrm>
            <a:off x="6228913" y="4666013"/>
            <a:ext cx="5054600" cy="1459939"/>
          </a:xfrm>
          <a:prstGeom prst="rect">
            <a:avLst/>
          </a:prstGeom>
        </p:spPr>
      </p:pic>
    </p:spTree>
    <p:extLst>
      <p:ext uri="{BB962C8B-B14F-4D97-AF65-F5344CB8AC3E}">
        <p14:creationId xmlns:p14="http://schemas.microsoft.com/office/powerpoint/2010/main" val="32748664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73399" y="590046"/>
            <a:ext cx="2339102"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编程漏洞威胁</a:t>
            </a:r>
          </a:p>
        </p:txBody>
      </p:sp>
      <p:sp>
        <p:nvSpPr>
          <p:cNvPr id="23" name="矩形 22">
            <a:extLst>
              <a:ext uri="{FF2B5EF4-FFF2-40B4-BE49-F238E27FC236}">
                <a16:creationId xmlns:a16="http://schemas.microsoft.com/office/drawing/2014/main" id="{3D7DA5AC-E6B6-D44E-AFA1-B073EC899024}"/>
              </a:ext>
            </a:extLst>
          </p:cNvPr>
          <p:cNvSpPr/>
          <p:nvPr/>
        </p:nvSpPr>
        <p:spPr>
          <a:xfrm>
            <a:off x="806388" y="1137961"/>
            <a:ext cx="2353529" cy="461665"/>
          </a:xfrm>
          <a:prstGeom prst="rect">
            <a:avLst/>
          </a:prstGeom>
        </p:spPr>
        <p:txBody>
          <a:bodyPr wrap="none">
            <a:spAutoFit/>
          </a:bodyPr>
          <a:lstStyle/>
          <a:p>
            <a:pPr>
              <a:spcAft>
                <a:spcPts val="1800"/>
              </a:spcAft>
            </a:pPr>
            <a:r>
              <a:rPr kumimoji="1" lang="en-US" altLang="zh-CN" sz="2400" b="1" dirty="0">
                <a:solidFill>
                  <a:srgbClr val="C00000"/>
                </a:solidFill>
                <a:latin typeface="思源黑体 CN Bold" panose="020B0800000000000000" charset="-122"/>
                <a:ea typeface="思源黑体 CN Bold" panose="020B0800000000000000" charset="-122"/>
              </a:rPr>
              <a:t>7</a:t>
            </a:r>
            <a:r>
              <a:rPr kumimoji="1" lang="zh-CN" altLang="en-US" sz="2400" b="1" dirty="0">
                <a:solidFill>
                  <a:srgbClr val="C00000"/>
                </a:solidFill>
                <a:latin typeface="思源黑体 CN Bold" panose="020B0800000000000000" charset="-122"/>
                <a:ea typeface="思源黑体 CN Bold" panose="020B0800000000000000" charset="-122"/>
              </a:rPr>
              <a:t> 反序列化漏洞 </a:t>
            </a:r>
          </a:p>
        </p:txBody>
      </p:sp>
      <p:sp>
        <p:nvSpPr>
          <p:cNvPr id="2" name="矩形 1">
            <a:extLst>
              <a:ext uri="{FF2B5EF4-FFF2-40B4-BE49-F238E27FC236}">
                <a16:creationId xmlns:a16="http://schemas.microsoft.com/office/drawing/2014/main" id="{A89C4B05-196E-6143-9318-D1CC0CC3C6D1}"/>
              </a:ext>
            </a:extLst>
          </p:cNvPr>
          <p:cNvSpPr/>
          <p:nvPr/>
        </p:nvSpPr>
        <p:spPr>
          <a:xfrm>
            <a:off x="957045" y="1681267"/>
            <a:ext cx="10277910" cy="1162819"/>
          </a:xfrm>
          <a:prstGeom prst="rect">
            <a:avLst/>
          </a:prstGeom>
        </p:spPr>
        <p:txBody>
          <a:bodyPr wrap="square">
            <a:spAutoFit/>
          </a:bodyPr>
          <a:lstStyle/>
          <a:p>
            <a:pPr>
              <a:lnSpc>
                <a:spcPct val="150000"/>
              </a:lnSpc>
            </a:pPr>
            <a:r>
              <a:rPr lang="zh-CN" altLang="en-US" sz="1600" dirty="0"/>
              <a:t>        一般来说，把对象转换为字节序列的过程称为对象的序列化，把字节序列恢复为对象的过程称为对象的反序列化。</a:t>
            </a:r>
            <a:r>
              <a:rPr lang="zh-CN" altLang="en-US" sz="1600" b="1" dirty="0">
                <a:solidFill>
                  <a:srgbClr val="C00000"/>
                </a:solidFill>
              </a:rPr>
              <a:t>一旦用户输入的不可信数据进行了反序列化操作</a:t>
            </a:r>
            <a:r>
              <a:rPr lang="zh-CN" altLang="en-US" sz="1600" dirty="0"/>
              <a:t>，那么就有可能</a:t>
            </a:r>
            <a:r>
              <a:rPr lang="zh-CN" altLang="en-US" sz="1600" b="1" dirty="0">
                <a:solidFill>
                  <a:srgbClr val="C00000"/>
                </a:solidFill>
              </a:rPr>
              <a:t>触发序列化参数中包含的恶意代码</a:t>
            </a:r>
            <a:r>
              <a:rPr lang="zh-CN" altLang="en-US" sz="1600" dirty="0"/>
              <a:t>。这个非预期的对象产生过程很有可能会带来任意代码执行，以便攻击者做进一步的攻击。  </a:t>
            </a:r>
          </a:p>
        </p:txBody>
      </p:sp>
      <p:pic>
        <p:nvPicPr>
          <p:cNvPr id="5" name="图片 4">
            <a:extLst>
              <a:ext uri="{FF2B5EF4-FFF2-40B4-BE49-F238E27FC236}">
                <a16:creationId xmlns:a16="http://schemas.microsoft.com/office/drawing/2014/main" id="{E3A99F55-8F18-604A-B0E7-AA2432F41AEF}"/>
              </a:ext>
            </a:extLst>
          </p:cNvPr>
          <p:cNvPicPr>
            <a:picLocks noChangeAspect="1"/>
          </p:cNvPicPr>
          <p:nvPr/>
        </p:nvPicPr>
        <p:blipFill rotWithShape="1">
          <a:blip r:embed="rId3"/>
          <a:srcRect b="20291"/>
          <a:stretch/>
        </p:blipFill>
        <p:spPr>
          <a:xfrm>
            <a:off x="1181100" y="6015708"/>
            <a:ext cx="4902200" cy="511217"/>
          </a:xfrm>
          <a:prstGeom prst="rect">
            <a:avLst/>
          </a:prstGeom>
        </p:spPr>
      </p:pic>
      <p:pic>
        <p:nvPicPr>
          <p:cNvPr id="3" name="图片 2">
            <a:extLst>
              <a:ext uri="{FF2B5EF4-FFF2-40B4-BE49-F238E27FC236}">
                <a16:creationId xmlns:a16="http://schemas.microsoft.com/office/drawing/2014/main" id="{9BDECBB5-A7C5-BE4A-BDD7-C56CDDE79D22}"/>
              </a:ext>
            </a:extLst>
          </p:cNvPr>
          <p:cNvPicPr>
            <a:picLocks noChangeAspect="1"/>
          </p:cNvPicPr>
          <p:nvPr/>
        </p:nvPicPr>
        <p:blipFill rotWithShape="1">
          <a:blip r:embed="rId4"/>
          <a:srcRect t="8372"/>
          <a:stretch/>
        </p:blipFill>
        <p:spPr>
          <a:xfrm>
            <a:off x="1168400" y="2995449"/>
            <a:ext cx="4927600" cy="3063765"/>
          </a:xfrm>
          <a:prstGeom prst="rect">
            <a:avLst/>
          </a:prstGeom>
        </p:spPr>
      </p:pic>
      <p:sp>
        <p:nvSpPr>
          <p:cNvPr id="6" name="矩形 5">
            <a:extLst>
              <a:ext uri="{FF2B5EF4-FFF2-40B4-BE49-F238E27FC236}">
                <a16:creationId xmlns:a16="http://schemas.microsoft.com/office/drawing/2014/main" id="{C28E2E3C-386C-1148-B013-B92E539B9D6D}"/>
              </a:ext>
            </a:extLst>
          </p:cNvPr>
          <p:cNvSpPr/>
          <p:nvPr/>
        </p:nvSpPr>
        <p:spPr>
          <a:xfrm>
            <a:off x="6266354" y="3691518"/>
            <a:ext cx="5263494" cy="2003049"/>
          </a:xfrm>
          <a:prstGeom prst="rect">
            <a:avLst/>
          </a:prstGeom>
        </p:spPr>
        <p:txBody>
          <a:bodyPr wrap="square">
            <a:spAutoFit/>
          </a:bodyPr>
          <a:lstStyle/>
          <a:p>
            <a:pPr>
              <a:lnSpc>
                <a:spcPct val="150000"/>
              </a:lnSpc>
            </a:pPr>
            <a:r>
              <a:rPr lang="zh-CN" altLang="en-US" sz="1200" dirty="0">
                <a:solidFill>
                  <a:srgbClr val="212121"/>
                </a:solidFill>
                <a:latin typeface="DroidSansFallback"/>
              </a:rPr>
              <a:t>        在</a:t>
            </a:r>
            <a:r>
              <a:rPr lang="en" altLang="zh-CN" sz="1200" dirty="0">
                <a:solidFill>
                  <a:srgbClr val="212121"/>
                </a:solidFill>
                <a:latin typeface="LiberationSerif"/>
              </a:rPr>
              <a:t>Java</a:t>
            </a:r>
            <a:r>
              <a:rPr lang="zh-CN" altLang="en-US" sz="1200" dirty="0">
                <a:solidFill>
                  <a:srgbClr val="212121"/>
                </a:solidFill>
                <a:latin typeface="DroidSansFallback"/>
              </a:rPr>
              <a:t>中反序列化漏洞之所以比较严重的原因之一是：</a:t>
            </a:r>
            <a:r>
              <a:rPr lang="en" altLang="zh-CN" sz="1200" b="1" dirty="0">
                <a:solidFill>
                  <a:srgbClr val="C00000"/>
                </a:solidFill>
                <a:latin typeface="LiberationSerif"/>
              </a:rPr>
              <a:t>Java</a:t>
            </a:r>
            <a:r>
              <a:rPr lang="zh-CN" altLang="en-US" sz="1200" b="1" dirty="0">
                <a:solidFill>
                  <a:srgbClr val="C00000"/>
                </a:solidFill>
                <a:latin typeface="DroidSansFallback"/>
              </a:rPr>
              <a:t>存在大 量的公用库</a:t>
            </a:r>
            <a:r>
              <a:rPr lang="zh-CN" altLang="en-US" sz="1200" dirty="0">
                <a:solidFill>
                  <a:srgbClr val="212121"/>
                </a:solidFill>
                <a:latin typeface="DroidSansFallback"/>
              </a:rPr>
              <a:t>，例如</a:t>
            </a:r>
            <a:r>
              <a:rPr lang="en" altLang="zh-CN" sz="1200" dirty="0">
                <a:solidFill>
                  <a:srgbClr val="212121"/>
                </a:solidFill>
                <a:latin typeface="LiberationSerif"/>
              </a:rPr>
              <a:t>Apache Commons Collections</a:t>
            </a:r>
            <a:r>
              <a:rPr lang="zh-CN" altLang="en" sz="1200" dirty="0">
                <a:solidFill>
                  <a:srgbClr val="212121"/>
                </a:solidFill>
                <a:latin typeface="DroidSansFallback"/>
              </a:rPr>
              <a:t>。</a:t>
            </a:r>
            <a:r>
              <a:rPr lang="zh-CN" altLang="en-US" sz="1200" dirty="0">
                <a:solidFill>
                  <a:srgbClr val="212121"/>
                </a:solidFill>
                <a:latin typeface="DroidSansFallback"/>
              </a:rPr>
              <a:t>而这其中实现的一些 类可以被反序列化用来实现任意代码执行。</a:t>
            </a:r>
            <a:r>
              <a:rPr lang="en" altLang="zh-CN" sz="1200" dirty="0">
                <a:solidFill>
                  <a:srgbClr val="212121"/>
                </a:solidFill>
                <a:latin typeface="LiberationSerif"/>
              </a:rPr>
              <a:t>WebLogic</a:t>
            </a:r>
            <a:r>
              <a:rPr lang="zh-CN" altLang="en" sz="1200" dirty="0">
                <a:solidFill>
                  <a:srgbClr val="212121"/>
                </a:solidFill>
                <a:latin typeface="DroidSansFallback"/>
              </a:rPr>
              <a:t>、</a:t>
            </a:r>
            <a:r>
              <a:rPr lang="en" altLang="zh-CN" sz="1200" dirty="0">
                <a:solidFill>
                  <a:srgbClr val="212121"/>
                </a:solidFill>
                <a:latin typeface="LiberationSerif"/>
              </a:rPr>
              <a:t>WebSphere</a:t>
            </a:r>
            <a:r>
              <a:rPr lang="zh-CN" altLang="en" sz="1200" dirty="0">
                <a:solidFill>
                  <a:srgbClr val="212121"/>
                </a:solidFill>
                <a:latin typeface="DroidSansFallback"/>
              </a:rPr>
              <a:t>、 </a:t>
            </a:r>
            <a:r>
              <a:rPr lang="en" altLang="zh-CN" sz="1200" dirty="0">
                <a:solidFill>
                  <a:srgbClr val="212121"/>
                </a:solidFill>
                <a:latin typeface="LiberationSerif"/>
              </a:rPr>
              <a:t>JBoss</a:t>
            </a:r>
            <a:r>
              <a:rPr lang="zh-CN" altLang="en" sz="1200" dirty="0">
                <a:solidFill>
                  <a:srgbClr val="212121"/>
                </a:solidFill>
                <a:latin typeface="DroidSansFallback"/>
              </a:rPr>
              <a:t>、</a:t>
            </a:r>
            <a:r>
              <a:rPr lang="en" altLang="zh-CN" sz="1200" dirty="0">
                <a:solidFill>
                  <a:srgbClr val="212121"/>
                </a:solidFill>
                <a:latin typeface="LiberationSerif"/>
              </a:rPr>
              <a:t>Jenkins</a:t>
            </a:r>
            <a:r>
              <a:rPr lang="zh-CN" altLang="en" sz="1200" dirty="0">
                <a:solidFill>
                  <a:srgbClr val="212121"/>
                </a:solidFill>
                <a:latin typeface="DroidSansFallback"/>
              </a:rPr>
              <a:t>、</a:t>
            </a:r>
            <a:r>
              <a:rPr lang="en" altLang="zh-CN" sz="1200" dirty="0" err="1">
                <a:solidFill>
                  <a:srgbClr val="212121"/>
                </a:solidFill>
                <a:latin typeface="LiberationSerif"/>
              </a:rPr>
              <a:t>OpenNMS</a:t>
            </a:r>
            <a:r>
              <a:rPr lang="zh-CN" altLang="en-US" sz="1200" dirty="0">
                <a:solidFill>
                  <a:srgbClr val="212121"/>
                </a:solidFill>
                <a:latin typeface="DroidSansFallback"/>
              </a:rPr>
              <a:t>这些应用的反序列化漏洞能够得以利用，便 是依靠了</a:t>
            </a:r>
            <a:r>
              <a:rPr lang="en" altLang="zh-CN" sz="1200" dirty="0">
                <a:solidFill>
                  <a:srgbClr val="212121"/>
                </a:solidFill>
                <a:latin typeface="LiberationSerif"/>
              </a:rPr>
              <a:t>Apache Commons Collections</a:t>
            </a:r>
            <a:r>
              <a:rPr lang="zh-CN" altLang="en" sz="1200" dirty="0">
                <a:solidFill>
                  <a:srgbClr val="212121"/>
                </a:solidFill>
                <a:latin typeface="DroidSansFallback"/>
              </a:rPr>
              <a:t>。</a:t>
            </a:r>
            <a:r>
              <a:rPr lang="zh-CN" altLang="en-US" sz="1200" dirty="0">
                <a:solidFill>
                  <a:srgbClr val="212121"/>
                </a:solidFill>
                <a:latin typeface="DroidSansFallback"/>
              </a:rPr>
              <a:t>当然反序列漏洞的根源并不在于公共库，而是在于</a:t>
            </a:r>
            <a:r>
              <a:rPr lang="en" altLang="zh-CN" sz="1200" b="1" dirty="0">
                <a:solidFill>
                  <a:srgbClr val="C00000"/>
                </a:solidFill>
                <a:latin typeface="LiberationSerif"/>
              </a:rPr>
              <a:t>Java</a:t>
            </a:r>
            <a:r>
              <a:rPr lang="zh-CN" altLang="en-US" sz="1200" b="1" dirty="0">
                <a:solidFill>
                  <a:srgbClr val="C00000"/>
                </a:solidFill>
                <a:latin typeface="DroidSansFallback"/>
              </a:rPr>
              <a:t>程序没有对反序列化生成的对象的类型做限制</a:t>
            </a:r>
            <a:r>
              <a:rPr lang="zh-CN" altLang="en-US" sz="1200" dirty="0">
                <a:solidFill>
                  <a:srgbClr val="212121"/>
                </a:solidFill>
                <a:latin typeface="DroidSansFallback"/>
              </a:rPr>
              <a:t>。</a:t>
            </a:r>
            <a:r>
              <a:rPr lang="en" altLang="zh-CN" sz="1200" dirty="0">
                <a:solidFill>
                  <a:srgbClr val="212121"/>
                </a:solidFill>
                <a:latin typeface="LiberationSerif"/>
              </a:rPr>
              <a:t>Java</a:t>
            </a:r>
            <a:r>
              <a:rPr lang="zh-CN" altLang="en-US" sz="1200" dirty="0">
                <a:solidFill>
                  <a:srgbClr val="212121"/>
                </a:solidFill>
                <a:latin typeface="DroidSansFallback"/>
              </a:rPr>
              <a:t>反序列化漏洞一般有以下几种危害：任意代码执行，获取 </a:t>
            </a:r>
            <a:r>
              <a:rPr lang="en" altLang="zh-CN" sz="1200" dirty="0">
                <a:solidFill>
                  <a:srgbClr val="212121"/>
                </a:solidFill>
                <a:latin typeface="LiberationSerif"/>
              </a:rPr>
              <a:t>SHELL</a:t>
            </a:r>
            <a:r>
              <a:rPr lang="zh-CN" altLang="en" sz="1200" dirty="0">
                <a:solidFill>
                  <a:srgbClr val="212121"/>
                </a:solidFill>
                <a:latin typeface="DroidSansFallback"/>
              </a:rPr>
              <a:t>，</a:t>
            </a:r>
            <a:r>
              <a:rPr lang="zh-CN" altLang="en-US" sz="1200" dirty="0">
                <a:solidFill>
                  <a:srgbClr val="212121"/>
                </a:solidFill>
                <a:latin typeface="DroidSansFallback"/>
              </a:rPr>
              <a:t>对服务器进行破坏 。</a:t>
            </a:r>
            <a:endParaRPr lang="zh-CN" altLang="en-US" sz="1200" dirty="0">
              <a:effectLst/>
            </a:endParaRPr>
          </a:p>
        </p:txBody>
      </p:sp>
      <p:sp>
        <p:nvSpPr>
          <p:cNvPr id="8" name="矩形 7">
            <a:extLst>
              <a:ext uri="{FF2B5EF4-FFF2-40B4-BE49-F238E27FC236}">
                <a16:creationId xmlns:a16="http://schemas.microsoft.com/office/drawing/2014/main" id="{D2CDB8A5-9181-CC46-911E-C734054D0941}"/>
              </a:ext>
            </a:extLst>
          </p:cNvPr>
          <p:cNvSpPr/>
          <p:nvPr/>
        </p:nvSpPr>
        <p:spPr>
          <a:xfrm>
            <a:off x="6463899" y="3261207"/>
            <a:ext cx="1154097" cy="12261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7AC259"/>
              </a:solidFill>
            </a:endParaRPr>
          </a:p>
        </p:txBody>
      </p:sp>
      <p:sp>
        <p:nvSpPr>
          <p:cNvPr id="9" name="矩形 8">
            <a:extLst>
              <a:ext uri="{FF2B5EF4-FFF2-40B4-BE49-F238E27FC236}">
                <a16:creationId xmlns:a16="http://schemas.microsoft.com/office/drawing/2014/main" id="{FE3DF540-D4DC-AA4C-AC17-74A1C5234FFB}"/>
              </a:ext>
            </a:extLst>
          </p:cNvPr>
          <p:cNvSpPr/>
          <p:nvPr/>
        </p:nvSpPr>
        <p:spPr>
          <a:xfrm>
            <a:off x="6454505" y="2981776"/>
            <a:ext cx="1210588" cy="430311"/>
          </a:xfrm>
          <a:prstGeom prst="rect">
            <a:avLst/>
          </a:prstGeom>
        </p:spPr>
        <p:txBody>
          <a:bodyPr wrap="none">
            <a:spAutoFit/>
          </a:bodyPr>
          <a:lstStyle/>
          <a:p>
            <a:pPr>
              <a:lnSpc>
                <a:spcPct val="120000"/>
              </a:lnSpc>
            </a:pPr>
            <a:r>
              <a:rPr lang="zh-CN" altLang="en-US" sz="2000" b="1" dirty="0">
                <a:latin typeface="Microsoft YaHei" panose="020B0503020204020204" pitchFamily="34" charset="-122"/>
                <a:ea typeface="Microsoft YaHei" panose="020B0503020204020204" pitchFamily="34" charset="-122"/>
                <a:cs typeface="+mn-ea"/>
              </a:rPr>
              <a:t>漏洞危害</a:t>
            </a:r>
          </a:p>
        </p:txBody>
      </p:sp>
    </p:spTree>
    <p:extLst>
      <p:ext uri="{BB962C8B-B14F-4D97-AF65-F5344CB8AC3E}">
        <p14:creationId xmlns:p14="http://schemas.microsoft.com/office/powerpoint/2010/main" val="12223546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73399" y="590046"/>
            <a:ext cx="2339102"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编程漏洞威胁</a:t>
            </a:r>
          </a:p>
        </p:txBody>
      </p:sp>
      <p:sp>
        <p:nvSpPr>
          <p:cNvPr id="15" name="矩形 14">
            <a:extLst>
              <a:ext uri="{FF2B5EF4-FFF2-40B4-BE49-F238E27FC236}">
                <a16:creationId xmlns:a16="http://schemas.microsoft.com/office/drawing/2014/main" id="{1AE43C5C-8440-A748-A320-C43EF4AD05B9}"/>
              </a:ext>
            </a:extLst>
          </p:cNvPr>
          <p:cNvSpPr/>
          <p:nvPr/>
        </p:nvSpPr>
        <p:spPr>
          <a:xfrm>
            <a:off x="1072092" y="1611083"/>
            <a:ext cx="1154097" cy="12261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7AC259"/>
              </a:solidFill>
            </a:endParaRPr>
          </a:p>
        </p:txBody>
      </p:sp>
      <p:sp>
        <p:nvSpPr>
          <p:cNvPr id="16" name="矩形 15">
            <a:extLst>
              <a:ext uri="{FF2B5EF4-FFF2-40B4-BE49-F238E27FC236}">
                <a16:creationId xmlns:a16="http://schemas.microsoft.com/office/drawing/2014/main" id="{8C7BAA10-6462-E14F-B43F-A0B3415F7534}"/>
              </a:ext>
            </a:extLst>
          </p:cNvPr>
          <p:cNvSpPr/>
          <p:nvPr/>
        </p:nvSpPr>
        <p:spPr>
          <a:xfrm>
            <a:off x="1062698" y="1331652"/>
            <a:ext cx="1210588" cy="430311"/>
          </a:xfrm>
          <a:prstGeom prst="rect">
            <a:avLst/>
          </a:prstGeom>
        </p:spPr>
        <p:txBody>
          <a:bodyPr wrap="none">
            <a:spAutoFit/>
          </a:bodyPr>
          <a:lstStyle/>
          <a:p>
            <a:pPr>
              <a:lnSpc>
                <a:spcPct val="120000"/>
              </a:lnSpc>
            </a:pPr>
            <a:r>
              <a:rPr lang="zh-CN" altLang="en-US" sz="2000" b="1" dirty="0">
                <a:latin typeface="Microsoft YaHei" panose="020B0503020204020204" pitchFamily="34" charset="-122"/>
                <a:ea typeface="Microsoft YaHei" panose="020B0503020204020204" pitchFamily="34" charset="-122"/>
                <a:cs typeface="+mn-ea"/>
              </a:rPr>
              <a:t>漏洞实例</a:t>
            </a:r>
          </a:p>
        </p:txBody>
      </p:sp>
      <p:pic>
        <p:nvPicPr>
          <p:cNvPr id="9" name="图片 8">
            <a:extLst>
              <a:ext uri="{FF2B5EF4-FFF2-40B4-BE49-F238E27FC236}">
                <a16:creationId xmlns:a16="http://schemas.microsoft.com/office/drawing/2014/main" id="{C659C29F-8ECF-9F46-8094-DE1E6DDB90BE}"/>
              </a:ext>
            </a:extLst>
          </p:cNvPr>
          <p:cNvPicPr>
            <a:picLocks noChangeAspect="1"/>
          </p:cNvPicPr>
          <p:nvPr/>
        </p:nvPicPr>
        <p:blipFill>
          <a:blip r:embed="rId3"/>
          <a:stretch>
            <a:fillRect/>
          </a:stretch>
        </p:blipFill>
        <p:spPr>
          <a:xfrm>
            <a:off x="1004933" y="2224099"/>
            <a:ext cx="4902200" cy="1146528"/>
          </a:xfrm>
          <a:prstGeom prst="rect">
            <a:avLst/>
          </a:prstGeom>
        </p:spPr>
      </p:pic>
      <p:sp>
        <p:nvSpPr>
          <p:cNvPr id="10" name="矩形 9">
            <a:extLst>
              <a:ext uri="{FF2B5EF4-FFF2-40B4-BE49-F238E27FC236}">
                <a16:creationId xmlns:a16="http://schemas.microsoft.com/office/drawing/2014/main" id="{B77C9E6D-F52B-E643-A4CB-6E05BB9EA5A4}"/>
              </a:ext>
            </a:extLst>
          </p:cNvPr>
          <p:cNvSpPr/>
          <p:nvPr/>
        </p:nvSpPr>
        <p:spPr>
          <a:xfrm>
            <a:off x="1459954" y="1801426"/>
            <a:ext cx="4447179" cy="307777"/>
          </a:xfrm>
          <a:prstGeom prst="rect">
            <a:avLst/>
          </a:prstGeom>
        </p:spPr>
        <p:txBody>
          <a:bodyPr wrap="none">
            <a:spAutoFit/>
          </a:bodyPr>
          <a:lstStyle/>
          <a:p>
            <a:r>
              <a:rPr lang="zh-CN" altLang="en-US" sz="1400" dirty="0">
                <a:solidFill>
                  <a:srgbClr val="212121"/>
                </a:solidFill>
                <a:latin typeface="DroidSansFallback"/>
              </a:rPr>
              <a:t>这里我们可以发现：对</a:t>
            </a:r>
            <a:r>
              <a:rPr lang="en" altLang="zh-CN" sz="1400" dirty="0">
                <a:solidFill>
                  <a:srgbClr val="212121"/>
                </a:solidFill>
                <a:latin typeface="LiberationSerif"/>
              </a:rPr>
              <a:t>decoded</a:t>
            </a:r>
            <a:r>
              <a:rPr lang="zh-CN" altLang="en-US" sz="1400" dirty="0">
                <a:solidFill>
                  <a:srgbClr val="212121"/>
                </a:solidFill>
                <a:latin typeface="DroidSansFallback"/>
              </a:rPr>
              <a:t>进行了反序列化操作。 </a:t>
            </a:r>
            <a:endParaRPr lang="zh-CN" altLang="en-US" sz="1400" dirty="0">
              <a:effectLst/>
            </a:endParaRPr>
          </a:p>
        </p:txBody>
      </p:sp>
      <p:sp>
        <p:nvSpPr>
          <p:cNvPr id="12" name="矩形 11">
            <a:extLst>
              <a:ext uri="{FF2B5EF4-FFF2-40B4-BE49-F238E27FC236}">
                <a16:creationId xmlns:a16="http://schemas.microsoft.com/office/drawing/2014/main" id="{6A6A459B-F48A-E74D-84C7-CD8287F1224E}"/>
              </a:ext>
            </a:extLst>
          </p:cNvPr>
          <p:cNvSpPr/>
          <p:nvPr/>
        </p:nvSpPr>
        <p:spPr>
          <a:xfrm>
            <a:off x="1072092" y="3370627"/>
            <a:ext cx="4761149" cy="1028871"/>
          </a:xfrm>
          <a:prstGeom prst="rect">
            <a:avLst/>
          </a:prstGeom>
        </p:spPr>
        <p:txBody>
          <a:bodyPr wrap="square">
            <a:spAutoFit/>
          </a:bodyPr>
          <a:lstStyle/>
          <a:p>
            <a:pPr>
              <a:lnSpc>
                <a:spcPct val="150000"/>
              </a:lnSpc>
            </a:pPr>
            <a:r>
              <a:rPr lang="zh-CN" altLang="en-US" sz="1400" dirty="0">
                <a:solidFill>
                  <a:srgbClr val="212121"/>
                </a:solidFill>
                <a:latin typeface="DroidSansFallback"/>
              </a:rPr>
              <a:t>        向上跟踪</a:t>
            </a:r>
            <a:r>
              <a:rPr lang="en" altLang="zh-CN" sz="1400" dirty="0">
                <a:solidFill>
                  <a:srgbClr val="212121"/>
                </a:solidFill>
                <a:latin typeface="LiberationSerif"/>
              </a:rPr>
              <a:t>decode</a:t>
            </a:r>
            <a:r>
              <a:rPr lang="zh-CN" altLang="en-US" sz="1400" dirty="0">
                <a:solidFill>
                  <a:srgbClr val="212121"/>
                </a:solidFill>
                <a:latin typeface="DroidSansFallback"/>
              </a:rPr>
              <a:t>参数，可以发现其来自于</a:t>
            </a:r>
            <a:r>
              <a:rPr lang="en" altLang="zh-CN" sz="1400" dirty="0" err="1">
                <a:solidFill>
                  <a:srgbClr val="212121"/>
                </a:solidFill>
                <a:latin typeface="LiberationSerif"/>
              </a:rPr>
              <a:t>rememberMe</a:t>
            </a:r>
            <a:r>
              <a:rPr lang="zh-CN" altLang="en-US" sz="1400" dirty="0">
                <a:solidFill>
                  <a:srgbClr val="212121"/>
                </a:solidFill>
                <a:latin typeface="DroidSansFallback"/>
              </a:rPr>
              <a:t>的</a:t>
            </a:r>
            <a:r>
              <a:rPr lang="en" altLang="zh-CN" sz="1400" dirty="0">
                <a:solidFill>
                  <a:srgbClr val="212121"/>
                </a:solidFill>
                <a:latin typeface="LiberationSerif"/>
              </a:rPr>
              <a:t>base64</a:t>
            </a:r>
            <a:r>
              <a:rPr lang="zh-CN" altLang="en-US" sz="1400" dirty="0">
                <a:solidFill>
                  <a:srgbClr val="212121"/>
                </a:solidFill>
                <a:latin typeface="DroidSansFallback"/>
              </a:rPr>
              <a:t>解密，而</a:t>
            </a:r>
            <a:r>
              <a:rPr lang="en" altLang="zh-CN" sz="1400" dirty="0" err="1">
                <a:solidFill>
                  <a:srgbClr val="212121"/>
                </a:solidFill>
                <a:latin typeface="LiberationSerif"/>
              </a:rPr>
              <a:t>rememberMe</a:t>
            </a:r>
            <a:r>
              <a:rPr lang="zh-CN" altLang="en-US" sz="1400" dirty="0">
                <a:solidFill>
                  <a:srgbClr val="212121"/>
                </a:solidFill>
                <a:latin typeface="DroidSansFallback"/>
              </a:rPr>
              <a:t>则是通过</a:t>
            </a:r>
            <a:r>
              <a:rPr lang="en" altLang="zh-CN" sz="1400" dirty="0">
                <a:solidFill>
                  <a:srgbClr val="212121"/>
                </a:solidFill>
                <a:latin typeface="LiberationSerif"/>
              </a:rPr>
              <a:t>Cookie</a:t>
            </a:r>
            <a:r>
              <a:rPr lang="zh-CN" altLang="en-US" sz="1400" dirty="0">
                <a:solidFill>
                  <a:srgbClr val="212121"/>
                </a:solidFill>
                <a:latin typeface="DroidSansFallback"/>
              </a:rPr>
              <a:t>传递进程序的，</a:t>
            </a:r>
            <a:r>
              <a:rPr lang="en" altLang="zh-CN" sz="1400" dirty="0">
                <a:solidFill>
                  <a:srgbClr val="212121"/>
                </a:solidFill>
                <a:latin typeface="LiberationSerif"/>
              </a:rPr>
              <a:t>decode</a:t>
            </a:r>
            <a:r>
              <a:rPr lang="zh-CN" altLang="en-US" sz="1400" dirty="0">
                <a:solidFill>
                  <a:srgbClr val="212121"/>
                </a:solidFill>
                <a:latin typeface="DroidSansFallback"/>
              </a:rPr>
              <a:t>赋值过程如下： </a:t>
            </a:r>
            <a:endParaRPr lang="zh-CN" altLang="en-US" sz="1400" dirty="0">
              <a:effectLst/>
            </a:endParaRPr>
          </a:p>
        </p:txBody>
      </p:sp>
      <p:pic>
        <p:nvPicPr>
          <p:cNvPr id="17" name="图片 16">
            <a:extLst>
              <a:ext uri="{FF2B5EF4-FFF2-40B4-BE49-F238E27FC236}">
                <a16:creationId xmlns:a16="http://schemas.microsoft.com/office/drawing/2014/main" id="{55338FAD-F33C-ED4E-BB97-B8D63E1D6E24}"/>
              </a:ext>
            </a:extLst>
          </p:cNvPr>
          <p:cNvPicPr>
            <a:picLocks noChangeAspect="1"/>
          </p:cNvPicPr>
          <p:nvPr/>
        </p:nvPicPr>
        <p:blipFill>
          <a:blip r:embed="rId4"/>
          <a:stretch>
            <a:fillRect/>
          </a:stretch>
        </p:blipFill>
        <p:spPr>
          <a:xfrm>
            <a:off x="1004933" y="4522034"/>
            <a:ext cx="4965700" cy="2047984"/>
          </a:xfrm>
          <a:prstGeom prst="rect">
            <a:avLst/>
          </a:prstGeom>
        </p:spPr>
      </p:pic>
      <p:sp>
        <p:nvSpPr>
          <p:cNvPr id="18" name="矩形 17">
            <a:extLst>
              <a:ext uri="{FF2B5EF4-FFF2-40B4-BE49-F238E27FC236}">
                <a16:creationId xmlns:a16="http://schemas.microsoft.com/office/drawing/2014/main" id="{4B44DF2A-4A01-B74A-AB88-B02BA30124C9}"/>
              </a:ext>
            </a:extLst>
          </p:cNvPr>
          <p:cNvSpPr/>
          <p:nvPr/>
        </p:nvSpPr>
        <p:spPr>
          <a:xfrm>
            <a:off x="6368153" y="706914"/>
            <a:ext cx="4902200" cy="1352037"/>
          </a:xfrm>
          <a:prstGeom prst="rect">
            <a:avLst/>
          </a:prstGeom>
        </p:spPr>
        <p:txBody>
          <a:bodyPr wrap="square">
            <a:spAutoFit/>
          </a:bodyPr>
          <a:lstStyle/>
          <a:p>
            <a:pPr>
              <a:lnSpc>
                <a:spcPct val="150000"/>
              </a:lnSpc>
            </a:pPr>
            <a:r>
              <a:rPr lang="zh-CN" altLang="en-US" sz="1400" dirty="0">
                <a:solidFill>
                  <a:srgbClr val="212121"/>
                </a:solidFill>
                <a:latin typeface="DroidSansFallback"/>
              </a:rPr>
              <a:t>        漏洞的执行流程：首先程序获取 </a:t>
            </a:r>
            <a:r>
              <a:rPr lang="en" altLang="zh-CN" sz="1400" dirty="0">
                <a:solidFill>
                  <a:srgbClr val="212121"/>
                </a:solidFill>
                <a:latin typeface="LiberationSerif"/>
              </a:rPr>
              <a:t>Request</a:t>
            </a:r>
            <a:r>
              <a:rPr lang="zh-CN" altLang="en-US" sz="1400" dirty="0">
                <a:solidFill>
                  <a:srgbClr val="212121"/>
                </a:solidFill>
                <a:latin typeface="DroidSansFallback"/>
              </a:rPr>
              <a:t>请求中的</a:t>
            </a:r>
            <a:r>
              <a:rPr lang="en" altLang="zh-CN" sz="1400" dirty="0">
                <a:solidFill>
                  <a:srgbClr val="212121"/>
                </a:solidFill>
                <a:latin typeface="LiberationSerif"/>
              </a:rPr>
              <a:t>Cookie</a:t>
            </a:r>
            <a:r>
              <a:rPr lang="zh-CN" altLang="en" sz="1400" dirty="0">
                <a:solidFill>
                  <a:srgbClr val="212121"/>
                </a:solidFill>
                <a:latin typeface="DroidSansFallback"/>
              </a:rPr>
              <a:t>，</a:t>
            </a:r>
            <a:r>
              <a:rPr lang="zh-CN" altLang="en-US" sz="1400" dirty="0">
                <a:solidFill>
                  <a:srgbClr val="212121"/>
                </a:solidFill>
                <a:latin typeface="DroidSansFallback"/>
              </a:rPr>
              <a:t>当</a:t>
            </a:r>
            <a:r>
              <a:rPr lang="en" altLang="zh-CN" sz="1400" dirty="0" err="1">
                <a:solidFill>
                  <a:srgbClr val="212121"/>
                </a:solidFill>
                <a:latin typeface="LiberationSerif"/>
              </a:rPr>
              <a:t>rememberMe</a:t>
            </a:r>
            <a:r>
              <a:rPr lang="zh-CN" altLang="en-US" sz="1400" dirty="0">
                <a:solidFill>
                  <a:srgbClr val="212121"/>
                </a:solidFill>
                <a:latin typeface="DroidSansFallback"/>
              </a:rPr>
              <a:t>参数存在且不为空时，对其进 行</a:t>
            </a:r>
            <a:r>
              <a:rPr lang="en" altLang="zh-CN" sz="1400" dirty="0">
                <a:solidFill>
                  <a:srgbClr val="212121"/>
                </a:solidFill>
                <a:latin typeface="LiberationSerif"/>
              </a:rPr>
              <a:t>Base64</a:t>
            </a:r>
            <a:r>
              <a:rPr lang="zh-CN" altLang="en-US" sz="1400" dirty="0">
                <a:solidFill>
                  <a:srgbClr val="212121"/>
                </a:solidFill>
                <a:latin typeface="DroidSansFallback"/>
              </a:rPr>
              <a:t>解密操作。然后通过</a:t>
            </a:r>
            <a:r>
              <a:rPr lang="en" altLang="zh-CN" sz="1400" dirty="0" err="1">
                <a:solidFill>
                  <a:srgbClr val="212121"/>
                </a:solidFill>
                <a:latin typeface="LiberationSerif"/>
              </a:rPr>
              <a:t>ByteArrayInputStream</a:t>
            </a:r>
            <a:r>
              <a:rPr lang="zh-CN" altLang="en-US" sz="1400" dirty="0">
                <a:solidFill>
                  <a:srgbClr val="212121"/>
                </a:solidFill>
                <a:latin typeface="DroidSansFallback"/>
              </a:rPr>
              <a:t>转为字节数组并传入</a:t>
            </a:r>
            <a:r>
              <a:rPr lang="en" altLang="zh-CN" sz="1400" dirty="0" err="1">
                <a:solidFill>
                  <a:srgbClr val="212121"/>
                </a:solidFill>
                <a:latin typeface="LiberationSerif"/>
              </a:rPr>
              <a:t>ObjectInputStream</a:t>
            </a:r>
            <a:r>
              <a:rPr lang="zh-CN" altLang="en-US" sz="1400" dirty="0">
                <a:solidFill>
                  <a:srgbClr val="212121"/>
                </a:solidFill>
                <a:latin typeface="DroidSansFallback"/>
              </a:rPr>
              <a:t>中，通过</a:t>
            </a:r>
            <a:r>
              <a:rPr lang="en" altLang="zh-CN" sz="1400" dirty="0" err="1">
                <a:solidFill>
                  <a:srgbClr val="212121"/>
                </a:solidFill>
                <a:latin typeface="LiberationSerif"/>
              </a:rPr>
              <a:t>readObject</a:t>
            </a:r>
            <a:r>
              <a:rPr lang="zh-CN" altLang="en-US" sz="1400" dirty="0">
                <a:solidFill>
                  <a:srgbClr val="212121"/>
                </a:solidFill>
                <a:latin typeface="DroidSansFallback"/>
              </a:rPr>
              <a:t>来执行反序列化操作。 </a:t>
            </a:r>
            <a:endParaRPr lang="zh-CN" altLang="en-US" sz="1400" dirty="0">
              <a:effectLst/>
            </a:endParaRPr>
          </a:p>
        </p:txBody>
      </p:sp>
      <p:sp>
        <p:nvSpPr>
          <p:cNvPr id="19" name="矩形 18">
            <a:extLst>
              <a:ext uri="{FF2B5EF4-FFF2-40B4-BE49-F238E27FC236}">
                <a16:creationId xmlns:a16="http://schemas.microsoft.com/office/drawing/2014/main" id="{9FB41A2B-5A14-DB45-B018-EB05EFEA7D00}"/>
              </a:ext>
            </a:extLst>
          </p:cNvPr>
          <p:cNvSpPr/>
          <p:nvPr/>
        </p:nvSpPr>
        <p:spPr>
          <a:xfrm>
            <a:off x="6284869" y="2094782"/>
            <a:ext cx="5174710" cy="705706"/>
          </a:xfrm>
          <a:prstGeom prst="rect">
            <a:avLst/>
          </a:prstGeom>
        </p:spPr>
        <p:txBody>
          <a:bodyPr wrap="square">
            <a:spAutoFit/>
          </a:bodyPr>
          <a:lstStyle/>
          <a:p>
            <a:pPr>
              <a:lnSpc>
                <a:spcPct val="150000"/>
              </a:lnSpc>
            </a:pPr>
            <a:r>
              <a:rPr lang="zh-CN" altLang="en-US" sz="1400" dirty="0">
                <a:solidFill>
                  <a:srgbClr val="212121"/>
                </a:solidFill>
                <a:latin typeface="DroidSansFallback"/>
              </a:rPr>
              <a:t>        我们知道</a:t>
            </a:r>
            <a:r>
              <a:rPr lang="en" altLang="zh-CN" sz="1400" dirty="0">
                <a:solidFill>
                  <a:srgbClr val="212121"/>
                </a:solidFill>
                <a:latin typeface="LiberationSerif"/>
              </a:rPr>
              <a:t>Cookie</a:t>
            </a:r>
            <a:r>
              <a:rPr lang="zh-CN" altLang="en-US" sz="1400" dirty="0">
                <a:solidFill>
                  <a:srgbClr val="212121"/>
                </a:solidFill>
                <a:latin typeface="DroidSansFallback"/>
              </a:rPr>
              <a:t>的值可以通过技术手段进行修改，那么这里我们只需使用</a:t>
            </a:r>
            <a:r>
              <a:rPr lang="en" altLang="zh-CN" sz="1400" dirty="0" err="1">
                <a:solidFill>
                  <a:srgbClr val="212121"/>
                </a:solidFill>
                <a:latin typeface="LiberationSerif"/>
              </a:rPr>
              <a:t>ysoserial</a:t>
            </a:r>
            <a:r>
              <a:rPr lang="zh-CN" altLang="en-US" sz="1400" dirty="0">
                <a:solidFill>
                  <a:srgbClr val="212121"/>
                </a:solidFill>
                <a:latin typeface="DroidSansFallback"/>
              </a:rPr>
              <a:t>生成包恶意语句的有效载荷：</a:t>
            </a:r>
            <a:endParaRPr lang="zh-CN" altLang="en-US" sz="1400" dirty="0">
              <a:effectLst/>
            </a:endParaRPr>
          </a:p>
        </p:txBody>
      </p:sp>
      <p:pic>
        <p:nvPicPr>
          <p:cNvPr id="20" name="图片 19">
            <a:extLst>
              <a:ext uri="{FF2B5EF4-FFF2-40B4-BE49-F238E27FC236}">
                <a16:creationId xmlns:a16="http://schemas.microsoft.com/office/drawing/2014/main" id="{89655168-408A-4B4F-A533-9F3AB9FFD000}"/>
              </a:ext>
            </a:extLst>
          </p:cNvPr>
          <p:cNvPicPr>
            <a:picLocks noChangeAspect="1"/>
          </p:cNvPicPr>
          <p:nvPr/>
        </p:nvPicPr>
        <p:blipFill>
          <a:blip r:embed="rId5"/>
          <a:stretch>
            <a:fillRect/>
          </a:stretch>
        </p:blipFill>
        <p:spPr>
          <a:xfrm>
            <a:off x="6399684" y="2815300"/>
            <a:ext cx="4953000" cy="352742"/>
          </a:xfrm>
          <a:prstGeom prst="rect">
            <a:avLst/>
          </a:prstGeom>
        </p:spPr>
      </p:pic>
      <p:pic>
        <p:nvPicPr>
          <p:cNvPr id="21" name="图片 20">
            <a:extLst>
              <a:ext uri="{FF2B5EF4-FFF2-40B4-BE49-F238E27FC236}">
                <a16:creationId xmlns:a16="http://schemas.microsoft.com/office/drawing/2014/main" id="{EE7C619D-3E94-8043-9974-437AA2AFC5FB}"/>
              </a:ext>
            </a:extLst>
          </p:cNvPr>
          <p:cNvPicPr>
            <a:picLocks noChangeAspect="1"/>
          </p:cNvPicPr>
          <p:nvPr/>
        </p:nvPicPr>
        <p:blipFill>
          <a:blip r:embed="rId6"/>
          <a:stretch>
            <a:fillRect/>
          </a:stretch>
        </p:blipFill>
        <p:spPr>
          <a:xfrm>
            <a:off x="6389614" y="3159835"/>
            <a:ext cx="4940300" cy="3532419"/>
          </a:xfrm>
          <a:prstGeom prst="rect">
            <a:avLst/>
          </a:prstGeom>
        </p:spPr>
      </p:pic>
    </p:spTree>
    <p:extLst>
      <p:ext uri="{BB962C8B-B14F-4D97-AF65-F5344CB8AC3E}">
        <p14:creationId xmlns:p14="http://schemas.microsoft.com/office/powerpoint/2010/main" val="6063385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02149" y="541920"/>
            <a:ext cx="3416320"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组件、框架漏洞分析</a:t>
            </a:r>
          </a:p>
        </p:txBody>
      </p:sp>
      <p:sp>
        <p:nvSpPr>
          <p:cNvPr id="5" name="矩形 4">
            <a:extLst>
              <a:ext uri="{FF2B5EF4-FFF2-40B4-BE49-F238E27FC236}">
                <a16:creationId xmlns:a16="http://schemas.microsoft.com/office/drawing/2014/main" id="{0404156C-DB12-564D-ABEB-7681E9CD31D5}"/>
              </a:ext>
            </a:extLst>
          </p:cNvPr>
          <p:cNvSpPr/>
          <p:nvPr/>
        </p:nvSpPr>
        <p:spPr>
          <a:xfrm>
            <a:off x="1050757" y="1414216"/>
            <a:ext cx="2757428" cy="40204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sz="1400" b="1" dirty="0" err="1">
                <a:solidFill>
                  <a:schemeClr val="bg1"/>
                </a:solidFill>
                <a:latin typeface="微软雅黑" panose="020B0503020204020204" pitchFamily="34" charset="-122"/>
                <a:ea typeface="微软雅黑" panose="020B0503020204020204" pitchFamily="34" charset="-122"/>
              </a:rPr>
              <a:t>Weblogic</a:t>
            </a:r>
            <a:r>
              <a:rPr lang="zh-CN" altLang="en" sz="1400" b="1" dirty="0">
                <a:solidFill>
                  <a:schemeClr val="bg1"/>
                </a:solidFill>
                <a:latin typeface="微软雅黑" panose="020B0503020204020204" pitchFamily="34" charset="-122"/>
                <a:ea typeface="微软雅黑" panose="020B0503020204020204" pitchFamily="34" charset="-122"/>
              </a:rPr>
              <a:t>反序列化</a:t>
            </a:r>
            <a:r>
              <a:rPr lang="zh-CN" altLang="en-US" sz="1400" b="1" dirty="0">
                <a:solidFill>
                  <a:schemeClr val="bg1"/>
                </a:solidFill>
                <a:latin typeface="微软雅黑" panose="020B0503020204020204" pitchFamily="34" charset="-122"/>
                <a:ea typeface="微软雅黑" panose="020B0503020204020204" pitchFamily="34" charset="-122"/>
              </a:rPr>
              <a:t>漏洞</a:t>
            </a:r>
            <a:endParaRPr kumimoji="1" lang="en" altLang="zh-CN" sz="1400" b="1" dirty="0">
              <a:solidFill>
                <a:schemeClr val="bg1"/>
              </a:solidFill>
            </a:endParaRPr>
          </a:p>
        </p:txBody>
      </p:sp>
      <p:sp>
        <p:nvSpPr>
          <p:cNvPr id="3" name="矩形 2">
            <a:extLst>
              <a:ext uri="{FF2B5EF4-FFF2-40B4-BE49-F238E27FC236}">
                <a16:creationId xmlns:a16="http://schemas.microsoft.com/office/drawing/2014/main" id="{2C87031B-EBBD-AD4B-8D22-776A56725E5A}"/>
              </a:ext>
            </a:extLst>
          </p:cNvPr>
          <p:cNvSpPr/>
          <p:nvPr/>
        </p:nvSpPr>
        <p:spPr>
          <a:xfrm>
            <a:off x="936267" y="2057945"/>
            <a:ext cx="10204975" cy="793487"/>
          </a:xfrm>
          <a:prstGeom prst="rect">
            <a:avLst/>
          </a:prstGeom>
        </p:spPr>
        <p:txBody>
          <a:bodyPr wrap="square">
            <a:spAutoFit/>
          </a:bodyPr>
          <a:lstStyle/>
          <a:p>
            <a:pPr>
              <a:lnSpc>
                <a:spcPct val="150000"/>
              </a:lnSpc>
            </a:pPr>
            <a:r>
              <a:rPr lang="zh-CN" altLang="en-US" sz="1600" dirty="0">
                <a:solidFill>
                  <a:srgbClr val="444444"/>
                </a:solidFill>
                <a:latin typeface="+mn-ea"/>
              </a:rPr>
              <a:t>        </a:t>
            </a:r>
            <a:r>
              <a:rPr lang="en" altLang="zh-CN" sz="1600" dirty="0">
                <a:solidFill>
                  <a:srgbClr val="444444"/>
                </a:solidFill>
                <a:latin typeface="+mn-ea"/>
              </a:rPr>
              <a:t>WebLogic</a:t>
            </a:r>
            <a:r>
              <a:rPr lang="zh-CN" altLang="en-US" sz="1600" dirty="0">
                <a:solidFill>
                  <a:srgbClr val="444444"/>
                </a:solidFill>
                <a:latin typeface="+mn-ea"/>
              </a:rPr>
              <a:t>是美国</a:t>
            </a:r>
            <a:r>
              <a:rPr lang="en" altLang="zh-CN" sz="1600" dirty="0">
                <a:solidFill>
                  <a:srgbClr val="444444"/>
                </a:solidFill>
                <a:latin typeface="+mn-ea"/>
              </a:rPr>
              <a:t>Oracle</a:t>
            </a:r>
            <a:r>
              <a:rPr lang="zh-CN" altLang="en-US" sz="1600" dirty="0">
                <a:solidFill>
                  <a:srgbClr val="444444"/>
                </a:solidFill>
                <a:latin typeface="+mn-ea"/>
              </a:rPr>
              <a:t>公司出品的一个</a:t>
            </a:r>
            <a:r>
              <a:rPr lang="en" altLang="zh-CN" sz="1600" dirty="0">
                <a:solidFill>
                  <a:srgbClr val="444444"/>
                </a:solidFill>
                <a:latin typeface="+mn-ea"/>
              </a:rPr>
              <a:t>application server</a:t>
            </a:r>
            <a:r>
              <a:rPr lang="zh-CN" altLang="en" sz="1600" dirty="0">
                <a:solidFill>
                  <a:srgbClr val="444444"/>
                </a:solidFill>
                <a:latin typeface="+mn-ea"/>
              </a:rPr>
              <a:t>，</a:t>
            </a:r>
            <a:r>
              <a:rPr lang="zh-CN" altLang="en-US" sz="1600" dirty="0">
                <a:solidFill>
                  <a:srgbClr val="444444"/>
                </a:solidFill>
                <a:latin typeface="+mn-ea"/>
              </a:rPr>
              <a:t>确切的说是一个基于</a:t>
            </a:r>
            <a:r>
              <a:rPr lang="en" altLang="zh-CN" sz="1600" dirty="0">
                <a:solidFill>
                  <a:srgbClr val="444444"/>
                </a:solidFill>
                <a:latin typeface="+mn-ea"/>
              </a:rPr>
              <a:t>JAVAEE</a:t>
            </a:r>
            <a:r>
              <a:rPr lang="zh-CN" altLang="en-US" sz="1600" dirty="0">
                <a:solidFill>
                  <a:srgbClr val="444444"/>
                </a:solidFill>
                <a:latin typeface="+mn-ea"/>
              </a:rPr>
              <a:t>架构的中间件，是用于开发、集成、部署和管理大型分布式</a:t>
            </a:r>
            <a:r>
              <a:rPr lang="en" altLang="zh-CN" sz="1600" dirty="0">
                <a:solidFill>
                  <a:srgbClr val="444444"/>
                </a:solidFill>
                <a:latin typeface="+mn-ea"/>
              </a:rPr>
              <a:t>Web</a:t>
            </a:r>
            <a:r>
              <a:rPr lang="zh-CN" altLang="en-US" sz="1600" dirty="0">
                <a:solidFill>
                  <a:srgbClr val="444444"/>
                </a:solidFill>
                <a:latin typeface="+mn-ea"/>
              </a:rPr>
              <a:t>应用、网络应用和数据库应用的</a:t>
            </a:r>
            <a:r>
              <a:rPr lang="en" altLang="zh-CN" sz="1600" dirty="0">
                <a:solidFill>
                  <a:srgbClr val="444444"/>
                </a:solidFill>
                <a:latin typeface="+mn-ea"/>
              </a:rPr>
              <a:t>Java</a:t>
            </a:r>
            <a:r>
              <a:rPr lang="zh-CN" altLang="en-US" sz="1600" dirty="0">
                <a:solidFill>
                  <a:srgbClr val="444444"/>
                </a:solidFill>
                <a:latin typeface="+mn-ea"/>
              </a:rPr>
              <a:t>应用服务器。</a:t>
            </a:r>
          </a:p>
        </p:txBody>
      </p:sp>
      <p:pic>
        <p:nvPicPr>
          <p:cNvPr id="2" name="图片 1">
            <a:extLst>
              <a:ext uri="{FF2B5EF4-FFF2-40B4-BE49-F238E27FC236}">
                <a16:creationId xmlns:a16="http://schemas.microsoft.com/office/drawing/2014/main" id="{C62C9812-F108-A04C-BB5B-BD49F1D70794}"/>
              </a:ext>
            </a:extLst>
          </p:cNvPr>
          <p:cNvPicPr>
            <a:picLocks noChangeAspect="1"/>
          </p:cNvPicPr>
          <p:nvPr/>
        </p:nvPicPr>
        <p:blipFill>
          <a:blip r:embed="rId3"/>
          <a:stretch>
            <a:fillRect/>
          </a:stretch>
        </p:blipFill>
        <p:spPr>
          <a:xfrm>
            <a:off x="658472" y="3220655"/>
            <a:ext cx="5518739" cy="3182814"/>
          </a:xfrm>
          <a:prstGeom prst="rect">
            <a:avLst/>
          </a:prstGeom>
        </p:spPr>
      </p:pic>
      <p:pic>
        <p:nvPicPr>
          <p:cNvPr id="6" name="图片 5">
            <a:extLst>
              <a:ext uri="{FF2B5EF4-FFF2-40B4-BE49-F238E27FC236}">
                <a16:creationId xmlns:a16="http://schemas.microsoft.com/office/drawing/2014/main" id="{6BA1D7AC-EE9A-754E-8443-1868360E81CD}"/>
              </a:ext>
            </a:extLst>
          </p:cNvPr>
          <p:cNvPicPr>
            <a:picLocks noChangeAspect="1"/>
          </p:cNvPicPr>
          <p:nvPr/>
        </p:nvPicPr>
        <p:blipFill>
          <a:blip r:embed="rId4"/>
          <a:stretch>
            <a:fillRect/>
          </a:stretch>
        </p:blipFill>
        <p:spPr>
          <a:xfrm>
            <a:off x="6177211" y="3220655"/>
            <a:ext cx="5273817" cy="3182814"/>
          </a:xfrm>
          <a:prstGeom prst="rect">
            <a:avLst/>
          </a:prstGeom>
        </p:spPr>
      </p:pic>
    </p:spTree>
    <p:extLst>
      <p:ext uri="{BB962C8B-B14F-4D97-AF65-F5344CB8AC3E}">
        <p14:creationId xmlns:p14="http://schemas.microsoft.com/office/powerpoint/2010/main" val="13139598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02149" y="541920"/>
            <a:ext cx="3416320"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组件、框架漏洞分析</a:t>
            </a:r>
          </a:p>
        </p:txBody>
      </p:sp>
      <p:sp>
        <p:nvSpPr>
          <p:cNvPr id="7" name="矩形 6">
            <a:extLst>
              <a:ext uri="{FF2B5EF4-FFF2-40B4-BE49-F238E27FC236}">
                <a16:creationId xmlns:a16="http://schemas.microsoft.com/office/drawing/2014/main" id="{94F93A32-E15E-EA4C-85B0-3B804811DB07}"/>
              </a:ext>
            </a:extLst>
          </p:cNvPr>
          <p:cNvSpPr/>
          <p:nvPr/>
        </p:nvSpPr>
        <p:spPr>
          <a:xfrm>
            <a:off x="840469" y="1374810"/>
            <a:ext cx="901209" cy="369332"/>
          </a:xfrm>
          <a:prstGeom prst="rect">
            <a:avLst/>
          </a:prstGeom>
        </p:spPr>
        <p:txBody>
          <a:bodyPr wrap="square">
            <a:spAutoFit/>
          </a:bodyPr>
          <a:lstStyle/>
          <a:p>
            <a:r>
              <a:rPr lang="en-US" altLang="zh-CN" b="1" dirty="0">
                <a:solidFill>
                  <a:srgbClr val="C00000"/>
                </a:solidFill>
              </a:rPr>
              <a:t>T3</a:t>
            </a:r>
            <a:r>
              <a:rPr lang="zh-CN" altLang="en-US" b="1" dirty="0">
                <a:solidFill>
                  <a:srgbClr val="C00000"/>
                </a:solidFill>
              </a:rPr>
              <a:t>协议</a:t>
            </a:r>
          </a:p>
        </p:txBody>
      </p:sp>
      <p:sp>
        <p:nvSpPr>
          <p:cNvPr id="9" name="矩形 8">
            <a:extLst>
              <a:ext uri="{FF2B5EF4-FFF2-40B4-BE49-F238E27FC236}">
                <a16:creationId xmlns:a16="http://schemas.microsoft.com/office/drawing/2014/main" id="{FD82DA78-8FD1-2E44-BB35-59C36C61A0B1}"/>
              </a:ext>
            </a:extLst>
          </p:cNvPr>
          <p:cNvSpPr/>
          <p:nvPr/>
        </p:nvSpPr>
        <p:spPr>
          <a:xfrm>
            <a:off x="1022430" y="1663117"/>
            <a:ext cx="10170289" cy="793359"/>
          </a:xfrm>
          <a:prstGeom prst="rect">
            <a:avLst/>
          </a:prstGeom>
        </p:spPr>
        <p:txBody>
          <a:bodyPr wrap="square">
            <a:spAutoFit/>
          </a:bodyPr>
          <a:lstStyle/>
          <a:p>
            <a:pPr>
              <a:lnSpc>
                <a:spcPct val="150000"/>
              </a:lnSpc>
            </a:pPr>
            <a:r>
              <a:rPr lang="zh-CN" altLang="en-US" sz="1600" dirty="0">
                <a:solidFill>
                  <a:srgbClr val="333333"/>
                </a:solidFill>
                <a:latin typeface="Monospaced Number"/>
              </a:rPr>
              <a:t>        </a:t>
            </a:r>
            <a:r>
              <a:rPr lang="en" altLang="zh-CN" sz="1600" dirty="0">
                <a:solidFill>
                  <a:srgbClr val="333333"/>
                </a:solidFill>
                <a:latin typeface="Monospaced Number"/>
              </a:rPr>
              <a:t>Java</a:t>
            </a:r>
            <a:r>
              <a:rPr lang="zh-CN" altLang="en-US" sz="1600" dirty="0">
                <a:solidFill>
                  <a:srgbClr val="333333"/>
                </a:solidFill>
                <a:latin typeface="Monospaced Number"/>
              </a:rPr>
              <a:t>原生的</a:t>
            </a:r>
            <a:r>
              <a:rPr lang="en" altLang="zh-CN" sz="1600" dirty="0">
                <a:solidFill>
                  <a:srgbClr val="333333"/>
                </a:solidFill>
                <a:latin typeface="Monospaced Number"/>
              </a:rPr>
              <a:t>RMI</a:t>
            </a:r>
            <a:r>
              <a:rPr lang="zh-CN" altLang="en-US" sz="1600" dirty="0">
                <a:solidFill>
                  <a:srgbClr val="333333"/>
                </a:solidFill>
                <a:latin typeface="Monospaced Number"/>
              </a:rPr>
              <a:t>通信是基于</a:t>
            </a:r>
            <a:r>
              <a:rPr lang="en" altLang="zh-CN" sz="1600" dirty="0">
                <a:solidFill>
                  <a:srgbClr val="333333"/>
                </a:solidFill>
                <a:latin typeface="Monospaced Number"/>
              </a:rPr>
              <a:t>JRMP</a:t>
            </a:r>
            <a:r>
              <a:rPr lang="zh-CN" altLang="en-US" sz="1600" dirty="0">
                <a:solidFill>
                  <a:srgbClr val="333333"/>
                </a:solidFill>
                <a:latin typeface="Monospaced Number"/>
              </a:rPr>
              <a:t>协议的，而在</a:t>
            </a:r>
            <a:r>
              <a:rPr lang="en" altLang="zh-CN" sz="1600" dirty="0" err="1">
                <a:solidFill>
                  <a:srgbClr val="333333"/>
                </a:solidFill>
                <a:latin typeface="Monospaced Number"/>
              </a:rPr>
              <a:t>Weblogic</a:t>
            </a:r>
            <a:r>
              <a:rPr lang="zh-CN" altLang="en-US" sz="1600" dirty="0">
                <a:solidFill>
                  <a:srgbClr val="333333"/>
                </a:solidFill>
                <a:latin typeface="Monospaced Number"/>
              </a:rPr>
              <a:t>中，使用的即是</a:t>
            </a:r>
            <a:r>
              <a:rPr lang="en" altLang="zh-CN" sz="1600" dirty="0">
                <a:solidFill>
                  <a:srgbClr val="333333"/>
                </a:solidFill>
                <a:latin typeface="Monospaced Number"/>
              </a:rPr>
              <a:t>T3</a:t>
            </a:r>
            <a:r>
              <a:rPr lang="zh-CN" altLang="en-US" sz="1600" dirty="0">
                <a:solidFill>
                  <a:srgbClr val="333333"/>
                </a:solidFill>
                <a:latin typeface="Monospaced Number"/>
              </a:rPr>
              <a:t>协议。</a:t>
            </a:r>
            <a:r>
              <a:rPr lang="en" altLang="zh-CN" sz="1600" dirty="0">
                <a:solidFill>
                  <a:srgbClr val="333333"/>
                </a:solidFill>
                <a:latin typeface="Monospaced Number"/>
              </a:rPr>
              <a:t>T3</a:t>
            </a:r>
            <a:r>
              <a:rPr lang="zh-CN" altLang="en-US" sz="1600" dirty="0">
                <a:solidFill>
                  <a:srgbClr val="333333"/>
                </a:solidFill>
                <a:latin typeface="Monospaced Number"/>
              </a:rPr>
              <a:t>协议允许</a:t>
            </a:r>
            <a:r>
              <a:rPr lang="en" altLang="zh-CN" sz="1600" dirty="0" err="1">
                <a:solidFill>
                  <a:srgbClr val="333333"/>
                </a:solidFill>
                <a:latin typeface="Monospaced Number"/>
              </a:rPr>
              <a:t>Weblogic</a:t>
            </a:r>
            <a:r>
              <a:rPr lang="en" altLang="zh-CN" sz="1600" dirty="0">
                <a:solidFill>
                  <a:srgbClr val="333333"/>
                </a:solidFill>
                <a:latin typeface="Monospaced Number"/>
              </a:rPr>
              <a:t> Server</a:t>
            </a:r>
            <a:r>
              <a:rPr lang="zh-CN" altLang="en-US" sz="1600" dirty="0">
                <a:solidFill>
                  <a:srgbClr val="333333"/>
                </a:solidFill>
                <a:latin typeface="Monospaced Number"/>
              </a:rPr>
              <a:t>和其他</a:t>
            </a:r>
            <a:r>
              <a:rPr lang="en" altLang="zh-CN" sz="1600" dirty="0">
                <a:solidFill>
                  <a:srgbClr val="333333"/>
                </a:solidFill>
                <a:latin typeface="Monospaced Number"/>
              </a:rPr>
              <a:t>Java</a:t>
            </a:r>
            <a:r>
              <a:rPr lang="zh-CN" altLang="en-US" sz="1600" dirty="0">
                <a:solidFill>
                  <a:srgbClr val="333333"/>
                </a:solidFill>
                <a:latin typeface="Monospaced Number"/>
              </a:rPr>
              <a:t>程序或其他</a:t>
            </a:r>
            <a:r>
              <a:rPr lang="en" altLang="zh-CN" sz="1600" dirty="0" err="1">
                <a:solidFill>
                  <a:srgbClr val="333333"/>
                </a:solidFill>
                <a:latin typeface="Monospaced Number"/>
              </a:rPr>
              <a:t>Weblpgic</a:t>
            </a:r>
            <a:r>
              <a:rPr lang="en" altLang="zh-CN" sz="1600" dirty="0">
                <a:solidFill>
                  <a:srgbClr val="333333"/>
                </a:solidFill>
                <a:latin typeface="Monospaced Number"/>
              </a:rPr>
              <a:t> Server</a:t>
            </a:r>
            <a:r>
              <a:rPr lang="zh-CN" altLang="en-US" sz="1600" dirty="0">
                <a:solidFill>
                  <a:srgbClr val="333333"/>
                </a:solidFill>
                <a:latin typeface="Monospaced Number"/>
              </a:rPr>
              <a:t>之前通信。</a:t>
            </a:r>
            <a:endParaRPr lang="zh-CN" altLang="en-US" sz="1600" dirty="0"/>
          </a:p>
        </p:txBody>
      </p:sp>
      <p:pic>
        <p:nvPicPr>
          <p:cNvPr id="7170" name="Picture 2">
            <a:extLst>
              <a:ext uri="{FF2B5EF4-FFF2-40B4-BE49-F238E27FC236}">
                <a16:creationId xmlns:a16="http://schemas.microsoft.com/office/drawing/2014/main" id="{E14DC2E7-5A3C-0D4D-8707-6CE477D3D0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285"/>
          <a:stretch/>
        </p:blipFill>
        <p:spPr bwMode="auto">
          <a:xfrm>
            <a:off x="3391332" y="2614828"/>
            <a:ext cx="5086873" cy="3701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2804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02149" y="541920"/>
            <a:ext cx="3416320"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组件、框架漏洞分析</a:t>
            </a:r>
          </a:p>
        </p:txBody>
      </p:sp>
      <p:sp>
        <p:nvSpPr>
          <p:cNvPr id="2" name="矩形 1">
            <a:extLst>
              <a:ext uri="{FF2B5EF4-FFF2-40B4-BE49-F238E27FC236}">
                <a16:creationId xmlns:a16="http://schemas.microsoft.com/office/drawing/2014/main" id="{A305CB26-6C8D-C74D-AE51-5E77AC5DB61B}"/>
              </a:ext>
            </a:extLst>
          </p:cNvPr>
          <p:cNvSpPr/>
          <p:nvPr/>
        </p:nvSpPr>
        <p:spPr>
          <a:xfrm>
            <a:off x="1334947" y="1980674"/>
            <a:ext cx="6096000" cy="338554"/>
          </a:xfrm>
          <a:prstGeom prst="rect">
            <a:avLst/>
          </a:prstGeom>
        </p:spPr>
        <p:txBody>
          <a:bodyPr>
            <a:spAutoFit/>
          </a:bodyPr>
          <a:lstStyle/>
          <a:p>
            <a:r>
              <a:rPr lang="en" altLang="zh-CN" sz="1600" b="1" dirty="0" err="1">
                <a:solidFill>
                  <a:srgbClr val="333333"/>
                </a:solidFill>
                <a:latin typeface="pingfang SC" panose="020B0400000000000000" pitchFamily="34" charset="-122"/>
                <a:ea typeface="pingfang SC" panose="020B0400000000000000" pitchFamily="34" charset="-122"/>
              </a:rPr>
              <a:t>weblogic.rjvm.InboundMsgAbbrev#readObject</a:t>
            </a:r>
            <a:endParaRPr lang="en" altLang="zh-CN" sz="1600" dirty="0">
              <a:solidFill>
                <a:srgbClr val="333333"/>
              </a:solidFill>
              <a:latin typeface="PingFang SC" panose="020B0400000000000000" pitchFamily="34" charset="-122"/>
              <a:ea typeface="PingFang SC" panose="020B0400000000000000" pitchFamily="34" charset="-122"/>
            </a:endParaRPr>
          </a:p>
        </p:txBody>
      </p:sp>
      <p:sp>
        <p:nvSpPr>
          <p:cNvPr id="8" name="矩形 7">
            <a:extLst>
              <a:ext uri="{FF2B5EF4-FFF2-40B4-BE49-F238E27FC236}">
                <a16:creationId xmlns:a16="http://schemas.microsoft.com/office/drawing/2014/main" id="{2C5AE4EB-FA37-5845-BBAF-9D5B8F3959A8}"/>
              </a:ext>
            </a:extLst>
          </p:cNvPr>
          <p:cNvSpPr/>
          <p:nvPr/>
        </p:nvSpPr>
        <p:spPr>
          <a:xfrm>
            <a:off x="1050757" y="1414216"/>
            <a:ext cx="2757428" cy="40204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sz="1400" b="1" dirty="0">
                <a:solidFill>
                  <a:schemeClr val="bg1"/>
                </a:solidFill>
                <a:latin typeface="微软雅黑" panose="020B0503020204020204" pitchFamily="34" charset="-122"/>
                <a:ea typeface="微软雅黑" panose="020B0503020204020204" pitchFamily="34" charset="-122"/>
              </a:rPr>
              <a:t>CVE-2015-4852</a:t>
            </a:r>
          </a:p>
        </p:txBody>
      </p:sp>
      <p:pic>
        <p:nvPicPr>
          <p:cNvPr id="3" name="图片 2">
            <a:extLst>
              <a:ext uri="{FF2B5EF4-FFF2-40B4-BE49-F238E27FC236}">
                <a16:creationId xmlns:a16="http://schemas.microsoft.com/office/drawing/2014/main" id="{13EE5B5C-6560-994C-93DC-D5F18A64D945}"/>
              </a:ext>
            </a:extLst>
          </p:cNvPr>
          <p:cNvPicPr>
            <a:picLocks noChangeAspect="1"/>
          </p:cNvPicPr>
          <p:nvPr/>
        </p:nvPicPr>
        <p:blipFill rotWithShape="1">
          <a:blip r:embed="rId3"/>
          <a:srcRect b="21730"/>
          <a:stretch/>
        </p:blipFill>
        <p:spPr>
          <a:xfrm>
            <a:off x="2745812" y="2731798"/>
            <a:ext cx="6700375" cy="1571126"/>
          </a:xfrm>
          <a:prstGeom prst="rect">
            <a:avLst/>
          </a:prstGeom>
        </p:spPr>
      </p:pic>
      <p:sp>
        <p:nvSpPr>
          <p:cNvPr id="5" name="矩形 4">
            <a:extLst>
              <a:ext uri="{FF2B5EF4-FFF2-40B4-BE49-F238E27FC236}">
                <a16:creationId xmlns:a16="http://schemas.microsoft.com/office/drawing/2014/main" id="{7F904BEA-B34A-BF4E-9FC7-18061D42DAFA}"/>
              </a:ext>
            </a:extLst>
          </p:cNvPr>
          <p:cNvSpPr/>
          <p:nvPr/>
        </p:nvSpPr>
        <p:spPr>
          <a:xfrm>
            <a:off x="906684" y="2266286"/>
            <a:ext cx="10679574" cy="621902"/>
          </a:xfrm>
          <a:prstGeom prst="rect">
            <a:avLst/>
          </a:prstGeom>
        </p:spPr>
        <p:txBody>
          <a:bodyPr wrap="square">
            <a:spAutoFit/>
          </a:bodyPr>
          <a:lstStyle/>
          <a:p>
            <a:pPr>
              <a:lnSpc>
                <a:spcPct val="150000"/>
              </a:lnSpc>
            </a:pPr>
            <a:r>
              <a:rPr lang="zh-CN" altLang="en-US" sz="1200" dirty="0">
                <a:solidFill>
                  <a:srgbClr val="333333"/>
                </a:solidFill>
                <a:latin typeface="PingFang SC" panose="020B0400000000000000" pitchFamily="34" charset="-122"/>
                <a:ea typeface="PingFang SC" panose="020B0400000000000000" pitchFamily="34" charset="-122"/>
              </a:rPr>
              <a:t>        作为入口的</a:t>
            </a:r>
            <a:r>
              <a:rPr lang="en" altLang="zh-CN" sz="1200" dirty="0" err="1">
                <a:solidFill>
                  <a:srgbClr val="333333"/>
                </a:solidFill>
                <a:latin typeface="PingFang SC" panose="020B0400000000000000" pitchFamily="34" charset="-122"/>
                <a:ea typeface="PingFang SC" panose="020B0400000000000000" pitchFamily="34" charset="-122"/>
              </a:rPr>
              <a:t>readObject</a:t>
            </a:r>
            <a:r>
              <a:rPr lang="zh-CN" altLang="en-US" sz="1200" dirty="0">
                <a:solidFill>
                  <a:srgbClr val="333333"/>
                </a:solidFill>
                <a:latin typeface="PingFang SC" panose="020B0400000000000000" pitchFamily="34" charset="-122"/>
                <a:ea typeface="PingFang SC" panose="020B0400000000000000" pitchFamily="34" charset="-122"/>
              </a:rPr>
              <a:t>方法就在此处，在此中调用了</a:t>
            </a:r>
            <a:r>
              <a:rPr lang="en" altLang="zh-CN" sz="1200" dirty="0" err="1">
                <a:solidFill>
                  <a:srgbClr val="333333"/>
                </a:solidFill>
                <a:latin typeface="PingFang SC" panose="020B0400000000000000" pitchFamily="34" charset="-122"/>
                <a:ea typeface="PingFang SC" panose="020B0400000000000000" pitchFamily="34" charset="-122"/>
              </a:rPr>
              <a:t>InboundMsgAbbrev.ServerChannelInputStream</a:t>
            </a:r>
            <a:r>
              <a:rPr lang="zh-CN" altLang="en-US" sz="1200" dirty="0">
                <a:solidFill>
                  <a:srgbClr val="333333"/>
                </a:solidFill>
                <a:latin typeface="PingFang SC" panose="020B0400000000000000" pitchFamily="34" charset="-122"/>
                <a:ea typeface="PingFang SC" panose="020B0400000000000000" pitchFamily="34" charset="-122"/>
              </a:rPr>
              <a:t>的</a:t>
            </a:r>
            <a:r>
              <a:rPr lang="en" altLang="zh-CN" sz="1200" dirty="0" err="1">
                <a:solidFill>
                  <a:srgbClr val="333333"/>
                </a:solidFill>
                <a:latin typeface="PingFang SC" panose="020B0400000000000000" pitchFamily="34" charset="-122"/>
                <a:ea typeface="PingFang SC" panose="020B0400000000000000" pitchFamily="34" charset="-122"/>
              </a:rPr>
              <a:t>readObject</a:t>
            </a:r>
            <a:r>
              <a:rPr lang="zh-CN" altLang="en-US" sz="1200" dirty="0">
                <a:solidFill>
                  <a:srgbClr val="333333"/>
                </a:solidFill>
                <a:latin typeface="PingFang SC" panose="020B0400000000000000" pitchFamily="34" charset="-122"/>
                <a:ea typeface="PingFang SC" panose="020B0400000000000000" pitchFamily="34" charset="-122"/>
              </a:rPr>
              <a:t>方法，</a:t>
            </a:r>
            <a:r>
              <a:rPr lang="en" altLang="zh-CN" sz="1200" dirty="0">
                <a:solidFill>
                  <a:srgbClr val="333333"/>
                </a:solidFill>
                <a:latin typeface="PingFang SC" panose="020B0400000000000000" pitchFamily="34" charset="-122"/>
                <a:ea typeface="PingFang SC" panose="020B0400000000000000" pitchFamily="34" charset="-122"/>
              </a:rPr>
              <a:t>var1</a:t>
            </a:r>
            <a:r>
              <a:rPr lang="zh-CN" altLang="en-US" sz="1200" dirty="0">
                <a:solidFill>
                  <a:srgbClr val="333333"/>
                </a:solidFill>
                <a:latin typeface="PingFang SC" panose="020B0400000000000000" pitchFamily="34" charset="-122"/>
                <a:ea typeface="PingFang SC" panose="020B0400000000000000" pitchFamily="34" charset="-122"/>
              </a:rPr>
              <a:t>即是序列化后的数据，我们进行一个跟进：</a:t>
            </a:r>
          </a:p>
        </p:txBody>
      </p:sp>
      <p:sp>
        <p:nvSpPr>
          <p:cNvPr id="6" name="矩形 5">
            <a:extLst>
              <a:ext uri="{FF2B5EF4-FFF2-40B4-BE49-F238E27FC236}">
                <a16:creationId xmlns:a16="http://schemas.microsoft.com/office/drawing/2014/main" id="{89BC0836-53C6-3248-B9B4-9B335D461D41}"/>
              </a:ext>
            </a:extLst>
          </p:cNvPr>
          <p:cNvSpPr/>
          <p:nvPr/>
        </p:nvSpPr>
        <p:spPr>
          <a:xfrm>
            <a:off x="1334947" y="4599159"/>
            <a:ext cx="7294590" cy="338554"/>
          </a:xfrm>
          <a:prstGeom prst="rect">
            <a:avLst/>
          </a:prstGeom>
        </p:spPr>
        <p:txBody>
          <a:bodyPr wrap="square">
            <a:spAutoFit/>
          </a:bodyPr>
          <a:lstStyle/>
          <a:p>
            <a:r>
              <a:rPr lang="en" altLang="zh-CN" sz="1600" b="1" dirty="0" err="1">
                <a:solidFill>
                  <a:srgbClr val="333333"/>
                </a:solidFill>
                <a:latin typeface="pingfang SC" panose="020B0400000000000000" pitchFamily="34" charset="-122"/>
                <a:ea typeface="pingfang SC" panose="020B0400000000000000" pitchFamily="34" charset="-122"/>
              </a:rPr>
              <a:t>InboundMsgAbbrev.ServerChannelInputStream#readObject</a:t>
            </a:r>
            <a:endParaRPr lang="zh-CN" altLang="en-US" sz="1600" dirty="0"/>
          </a:p>
        </p:txBody>
      </p:sp>
      <p:sp>
        <p:nvSpPr>
          <p:cNvPr id="10" name="矩形 9">
            <a:extLst>
              <a:ext uri="{FF2B5EF4-FFF2-40B4-BE49-F238E27FC236}">
                <a16:creationId xmlns:a16="http://schemas.microsoft.com/office/drawing/2014/main" id="{19256E7A-6514-9842-AE40-1487EECE2150}"/>
              </a:ext>
            </a:extLst>
          </p:cNvPr>
          <p:cNvSpPr/>
          <p:nvPr/>
        </p:nvSpPr>
        <p:spPr>
          <a:xfrm>
            <a:off x="906684" y="4923446"/>
            <a:ext cx="10448082" cy="621004"/>
          </a:xfrm>
          <a:prstGeom prst="rect">
            <a:avLst/>
          </a:prstGeom>
        </p:spPr>
        <p:txBody>
          <a:bodyPr wrap="square">
            <a:spAutoFit/>
          </a:bodyPr>
          <a:lstStyle/>
          <a:p>
            <a:pPr>
              <a:lnSpc>
                <a:spcPct val="150000"/>
              </a:lnSpc>
            </a:pPr>
            <a:r>
              <a:rPr lang="zh-CN" altLang="en-US" sz="1200" dirty="0">
                <a:solidFill>
                  <a:srgbClr val="333333"/>
                </a:solidFill>
                <a:latin typeface="PingFang SC" panose="020B0400000000000000" pitchFamily="34" charset="-122"/>
                <a:ea typeface="PingFang SC" panose="020B0400000000000000" pitchFamily="34" charset="-122"/>
              </a:rPr>
              <a:t>        跟进后发现此类继承自</a:t>
            </a:r>
            <a:r>
              <a:rPr lang="en" altLang="zh-CN" sz="1200" dirty="0" err="1">
                <a:solidFill>
                  <a:srgbClr val="333333"/>
                </a:solidFill>
                <a:latin typeface="PingFang SC" panose="020B0400000000000000" pitchFamily="34" charset="-122"/>
                <a:ea typeface="PingFang SC" panose="020B0400000000000000" pitchFamily="34" charset="-122"/>
              </a:rPr>
              <a:t>ObjectInputStream</a:t>
            </a:r>
            <a:r>
              <a:rPr lang="zh-CN" altLang="en-US" sz="1200" dirty="0">
                <a:solidFill>
                  <a:srgbClr val="333333"/>
                </a:solidFill>
                <a:latin typeface="PingFang SC" panose="020B0400000000000000" pitchFamily="34" charset="-122"/>
                <a:ea typeface="PingFang SC" panose="020B0400000000000000" pitchFamily="34" charset="-122"/>
              </a:rPr>
              <a:t>且未重写</a:t>
            </a:r>
            <a:r>
              <a:rPr lang="en" altLang="zh-CN" sz="1200" dirty="0" err="1">
                <a:solidFill>
                  <a:srgbClr val="333333"/>
                </a:solidFill>
                <a:latin typeface="PingFang SC" panose="020B0400000000000000" pitchFamily="34" charset="-122"/>
                <a:ea typeface="PingFang SC" panose="020B0400000000000000" pitchFamily="34" charset="-122"/>
              </a:rPr>
              <a:t>readObject</a:t>
            </a:r>
            <a:r>
              <a:rPr lang="zh-CN" altLang="en-US" sz="1200" dirty="0">
                <a:solidFill>
                  <a:srgbClr val="333333"/>
                </a:solidFill>
                <a:latin typeface="PingFang SC" panose="020B0400000000000000" pitchFamily="34" charset="-122"/>
                <a:ea typeface="PingFang SC" panose="020B0400000000000000" pitchFamily="34" charset="-122"/>
              </a:rPr>
              <a:t>方法 也就是说序列化数据传入后直接以参数的形式传入了</a:t>
            </a:r>
            <a:r>
              <a:rPr lang="en" altLang="zh-CN" sz="1200" dirty="0" err="1">
                <a:solidFill>
                  <a:srgbClr val="333333"/>
                </a:solidFill>
                <a:latin typeface="PingFang SC" panose="020B0400000000000000" pitchFamily="34" charset="-122"/>
                <a:ea typeface="PingFang SC" panose="020B0400000000000000" pitchFamily="34" charset="-122"/>
              </a:rPr>
              <a:t>ObjectInputStream</a:t>
            </a:r>
            <a:r>
              <a:rPr lang="zh-CN" altLang="en-US" sz="1200" dirty="0">
                <a:solidFill>
                  <a:srgbClr val="333333"/>
                </a:solidFill>
                <a:latin typeface="PingFang SC" panose="020B0400000000000000" pitchFamily="34" charset="-122"/>
                <a:ea typeface="PingFang SC" panose="020B0400000000000000" pitchFamily="34" charset="-122"/>
              </a:rPr>
              <a:t>对象，并调用了其</a:t>
            </a:r>
            <a:r>
              <a:rPr lang="en" altLang="zh-CN" sz="1200" dirty="0" err="1">
                <a:solidFill>
                  <a:srgbClr val="333333"/>
                </a:solidFill>
                <a:latin typeface="PingFang SC" panose="020B0400000000000000" pitchFamily="34" charset="-122"/>
                <a:ea typeface="PingFang SC" panose="020B0400000000000000" pitchFamily="34" charset="-122"/>
              </a:rPr>
              <a:t>readObject</a:t>
            </a:r>
            <a:r>
              <a:rPr lang="zh-CN" altLang="en-US" sz="1200" dirty="0">
                <a:solidFill>
                  <a:srgbClr val="333333"/>
                </a:solidFill>
                <a:latin typeface="PingFang SC" panose="020B0400000000000000" pitchFamily="34" charset="-122"/>
                <a:ea typeface="PingFang SC" panose="020B0400000000000000" pitchFamily="34" charset="-122"/>
              </a:rPr>
              <a:t>方法。</a:t>
            </a:r>
            <a:endParaRPr lang="zh-CN" altLang="en-US" sz="1200" dirty="0"/>
          </a:p>
        </p:txBody>
      </p:sp>
      <p:pic>
        <p:nvPicPr>
          <p:cNvPr id="11" name="图片 10">
            <a:extLst>
              <a:ext uri="{FF2B5EF4-FFF2-40B4-BE49-F238E27FC236}">
                <a16:creationId xmlns:a16="http://schemas.microsoft.com/office/drawing/2014/main" id="{F186D9C1-1CB5-A642-A808-795B98DDE284}"/>
              </a:ext>
            </a:extLst>
          </p:cNvPr>
          <p:cNvPicPr>
            <a:picLocks noChangeAspect="1"/>
          </p:cNvPicPr>
          <p:nvPr/>
        </p:nvPicPr>
        <p:blipFill>
          <a:blip r:embed="rId4"/>
          <a:stretch>
            <a:fillRect/>
          </a:stretch>
        </p:blipFill>
        <p:spPr>
          <a:xfrm>
            <a:off x="3051213" y="5443784"/>
            <a:ext cx="6089571" cy="1050782"/>
          </a:xfrm>
          <a:prstGeom prst="rect">
            <a:avLst/>
          </a:prstGeom>
        </p:spPr>
      </p:pic>
    </p:spTree>
    <p:extLst>
      <p:ext uri="{BB962C8B-B14F-4D97-AF65-F5344CB8AC3E}">
        <p14:creationId xmlns:p14="http://schemas.microsoft.com/office/powerpoint/2010/main" val="37673441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02149" y="541920"/>
            <a:ext cx="3416320"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组件、框架漏洞分析</a:t>
            </a:r>
          </a:p>
        </p:txBody>
      </p:sp>
      <p:pic>
        <p:nvPicPr>
          <p:cNvPr id="10242" name="Picture 2">
            <a:extLst>
              <a:ext uri="{FF2B5EF4-FFF2-40B4-BE49-F238E27FC236}">
                <a16:creationId xmlns:a16="http://schemas.microsoft.com/office/drawing/2014/main" id="{9F559ECE-A836-0541-A6F1-264874B3D2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585" y="2603758"/>
            <a:ext cx="4444729" cy="1895955"/>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103AFF8B-8C4D-2F44-83E9-638377ECBFF0}"/>
              </a:ext>
            </a:extLst>
          </p:cNvPr>
          <p:cNvSpPr/>
          <p:nvPr/>
        </p:nvSpPr>
        <p:spPr>
          <a:xfrm>
            <a:off x="1062942" y="1628688"/>
            <a:ext cx="10066116" cy="793487"/>
          </a:xfrm>
          <a:prstGeom prst="rect">
            <a:avLst/>
          </a:prstGeom>
        </p:spPr>
        <p:txBody>
          <a:bodyPr wrap="square">
            <a:spAutoFit/>
          </a:bodyPr>
          <a:lstStyle/>
          <a:p>
            <a:pPr>
              <a:lnSpc>
                <a:spcPct val="150000"/>
              </a:lnSpc>
            </a:pPr>
            <a:r>
              <a:rPr lang="zh-CN" altLang="en-US" sz="1600" dirty="0">
                <a:solidFill>
                  <a:srgbClr val="333333"/>
                </a:solidFill>
                <a:latin typeface="Monospaced Number"/>
              </a:rPr>
              <a:t>        将</a:t>
            </a:r>
            <a:r>
              <a:rPr lang="en" altLang="zh-CN" sz="1600" dirty="0">
                <a:solidFill>
                  <a:srgbClr val="333333"/>
                </a:solidFill>
                <a:latin typeface="Monospaced Number"/>
              </a:rPr>
              <a:t>T3</a:t>
            </a:r>
            <a:r>
              <a:rPr lang="zh-CN" altLang="en-US" sz="1600" dirty="0">
                <a:solidFill>
                  <a:srgbClr val="333333"/>
                </a:solidFill>
                <a:latin typeface="Monospaced Number"/>
              </a:rPr>
              <a:t>协议头写好，拼接第一部分正常序列化数据，拼接恶意的序列化数据，拼接第二部分正常序列化数据，以此来构造恶意的数据包。</a:t>
            </a:r>
            <a:endParaRPr lang="zh-CN" altLang="en-US" sz="1600" dirty="0"/>
          </a:p>
        </p:txBody>
      </p:sp>
      <p:sp>
        <p:nvSpPr>
          <p:cNvPr id="12" name="矩形 11">
            <a:extLst>
              <a:ext uri="{FF2B5EF4-FFF2-40B4-BE49-F238E27FC236}">
                <a16:creationId xmlns:a16="http://schemas.microsoft.com/office/drawing/2014/main" id="{C455015C-DD22-EF4D-945E-DDA23889AB7D}"/>
              </a:ext>
            </a:extLst>
          </p:cNvPr>
          <p:cNvSpPr/>
          <p:nvPr/>
        </p:nvSpPr>
        <p:spPr>
          <a:xfrm>
            <a:off x="1006249" y="1482939"/>
            <a:ext cx="1154097" cy="12261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7AC259"/>
              </a:solidFill>
            </a:endParaRPr>
          </a:p>
        </p:txBody>
      </p:sp>
      <p:sp>
        <p:nvSpPr>
          <p:cNvPr id="13" name="矩形 12">
            <a:extLst>
              <a:ext uri="{FF2B5EF4-FFF2-40B4-BE49-F238E27FC236}">
                <a16:creationId xmlns:a16="http://schemas.microsoft.com/office/drawing/2014/main" id="{D67E2F72-47A3-7B4F-B5C6-22B5C3009FBB}"/>
              </a:ext>
            </a:extLst>
          </p:cNvPr>
          <p:cNvSpPr/>
          <p:nvPr/>
        </p:nvSpPr>
        <p:spPr>
          <a:xfrm>
            <a:off x="996855" y="1203508"/>
            <a:ext cx="1210588" cy="430311"/>
          </a:xfrm>
          <a:prstGeom prst="rect">
            <a:avLst/>
          </a:prstGeom>
        </p:spPr>
        <p:txBody>
          <a:bodyPr wrap="none">
            <a:spAutoFit/>
          </a:bodyPr>
          <a:lstStyle/>
          <a:p>
            <a:pPr>
              <a:lnSpc>
                <a:spcPct val="120000"/>
              </a:lnSpc>
            </a:pPr>
            <a:r>
              <a:rPr lang="zh-CN" altLang="en-US" sz="2000" b="1" dirty="0">
                <a:latin typeface="Microsoft YaHei" panose="020B0503020204020204" pitchFamily="34" charset="-122"/>
                <a:ea typeface="Microsoft YaHei" panose="020B0503020204020204" pitchFamily="34" charset="-122"/>
                <a:cs typeface="+mn-ea"/>
              </a:rPr>
              <a:t>漏洞利用</a:t>
            </a:r>
          </a:p>
        </p:txBody>
      </p:sp>
      <p:sp>
        <p:nvSpPr>
          <p:cNvPr id="14" name="文本框 13">
            <a:extLst>
              <a:ext uri="{FF2B5EF4-FFF2-40B4-BE49-F238E27FC236}">
                <a16:creationId xmlns:a16="http://schemas.microsoft.com/office/drawing/2014/main" id="{FF9C0A5D-3E05-7947-8030-739DE43F249A}"/>
              </a:ext>
            </a:extLst>
          </p:cNvPr>
          <p:cNvSpPr txBox="1"/>
          <p:nvPr/>
        </p:nvSpPr>
        <p:spPr>
          <a:xfrm>
            <a:off x="583820" y="1215341"/>
            <a:ext cx="184731" cy="369332"/>
          </a:xfrm>
          <a:prstGeom prst="rect">
            <a:avLst/>
          </a:prstGeom>
          <a:noFill/>
        </p:spPr>
        <p:txBody>
          <a:bodyPr wrap="none" rtlCol="0">
            <a:spAutoFit/>
          </a:bodyPr>
          <a:lstStyle/>
          <a:p>
            <a:endParaRPr kumimoji="1" lang="zh-CN" altLang="en-US" dirty="0"/>
          </a:p>
        </p:txBody>
      </p:sp>
      <p:sp>
        <p:nvSpPr>
          <p:cNvPr id="15" name="矩形 14">
            <a:extLst>
              <a:ext uri="{FF2B5EF4-FFF2-40B4-BE49-F238E27FC236}">
                <a16:creationId xmlns:a16="http://schemas.microsoft.com/office/drawing/2014/main" id="{DD82C812-3988-4646-B647-50CB709652A2}"/>
              </a:ext>
            </a:extLst>
          </p:cNvPr>
          <p:cNvSpPr/>
          <p:nvPr/>
        </p:nvSpPr>
        <p:spPr>
          <a:xfrm>
            <a:off x="1072336" y="4715257"/>
            <a:ext cx="1154097" cy="12261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7AC259"/>
              </a:solidFill>
            </a:endParaRPr>
          </a:p>
        </p:txBody>
      </p:sp>
      <p:sp>
        <p:nvSpPr>
          <p:cNvPr id="16" name="矩形 15">
            <a:extLst>
              <a:ext uri="{FF2B5EF4-FFF2-40B4-BE49-F238E27FC236}">
                <a16:creationId xmlns:a16="http://schemas.microsoft.com/office/drawing/2014/main" id="{813CDA4F-A5E9-8A4A-AECE-032E18FF32B8}"/>
              </a:ext>
            </a:extLst>
          </p:cNvPr>
          <p:cNvSpPr/>
          <p:nvPr/>
        </p:nvSpPr>
        <p:spPr>
          <a:xfrm>
            <a:off x="1062942" y="4435826"/>
            <a:ext cx="1210588" cy="430311"/>
          </a:xfrm>
          <a:prstGeom prst="rect">
            <a:avLst/>
          </a:prstGeom>
        </p:spPr>
        <p:txBody>
          <a:bodyPr wrap="none">
            <a:spAutoFit/>
          </a:bodyPr>
          <a:lstStyle/>
          <a:p>
            <a:pPr>
              <a:lnSpc>
                <a:spcPct val="120000"/>
              </a:lnSpc>
            </a:pPr>
            <a:r>
              <a:rPr lang="zh-CN" altLang="en-US" sz="2000" b="1" dirty="0">
                <a:latin typeface="Microsoft YaHei" panose="020B0503020204020204" pitchFamily="34" charset="-122"/>
                <a:ea typeface="Microsoft YaHei" panose="020B0503020204020204" pitchFamily="34" charset="-122"/>
                <a:cs typeface="+mn-ea"/>
              </a:rPr>
              <a:t>漏洞防护</a:t>
            </a:r>
          </a:p>
        </p:txBody>
      </p:sp>
      <p:sp>
        <p:nvSpPr>
          <p:cNvPr id="17" name="文本框 16">
            <a:extLst>
              <a:ext uri="{FF2B5EF4-FFF2-40B4-BE49-F238E27FC236}">
                <a16:creationId xmlns:a16="http://schemas.microsoft.com/office/drawing/2014/main" id="{CEE9CD2A-2541-184E-B7BA-D9D9A5891E55}"/>
              </a:ext>
            </a:extLst>
          </p:cNvPr>
          <p:cNvSpPr txBox="1"/>
          <p:nvPr/>
        </p:nvSpPr>
        <p:spPr>
          <a:xfrm>
            <a:off x="649907" y="4447659"/>
            <a:ext cx="184731" cy="369332"/>
          </a:xfrm>
          <a:prstGeom prst="rect">
            <a:avLst/>
          </a:prstGeom>
          <a:noFill/>
        </p:spPr>
        <p:txBody>
          <a:bodyPr wrap="none" rtlCol="0">
            <a:spAutoFit/>
          </a:bodyPr>
          <a:lstStyle/>
          <a:p>
            <a:endParaRPr kumimoji="1" lang="zh-CN" altLang="en-US" dirty="0"/>
          </a:p>
        </p:txBody>
      </p:sp>
      <p:sp>
        <p:nvSpPr>
          <p:cNvPr id="18" name="矩形 17">
            <a:extLst>
              <a:ext uri="{FF2B5EF4-FFF2-40B4-BE49-F238E27FC236}">
                <a16:creationId xmlns:a16="http://schemas.microsoft.com/office/drawing/2014/main" id="{81E3D5E4-FA0A-9449-BD2B-6B4B91EDDB37}"/>
              </a:ext>
            </a:extLst>
          </p:cNvPr>
          <p:cNvSpPr/>
          <p:nvPr/>
        </p:nvSpPr>
        <p:spPr>
          <a:xfrm>
            <a:off x="996855" y="5117305"/>
            <a:ext cx="10066116" cy="1162691"/>
          </a:xfrm>
          <a:prstGeom prst="rect">
            <a:avLst/>
          </a:prstGeom>
        </p:spPr>
        <p:txBody>
          <a:bodyPr wrap="square">
            <a:spAutoFit/>
          </a:bodyPr>
          <a:lstStyle/>
          <a:p>
            <a:pPr>
              <a:lnSpc>
                <a:spcPct val="150000"/>
              </a:lnSpc>
            </a:pPr>
            <a:r>
              <a:rPr lang="zh-CN" altLang="en-US" sz="1600" dirty="0">
                <a:solidFill>
                  <a:srgbClr val="333333"/>
                </a:solidFill>
                <a:latin typeface="Monospaced Number"/>
              </a:rPr>
              <a:t>        （</a:t>
            </a:r>
            <a:r>
              <a:rPr lang="en-US" altLang="zh-CN" sz="1600" dirty="0">
                <a:solidFill>
                  <a:srgbClr val="333333"/>
                </a:solidFill>
                <a:latin typeface="Monospaced Number"/>
              </a:rPr>
              <a:t>1</a:t>
            </a:r>
            <a:r>
              <a:rPr lang="zh-CN" altLang="en-US" sz="1600" dirty="0">
                <a:solidFill>
                  <a:srgbClr val="333333"/>
                </a:solidFill>
                <a:latin typeface="Monospaced Number"/>
              </a:rPr>
              <a:t>）</a:t>
            </a:r>
            <a:r>
              <a:rPr lang="zh-CN" altLang="en-US" sz="1600" b="1" dirty="0">
                <a:solidFill>
                  <a:srgbClr val="C00000"/>
                </a:solidFill>
                <a:latin typeface="Monospaced Number"/>
              </a:rPr>
              <a:t>补丁升级</a:t>
            </a:r>
            <a:r>
              <a:rPr lang="zh-CN" altLang="en-US" sz="1600" dirty="0">
                <a:solidFill>
                  <a:srgbClr val="333333"/>
                </a:solidFill>
                <a:latin typeface="Monospaced Number"/>
              </a:rPr>
              <a:t>。及时升级对应版本补丁，尽快升级更新进行防护。</a:t>
            </a:r>
            <a:endParaRPr lang="en-US" altLang="zh-CN" sz="1600" dirty="0">
              <a:solidFill>
                <a:srgbClr val="333333"/>
              </a:solidFill>
              <a:latin typeface="Monospaced Number"/>
            </a:endParaRPr>
          </a:p>
          <a:p>
            <a:pPr>
              <a:lnSpc>
                <a:spcPct val="150000"/>
              </a:lnSpc>
            </a:pPr>
            <a:r>
              <a:rPr lang="zh-CN" altLang="en-US" sz="1600" dirty="0">
                <a:solidFill>
                  <a:srgbClr val="333333"/>
                </a:solidFill>
                <a:latin typeface="Monospaced Number"/>
              </a:rPr>
              <a:t>        （</a:t>
            </a:r>
            <a:r>
              <a:rPr lang="en-US" altLang="zh-CN" sz="1600" dirty="0">
                <a:solidFill>
                  <a:srgbClr val="333333"/>
                </a:solidFill>
                <a:latin typeface="Monospaced Number"/>
              </a:rPr>
              <a:t>2</a:t>
            </a:r>
            <a:r>
              <a:rPr lang="zh-CN" altLang="en-US" sz="1600" dirty="0">
                <a:solidFill>
                  <a:srgbClr val="333333"/>
                </a:solidFill>
                <a:latin typeface="Monospaced Number"/>
              </a:rPr>
              <a:t>）</a:t>
            </a:r>
            <a:r>
              <a:rPr lang="zh-CN" altLang="en-US" sz="1600" b="1" dirty="0">
                <a:solidFill>
                  <a:srgbClr val="C00000"/>
                </a:solidFill>
                <a:latin typeface="Monospaced Number"/>
              </a:rPr>
              <a:t>控制</a:t>
            </a:r>
            <a:r>
              <a:rPr lang="en" altLang="zh-CN" sz="1600" b="1" dirty="0">
                <a:solidFill>
                  <a:srgbClr val="C00000"/>
                </a:solidFill>
                <a:latin typeface="Monospaced Number"/>
              </a:rPr>
              <a:t>T3</a:t>
            </a:r>
            <a:r>
              <a:rPr lang="zh-CN" altLang="en-US" sz="1600" b="1" dirty="0">
                <a:solidFill>
                  <a:srgbClr val="C00000"/>
                </a:solidFill>
                <a:latin typeface="Monospaced Number"/>
              </a:rPr>
              <a:t>协议的访问</a:t>
            </a:r>
            <a:r>
              <a:rPr lang="zh-CN" altLang="en-US" sz="1600" dirty="0">
                <a:solidFill>
                  <a:srgbClr val="333333"/>
                </a:solidFill>
                <a:latin typeface="Monospaced Number"/>
              </a:rPr>
              <a:t>。</a:t>
            </a:r>
            <a:r>
              <a:rPr lang="en" altLang="zh-CN" sz="1600" dirty="0" err="1">
                <a:solidFill>
                  <a:srgbClr val="333333"/>
                </a:solidFill>
                <a:latin typeface="Monospaced Number"/>
              </a:rPr>
              <a:t>WebLogicServer</a:t>
            </a:r>
            <a:r>
              <a:rPr lang="en" altLang="zh-CN" sz="1600" dirty="0">
                <a:solidFill>
                  <a:srgbClr val="333333"/>
                </a:solidFill>
                <a:latin typeface="Monospaced Number"/>
              </a:rPr>
              <a:t> </a:t>
            </a:r>
            <a:r>
              <a:rPr lang="zh-CN" altLang="en-US" sz="1600" dirty="0">
                <a:solidFill>
                  <a:srgbClr val="333333"/>
                </a:solidFill>
                <a:latin typeface="Monospaced Number"/>
              </a:rPr>
              <a:t>提供了名为</a:t>
            </a:r>
            <a:r>
              <a:rPr lang="en" altLang="zh-CN" sz="1600" dirty="0" err="1">
                <a:solidFill>
                  <a:srgbClr val="333333"/>
                </a:solidFill>
                <a:latin typeface="Monospaced Number"/>
              </a:rPr>
              <a:t>weblogic.security.net.ConnectionFilterImpl</a:t>
            </a:r>
            <a:r>
              <a:rPr lang="en" altLang="zh-CN" sz="1600" dirty="0">
                <a:solidFill>
                  <a:srgbClr val="333333"/>
                </a:solidFill>
                <a:latin typeface="Monospaced Number"/>
              </a:rPr>
              <a:t> </a:t>
            </a:r>
            <a:r>
              <a:rPr lang="zh-CN" altLang="en-US" sz="1600" dirty="0">
                <a:solidFill>
                  <a:srgbClr val="333333"/>
                </a:solidFill>
                <a:latin typeface="Monospaced Number"/>
              </a:rPr>
              <a:t>的默认连接筛选器。此连接筛选器接受所有传入连接，可通过此连接筛选器配置规则，对</a:t>
            </a:r>
            <a:r>
              <a:rPr lang="en" altLang="zh-CN" sz="1600" dirty="0">
                <a:solidFill>
                  <a:srgbClr val="333333"/>
                </a:solidFill>
                <a:latin typeface="Monospaced Number"/>
              </a:rPr>
              <a:t>t3</a:t>
            </a:r>
            <a:r>
              <a:rPr lang="zh-CN" altLang="en-US" sz="1600" dirty="0">
                <a:solidFill>
                  <a:srgbClr val="333333"/>
                </a:solidFill>
                <a:latin typeface="Monospaced Number"/>
              </a:rPr>
              <a:t>及</a:t>
            </a:r>
            <a:r>
              <a:rPr lang="en" altLang="zh-CN" sz="1600" dirty="0">
                <a:solidFill>
                  <a:srgbClr val="333333"/>
                </a:solidFill>
                <a:latin typeface="Monospaced Number"/>
              </a:rPr>
              <a:t>t3s</a:t>
            </a:r>
            <a:r>
              <a:rPr lang="zh-CN" altLang="en-US" sz="1600" dirty="0">
                <a:solidFill>
                  <a:srgbClr val="333333"/>
                </a:solidFill>
                <a:latin typeface="Monospaced Number"/>
              </a:rPr>
              <a:t>协议进行访问控制。</a:t>
            </a:r>
            <a:endParaRPr lang="zh-CN" altLang="en-US" sz="1600" dirty="0"/>
          </a:p>
        </p:txBody>
      </p:sp>
    </p:spTree>
    <p:extLst>
      <p:ext uri="{BB962C8B-B14F-4D97-AF65-F5344CB8AC3E}">
        <p14:creationId xmlns:p14="http://schemas.microsoft.com/office/powerpoint/2010/main" val="1749481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73399" y="590046"/>
            <a:ext cx="2339102"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编程漏洞威胁</a:t>
            </a:r>
          </a:p>
        </p:txBody>
      </p:sp>
      <p:sp>
        <p:nvSpPr>
          <p:cNvPr id="20" name="矩形 19">
            <a:extLst>
              <a:ext uri="{FF2B5EF4-FFF2-40B4-BE49-F238E27FC236}">
                <a16:creationId xmlns:a16="http://schemas.microsoft.com/office/drawing/2014/main" id="{B870EA4D-9CF2-024C-888D-A96A070EEF54}"/>
              </a:ext>
            </a:extLst>
          </p:cNvPr>
          <p:cNvSpPr/>
          <p:nvPr/>
        </p:nvSpPr>
        <p:spPr>
          <a:xfrm>
            <a:off x="703223" y="1581782"/>
            <a:ext cx="1154097" cy="12261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7AC259"/>
              </a:solidFill>
            </a:endParaRPr>
          </a:p>
        </p:txBody>
      </p:sp>
      <p:sp>
        <p:nvSpPr>
          <p:cNvPr id="21" name="矩形 20">
            <a:extLst>
              <a:ext uri="{FF2B5EF4-FFF2-40B4-BE49-F238E27FC236}">
                <a16:creationId xmlns:a16="http://schemas.microsoft.com/office/drawing/2014/main" id="{5E19FAFA-3B26-DB4E-8007-74E42F0B01FF}"/>
              </a:ext>
            </a:extLst>
          </p:cNvPr>
          <p:cNvSpPr/>
          <p:nvPr/>
        </p:nvSpPr>
        <p:spPr>
          <a:xfrm>
            <a:off x="693829" y="1302351"/>
            <a:ext cx="1210588" cy="430311"/>
          </a:xfrm>
          <a:prstGeom prst="rect">
            <a:avLst/>
          </a:prstGeom>
        </p:spPr>
        <p:txBody>
          <a:bodyPr wrap="none">
            <a:spAutoFit/>
          </a:bodyPr>
          <a:lstStyle/>
          <a:p>
            <a:pPr>
              <a:lnSpc>
                <a:spcPct val="120000"/>
              </a:lnSpc>
            </a:pPr>
            <a:r>
              <a:rPr lang="zh-CN" altLang="en-US" sz="2000" b="1" dirty="0">
                <a:latin typeface="Microsoft YaHei" panose="020B0503020204020204" pitchFamily="34" charset="-122"/>
                <a:ea typeface="Microsoft YaHei" panose="020B0503020204020204" pitchFamily="34" charset="-122"/>
                <a:cs typeface="+mn-ea"/>
              </a:rPr>
              <a:t>实例分析</a:t>
            </a:r>
          </a:p>
        </p:txBody>
      </p:sp>
      <p:sp>
        <p:nvSpPr>
          <p:cNvPr id="2" name="矩形 1">
            <a:extLst>
              <a:ext uri="{FF2B5EF4-FFF2-40B4-BE49-F238E27FC236}">
                <a16:creationId xmlns:a16="http://schemas.microsoft.com/office/drawing/2014/main" id="{272FC931-3A4C-4040-BC27-EE012EF51B07}"/>
              </a:ext>
            </a:extLst>
          </p:cNvPr>
          <p:cNvSpPr/>
          <p:nvPr/>
        </p:nvSpPr>
        <p:spPr>
          <a:xfrm>
            <a:off x="1011398" y="1921747"/>
            <a:ext cx="3490058" cy="369332"/>
          </a:xfrm>
          <a:prstGeom prst="rect">
            <a:avLst/>
          </a:prstGeom>
        </p:spPr>
        <p:txBody>
          <a:bodyPr wrap="none">
            <a:spAutoFit/>
          </a:bodyPr>
          <a:lstStyle/>
          <a:p>
            <a:r>
              <a:rPr lang="zh-CN" altLang="en-US" b="1" dirty="0">
                <a:solidFill>
                  <a:srgbClr val="C00000"/>
                </a:solidFill>
                <a:latin typeface="LiberationSerif"/>
              </a:rPr>
              <a:t>（</a:t>
            </a:r>
            <a:r>
              <a:rPr lang="en-US" altLang="zh-CN" b="1" dirty="0">
                <a:solidFill>
                  <a:srgbClr val="C00000"/>
                </a:solidFill>
                <a:latin typeface="LiberationSerif"/>
              </a:rPr>
              <a:t>1</a:t>
            </a:r>
            <a:r>
              <a:rPr lang="zh-CN" altLang="en-US" b="1" dirty="0">
                <a:solidFill>
                  <a:srgbClr val="C00000"/>
                </a:solidFill>
                <a:latin typeface="LiberationSerif"/>
              </a:rPr>
              <a:t>）</a:t>
            </a:r>
            <a:r>
              <a:rPr lang="en" altLang="zh-CN" b="1" dirty="0">
                <a:solidFill>
                  <a:srgbClr val="C00000"/>
                </a:solidFill>
                <a:latin typeface="LiberationSerif"/>
              </a:rPr>
              <a:t>SQL</a:t>
            </a:r>
            <a:r>
              <a:rPr lang="zh-CN" altLang="en-US" b="1" dirty="0">
                <a:solidFill>
                  <a:srgbClr val="C00000"/>
                </a:solidFill>
                <a:latin typeface="DroidSansFallback"/>
              </a:rPr>
              <a:t>语句参数直接动态拼接 </a:t>
            </a:r>
            <a:endParaRPr lang="zh-CN" altLang="en-US" b="1" dirty="0">
              <a:solidFill>
                <a:srgbClr val="C00000"/>
              </a:solidFill>
              <a:effectLst/>
            </a:endParaRPr>
          </a:p>
        </p:txBody>
      </p:sp>
      <p:sp>
        <p:nvSpPr>
          <p:cNvPr id="3" name="矩形 2">
            <a:extLst>
              <a:ext uri="{FF2B5EF4-FFF2-40B4-BE49-F238E27FC236}">
                <a16:creationId xmlns:a16="http://schemas.microsoft.com/office/drawing/2014/main" id="{93444568-12B7-AF48-95A3-E5D5A081234E}"/>
              </a:ext>
            </a:extLst>
          </p:cNvPr>
          <p:cNvSpPr/>
          <p:nvPr/>
        </p:nvSpPr>
        <p:spPr>
          <a:xfrm>
            <a:off x="1096104" y="2388554"/>
            <a:ext cx="10394732" cy="369332"/>
          </a:xfrm>
          <a:prstGeom prst="rect">
            <a:avLst/>
          </a:prstGeom>
        </p:spPr>
        <p:txBody>
          <a:bodyPr wrap="square">
            <a:spAutoFit/>
          </a:bodyPr>
          <a:lstStyle/>
          <a:p>
            <a:r>
              <a:rPr lang="zh-CN" altLang="en-US" dirty="0">
                <a:solidFill>
                  <a:srgbClr val="212121"/>
                </a:solidFill>
                <a:latin typeface="DroidSansFallback"/>
              </a:rPr>
              <a:t>        在常见的场景下</a:t>
            </a:r>
            <a:r>
              <a:rPr lang="en" altLang="zh-CN" dirty="0">
                <a:solidFill>
                  <a:srgbClr val="212121"/>
                </a:solidFill>
                <a:latin typeface="LiberationSerif"/>
              </a:rPr>
              <a:t>SQL</a:t>
            </a:r>
            <a:r>
              <a:rPr lang="zh-CN" altLang="en-US" dirty="0">
                <a:solidFill>
                  <a:srgbClr val="212121"/>
                </a:solidFill>
                <a:latin typeface="DroidSansFallback"/>
              </a:rPr>
              <a:t>注入是由</a:t>
            </a:r>
            <a:r>
              <a:rPr lang="en" altLang="zh-CN" dirty="0">
                <a:solidFill>
                  <a:srgbClr val="212121"/>
                </a:solidFill>
                <a:latin typeface="LiberationSerif"/>
              </a:rPr>
              <a:t>SQL</a:t>
            </a:r>
            <a:r>
              <a:rPr lang="zh-CN" altLang="en-US" dirty="0">
                <a:solidFill>
                  <a:srgbClr val="212121"/>
                </a:solidFill>
                <a:latin typeface="DroidSansFallback"/>
              </a:rPr>
              <a:t>语句参数直接动态拼接的，典型漏洞的示例代码如下</a:t>
            </a:r>
            <a:r>
              <a:rPr lang="en-US" altLang="zh-CN" dirty="0">
                <a:solidFill>
                  <a:srgbClr val="212121"/>
                </a:solidFill>
                <a:latin typeface="DroidSansFallback"/>
              </a:rPr>
              <a:t>: </a:t>
            </a:r>
            <a:endParaRPr lang="zh-CN" altLang="en-US" dirty="0">
              <a:effectLst/>
            </a:endParaRPr>
          </a:p>
        </p:txBody>
      </p:sp>
      <p:pic>
        <p:nvPicPr>
          <p:cNvPr id="5" name="图片 4">
            <a:extLst>
              <a:ext uri="{FF2B5EF4-FFF2-40B4-BE49-F238E27FC236}">
                <a16:creationId xmlns:a16="http://schemas.microsoft.com/office/drawing/2014/main" id="{35F6B3CD-A43F-0848-B690-D73136C47DBB}"/>
              </a:ext>
            </a:extLst>
          </p:cNvPr>
          <p:cNvPicPr>
            <a:picLocks noChangeAspect="1"/>
          </p:cNvPicPr>
          <p:nvPr/>
        </p:nvPicPr>
        <p:blipFill>
          <a:blip r:embed="rId3"/>
          <a:stretch>
            <a:fillRect/>
          </a:stretch>
        </p:blipFill>
        <p:spPr>
          <a:xfrm>
            <a:off x="693829" y="3178662"/>
            <a:ext cx="5184009" cy="2776520"/>
          </a:xfrm>
          <a:prstGeom prst="rect">
            <a:avLst/>
          </a:prstGeom>
        </p:spPr>
      </p:pic>
      <p:sp>
        <p:nvSpPr>
          <p:cNvPr id="6" name="矩形 5">
            <a:extLst>
              <a:ext uri="{FF2B5EF4-FFF2-40B4-BE49-F238E27FC236}">
                <a16:creationId xmlns:a16="http://schemas.microsoft.com/office/drawing/2014/main" id="{BB4C5784-6646-1645-838E-6AE3564587AC}"/>
              </a:ext>
            </a:extLst>
          </p:cNvPr>
          <p:cNvSpPr/>
          <p:nvPr/>
        </p:nvSpPr>
        <p:spPr>
          <a:xfrm>
            <a:off x="6209249" y="3503201"/>
            <a:ext cx="5585031" cy="2127442"/>
          </a:xfrm>
          <a:prstGeom prst="rect">
            <a:avLst/>
          </a:prstGeom>
        </p:spPr>
        <p:txBody>
          <a:bodyPr wrap="square">
            <a:spAutoFit/>
          </a:bodyPr>
          <a:lstStyle/>
          <a:p>
            <a:pPr>
              <a:lnSpc>
                <a:spcPct val="150000"/>
              </a:lnSpc>
            </a:pPr>
            <a:r>
              <a:rPr lang="zh-CN" altLang="en-US" dirty="0">
                <a:solidFill>
                  <a:srgbClr val="212121"/>
                </a:solidFill>
                <a:latin typeface="DroidSansFallback"/>
              </a:rPr>
              <a:t>上述代码首先加载数据库驱动，然后进行数据库的连接，通过 </a:t>
            </a:r>
            <a:r>
              <a:rPr lang="zh-CN" altLang="en-US" dirty="0">
                <a:solidFill>
                  <a:srgbClr val="212121"/>
                </a:solidFill>
                <a:latin typeface="LiberationSerif"/>
              </a:rPr>
              <a:t>“</a:t>
            </a:r>
            <a:r>
              <a:rPr lang="en" altLang="zh-CN" dirty="0" err="1">
                <a:solidFill>
                  <a:srgbClr val="212121"/>
                </a:solidFill>
                <a:latin typeface="LiberationSerif"/>
              </a:rPr>
              <a:t>request.getParameter</a:t>
            </a:r>
            <a:r>
              <a:rPr lang="en" altLang="zh-CN" dirty="0">
                <a:solidFill>
                  <a:srgbClr val="212121"/>
                </a:solidFill>
                <a:latin typeface="DroidSansFallback"/>
              </a:rPr>
              <a:t>(</a:t>
            </a:r>
            <a:r>
              <a:rPr lang="en" altLang="zh-CN" dirty="0">
                <a:solidFill>
                  <a:srgbClr val="212121"/>
                </a:solidFill>
                <a:latin typeface="LiberationSerif"/>
              </a:rPr>
              <a:t>"id"</a:t>
            </a:r>
            <a:r>
              <a:rPr lang="en" altLang="zh-CN" dirty="0">
                <a:solidFill>
                  <a:srgbClr val="212121"/>
                </a:solidFill>
                <a:latin typeface="DroidSansFallback"/>
              </a:rPr>
              <a:t>)</a:t>
            </a:r>
            <a:r>
              <a:rPr lang="en" altLang="zh-CN" dirty="0">
                <a:solidFill>
                  <a:srgbClr val="212121"/>
                </a:solidFill>
                <a:latin typeface="LiberationSerif"/>
              </a:rPr>
              <a:t>”</a:t>
            </a:r>
            <a:r>
              <a:rPr lang="zh-CN" altLang="en-US" dirty="0">
                <a:solidFill>
                  <a:srgbClr val="212121"/>
                </a:solidFill>
                <a:latin typeface="DroidSansFallback"/>
              </a:rPr>
              <a:t>获取了传入</a:t>
            </a:r>
            <a:r>
              <a:rPr lang="en" altLang="zh-CN" dirty="0">
                <a:solidFill>
                  <a:srgbClr val="212121"/>
                </a:solidFill>
                <a:latin typeface="LiberationSerif"/>
              </a:rPr>
              <a:t>id</a:t>
            </a:r>
            <a:r>
              <a:rPr lang="zh-CN" altLang="en-US" dirty="0">
                <a:solidFill>
                  <a:srgbClr val="212121"/>
                </a:solidFill>
                <a:latin typeface="DroidSansFallback"/>
              </a:rPr>
              <a:t>的值，并通过 </a:t>
            </a:r>
            <a:r>
              <a:rPr lang="zh-CN" altLang="en-US" dirty="0">
                <a:solidFill>
                  <a:srgbClr val="212121"/>
                </a:solidFill>
                <a:latin typeface="LiberationSerif"/>
              </a:rPr>
              <a:t>“</a:t>
            </a:r>
            <a:r>
              <a:rPr lang="en-US" altLang="zh-CN" dirty="0">
                <a:solidFill>
                  <a:srgbClr val="212121"/>
                </a:solidFill>
                <a:latin typeface="LiberationSerif"/>
              </a:rPr>
              <a:t>"</a:t>
            </a:r>
            <a:r>
              <a:rPr lang="en" altLang="zh-CN" dirty="0">
                <a:solidFill>
                  <a:srgbClr val="212121"/>
                </a:solidFill>
                <a:latin typeface="LiberationSerif"/>
              </a:rPr>
              <a:t>SELECT*FROM\"IWEBSEC\".\"user\" WHERE\"id\"="+id”</a:t>
            </a:r>
            <a:r>
              <a:rPr lang="zh-CN" altLang="en-US" dirty="0">
                <a:solidFill>
                  <a:srgbClr val="212121"/>
                </a:solidFill>
                <a:latin typeface="DroidSansFallback"/>
              </a:rPr>
              <a:t>直接进行</a:t>
            </a:r>
            <a:r>
              <a:rPr lang="zh-CN" altLang="en-US" dirty="0">
                <a:latin typeface="DroidSansFallback"/>
              </a:rPr>
              <a:t>了</a:t>
            </a:r>
            <a:r>
              <a:rPr lang="zh-CN" altLang="en-US" b="1" dirty="0">
                <a:solidFill>
                  <a:srgbClr val="58AD54"/>
                </a:solidFill>
                <a:latin typeface="DroidSansFallback"/>
              </a:rPr>
              <a:t> </a:t>
            </a:r>
            <a:r>
              <a:rPr lang="en" altLang="zh-CN" b="1" dirty="0">
                <a:solidFill>
                  <a:srgbClr val="58AD54"/>
                </a:solidFill>
                <a:latin typeface="LiberationSerif"/>
              </a:rPr>
              <a:t>SQL</a:t>
            </a:r>
            <a:r>
              <a:rPr lang="zh-CN" altLang="en-US" b="1" dirty="0">
                <a:solidFill>
                  <a:srgbClr val="58AD54"/>
                </a:solidFill>
                <a:latin typeface="DroidSansFallback"/>
              </a:rPr>
              <a:t>语句的拼接</a:t>
            </a:r>
            <a:r>
              <a:rPr lang="zh-CN" altLang="en-US" dirty="0">
                <a:solidFill>
                  <a:srgbClr val="212121"/>
                </a:solidFill>
                <a:latin typeface="DroidSansFallback"/>
              </a:rPr>
              <a:t>，然后通过</a:t>
            </a:r>
            <a:r>
              <a:rPr lang="en" altLang="zh-CN" dirty="0" err="1">
                <a:solidFill>
                  <a:srgbClr val="212121"/>
                </a:solidFill>
                <a:latin typeface="LiberationSerif"/>
              </a:rPr>
              <a:t>st.executeQuery</a:t>
            </a:r>
            <a:r>
              <a:rPr lang="zh-CN" altLang="en-US" dirty="0">
                <a:solidFill>
                  <a:srgbClr val="212121"/>
                </a:solidFill>
                <a:latin typeface="DroidSansFallback"/>
              </a:rPr>
              <a:t>执行</a:t>
            </a:r>
            <a:r>
              <a:rPr lang="en" altLang="zh-CN" dirty="0">
                <a:solidFill>
                  <a:srgbClr val="212121"/>
                </a:solidFill>
                <a:latin typeface="LiberationSerif"/>
              </a:rPr>
              <a:t>SQL</a:t>
            </a:r>
            <a:r>
              <a:rPr lang="zh-CN" altLang="en-US" dirty="0">
                <a:solidFill>
                  <a:srgbClr val="212121"/>
                </a:solidFill>
                <a:latin typeface="DroidSansFallback"/>
              </a:rPr>
              <a:t>语句。 </a:t>
            </a:r>
            <a:endParaRPr lang="zh-CN" altLang="en-US" dirty="0">
              <a:effectLst/>
            </a:endParaRPr>
          </a:p>
        </p:txBody>
      </p:sp>
    </p:spTree>
    <p:extLst>
      <p:ext uri="{BB962C8B-B14F-4D97-AF65-F5344CB8AC3E}">
        <p14:creationId xmlns:p14="http://schemas.microsoft.com/office/powerpoint/2010/main" val="36477090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02149" y="541920"/>
            <a:ext cx="3416320"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组件、框架漏洞分析</a:t>
            </a:r>
          </a:p>
        </p:txBody>
      </p:sp>
      <p:sp>
        <p:nvSpPr>
          <p:cNvPr id="7" name="矩形 6">
            <a:extLst>
              <a:ext uri="{FF2B5EF4-FFF2-40B4-BE49-F238E27FC236}">
                <a16:creationId xmlns:a16="http://schemas.microsoft.com/office/drawing/2014/main" id="{94F93A32-E15E-EA4C-85B0-3B804811DB07}"/>
              </a:ext>
            </a:extLst>
          </p:cNvPr>
          <p:cNvSpPr/>
          <p:nvPr/>
        </p:nvSpPr>
        <p:spPr>
          <a:xfrm>
            <a:off x="840469" y="1374810"/>
            <a:ext cx="1729111" cy="369332"/>
          </a:xfrm>
          <a:prstGeom prst="rect">
            <a:avLst/>
          </a:prstGeom>
        </p:spPr>
        <p:txBody>
          <a:bodyPr wrap="square">
            <a:spAutoFit/>
          </a:bodyPr>
          <a:lstStyle/>
          <a:p>
            <a:r>
              <a:rPr lang="en-US" altLang="zh-CN" b="1" dirty="0" err="1">
                <a:solidFill>
                  <a:srgbClr val="C00000"/>
                </a:solidFill>
              </a:rPr>
              <a:t>XMLDecoder</a:t>
            </a:r>
            <a:endParaRPr lang="zh-CN" altLang="en-US" b="1" dirty="0">
              <a:solidFill>
                <a:srgbClr val="C00000"/>
              </a:solidFill>
            </a:endParaRPr>
          </a:p>
        </p:txBody>
      </p:sp>
      <p:sp>
        <p:nvSpPr>
          <p:cNvPr id="9" name="矩形 8">
            <a:extLst>
              <a:ext uri="{FF2B5EF4-FFF2-40B4-BE49-F238E27FC236}">
                <a16:creationId xmlns:a16="http://schemas.microsoft.com/office/drawing/2014/main" id="{FD82DA78-8FD1-2E44-BB35-59C36C61A0B1}"/>
              </a:ext>
            </a:extLst>
          </p:cNvPr>
          <p:cNvSpPr/>
          <p:nvPr/>
        </p:nvSpPr>
        <p:spPr>
          <a:xfrm>
            <a:off x="1022430" y="1663117"/>
            <a:ext cx="10170289" cy="793359"/>
          </a:xfrm>
          <a:prstGeom prst="rect">
            <a:avLst/>
          </a:prstGeom>
        </p:spPr>
        <p:txBody>
          <a:bodyPr wrap="square">
            <a:spAutoFit/>
          </a:bodyPr>
          <a:lstStyle/>
          <a:p>
            <a:pPr>
              <a:lnSpc>
                <a:spcPct val="150000"/>
              </a:lnSpc>
            </a:pPr>
            <a:r>
              <a:rPr lang="zh-CN" altLang="en-US" sz="1600" dirty="0">
                <a:solidFill>
                  <a:srgbClr val="333333"/>
                </a:solidFill>
                <a:latin typeface="Monospaced Number"/>
              </a:rPr>
              <a:t>        </a:t>
            </a:r>
            <a:r>
              <a:rPr lang="en" altLang="zh-CN" sz="1600" dirty="0" err="1">
                <a:solidFill>
                  <a:srgbClr val="333333"/>
                </a:solidFill>
                <a:latin typeface="Monospaced Number"/>
              </a:rPr>
              <a:t>XMLDecoder</a:t>
            </a:r>
            <a:r>
              <a:rPr lang="zh-CN" altLang="en-US" sz="1600" dirty="0">
                <a:solidFill>
                  <a:srgbClr val="333333"/>
                </a:solidFill>
                <a:latin typeface="Monospaced Number"/>
              </a:rPr>
              <a:t>是一套用于对</a:t>
            </a:r>
            <a:r>
              <a:rPr lang="en" altLang="zh-CN" sz="1600" dirty="0">
                <a:solidFill>
                  <a:srgbClr val="333333"/>
                </a:solidFill>
                <a:latin typeface="Monospaced Number"/>
              </a:rPr>
              <a:t>XML</a:t>
            </a:r>
            <a:r>
              <a:rPr lang="zh-CN" altLang="en-US" sz="1600" dirty="0">
                <a:solidFill>
                  <a:srgbClr val="333333"/>
                </a:solidFill>
                <a:latin typeface="Monospaced Number"/>
              </a:rPr>
              <a:t>进行序列化或反序列化的一套</a:t>
            </a:r>
            <a:r>
              <a:rPr lang="en" altLang="zh-CN" sz="1600" dirty="0">
                <a:solidFill>
                  <a:srgbClr val="333333"/>
                </a:solidFill>
                <a:latin typeface="Monospaced Number"/>
              </a:rPr>
              <a:t>API</a:t>
            </a:r>
            <a:r>
              <a:rPr lang="zh-CN" altLang="en" sz="1600" dirty="0">
                <a:solidFill>
                  <a:srgbClr val="333333"/>
                </a:solidFill>
                <a:latin typeface="Monospaced Number"/>
              </a:rPr>
              <a:t>，</a:t>
            </a:r>
            <a:r>
              <a:rPr lang="zh-CN" altLang="en-US" sz="1600" dirty="0">
                <a:solidFill>
                  <a:srgbClr val="333333"/>
                </a:solidFill>
                <a:latin typeface="Monospaced Number"/>
              </a:rPr>
              <a:t>它在</a:t>
            </a:r>
            <a:r>
              <a:rPr lang="en" altLang="zh-CN" sz="1600" dirty="0">
                <a:solidFill>
                  <a:srgbClr val="333333"/>
                </a:solidFill>
                <a:latin typeface="Monospaced Number"/>
              </a:rPr>
              <a:t>JDK1.4</a:t>
            </a:r>
            <a:r>
              <a:rPr lang="zh-CN" altLang="en-US" sz="1600" dirty="0">
                <a:solidFill>
                  <a:srgbClr val="333333"/>
                </a:solidFill>
                <a:latin typeface="Monospaced Number"/>
              </a:rPr>
              <a:t>就已经被开发了出来，它对</a:t>
            </a:r>
            <a:r>
              <a:rPr lang="en" altLang="zh-CN" sz="1600" dirty="0">
                <a:solidFill>
                  <a:srgbClr val="333333"/>
                </a:solidFill>
                <a:latin typeface="Monospaced Number"/>
              </a:rPr>
              <a:t>XML</a:t>
            </a:r>
            <a:r>
              <a:rPr lang="zh-CN" altLang="en-US" sz="1600" dirty="0">
                <a:solidFill>
                  <a:srgbClr val="333333"/>
                </a:solidFill>
                <a:latin typeface="Monospaced Number"/>
              </a:rPr>
              <a:t>的解析模式并不是更为人所知的</a:t>
            </a:r>
            <a:r>
              <a:rPr lang="en" altLang="zh-CN" sz="1600" dirty="0">
                <a:solidFill>
                  <a:srgbClr val="333333"/>
                </a:solidFill>
                <a:latin typeface="Monospaced Number"/>
              </a:rPr>
              <a:t>DOM</a:t>
            </a:r>
            <a:r>
              <a:rPr lang="zh-CN" altLang="en-US" sz="1600" dirty="0">
                <a:solidFill>
                  <a:srgbClr val="333333"/>
                </a:solidFill>
                <a:latin typeface="Monospaced Number"/>
              </a:rPr>
              <a:t>解析，而是</a:t>
            </a:r>
            <a:r>
              <a:rPr lang="en" altLang="zh-CN" sz="1600" dirty="0">
                <a:solidFill>
                  <a:srgbClr val="333333"/>
                </a:solidFill>
                <a:latin typeface="Monospaced Number"/>
              </a:rPr>
              <a:t>SAX</a:t>
            </a:r>
            <a:r>
              <a:rPr lang="zh-CN" altLang="en-US" sz="1600" dirty="0">
                <a:solidFill>
                  <a:srgbClr val="333333"/>
                </a:solidFill>
                <a:latin typeface="Monospaced Number"/>
              </a:rPr>
              <a:t>解析。</a:t>
            </a:r>
            <a:endParaRPr lang="zh-CN" altLang="en-US" sz="1600" dirty="0"/>
          </a:p>
        </p:txBody>
      </p:sp>
      <p:sp>
        <p:nvSpPr>
          <p:cNvPr id="6" name="矩形 5">
            <a:extLst>
              <a:ext uri="{FF2B5EF4-FFF2-40B4-BE49-F238E27FC236}">
                <a16:creationId xmlns:a16="http://schemas.microsoft.com/office/drawing/2014/main" id="{F99BDAD1-16D8-364A-9932-373121F04BAD}"/>
              </a:ext>
            </a:extLst>
          </p:cNvPr>
          <p:cNvSpPr/>
          <p:nvPr/>
        </p:nvSpPr>
        <p:spPr>
          <a:xfrm>
            <a:off x="840469" y="2543759"/>
            <a:ext cx="2757428" cy="40204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sz="1400" b="1" dirty="0">
                <a:solidFill>
                  <a:schemeClr val="bg1"/>
                </a:solidFill>
                <a:latin typeface="微软雅黑" panose="020B0503020204020204" pitchFamily="34" charset="-122"/>
                <a:ea typeface="微软雅黑" panose="020B0503020204020204" pitchFamily="34" charset="-122"/>
              </a:rPr>
              <a:t>CVE-2017-1027</a:t>
            </a:r>
            <a:r>
              <a:rPr lang="en-US" altLang="zh-CN" sz="1400" b="1" dirty="0">
                <a:solidFill>
                  <a:schemeClr val="bg1"/>
                </a:solidFill>
                <a:latin typeface="微软雅黑" panose="020B0503020204020204" pitchFamily="34" charset="-122"/>
                <a:ea typeface="微软雅黑" panose="020B0503020204020204" pitchFamily="34" charset="-122"/>
              </a:rPr>
              <a:t>1</a:t>
            </a:r>
            <a:r>
              <a:rPr lang="en" altLang="zh-CN" sz="1400" b="1" dirty="0">
                <a:solidFill>
                  <a:schemeClr val="bg1"/>
                </a:solidFill>
                <a:latin typeface="微软雅黑" panose="020B0503020204020204" pitchFamily="34" charset="-122"/>
                <a:ea typeface="微软雅黑" panose="020B0503020204020204" pitchFamily="34" charset="-122"/>
              </a:rPr>
              <a:t> </a:t>
            </a:r>
          </a:p>
        </p:txBody>
      </p:sp>
      <p:sp>
        <p:nvSpPr>
          <p:cNvPr id="5" name="矩形 4">
            <a:extLst>
              <a:ext uri="{FF2B5EF4-FFF2-40B4-BE49-F238E27FC236}">
                <a16:creationId xmlns:a16="http://schemas.microsoft.com/office/drawing/2014/main" id="{505DCA7D-A557-AD42-B720-143322C4C686}"/>
              </a:ext>
            </a:extLst>
          </p:cNvPr>
          <p:cNvSpPr/>
          <p:nvPr/>
        </p:nvSpPr>
        <p:spPr>
          <a:xfrm>
            <a:off x="1021980" y="3054453"/>
            <a:ext cx="10170289" cy="797719"/>
          </a:xfrm>
          <a:prstGeom prst="rect">
            <a:avLst/>
          </a:prstGeom>
        </p:spPr>
        <p:txBody>
          <a:bodyPr wrap="square">
            <a:spAutoFit/>
          </a:bodyPr>
          <a:lstStyle/>
          <a:p>
            <a:pPr>
              <a:lnSpc>
                <a:spcPct val="150000"/>
              </a:lnSpc>
            </a:pPr>
            <a:r>
              <a:rPr lang="zh-CN" altLang="en-US" sz="1600" dirty="0">
                <a:latin typeface="Helvetica" pitchFamily="2" charset="0"/>
              </a:rPr>
              <a:t>        </a:t>
            </a:r>
            <a:r>
              <a:rPr lang="en" altLang="zh-CN" sz="1600" dirty="0">
                <a:latin typeface="Helvetica" pitchFamily="2" charset="0"/>
              </a:rPr>
              <a:t>CVE-2017-10271</a:t>
            </a:r>
            <a:r>
              <a:rPr lang="zh-CN" altLang="en-US" sz="1600" dirty="0">
                <a:latin typeface="PingFang SC" panose="020B0400000000000000" pitchFamily="34" charset="-122"/>
                <a:ea typeface="PingFang SC" panose="020B0400000000000000" pitchFamily="34" charset="-122"/>
              </a:rPr>
              <a:t>漏洞是由</a:t>
            </a:r>
            <a:r>
              <a:rPr lang="en" altLang="zh-CN" sz="1600" b="1" dirty="0" err="1">
                <a:solidFill>
                  <a:srgbClr val="C00000"/>
                </a:solidFill>
                <a:latin typeface="Helvetica" pitchFamily="2" charset="0"/>
              </a:rPr>
              <a:t>wls-wsat.war</a:t>
            </a:r>
            <a:r>
              <a:rPr lang="zh-CN" altLang="en-US" sz="1600" dirty="0">
                <a:latin typeface="PingFang SC" panose="020B0400000000000000" pitchFamily="34" charset="-122"/>
                <a:ea typeface="PingFang SC" panose="020B0400000000000000" pitchFamily="34" charset="-122"/>
              </a:rPr>
              <a:t>包出现的，在</a:t>
            </a:r>
            <a:r>
              <a:rPr lang="en" altLang="zh-CN" sz="1600" dirty="0" err="1">
                <a:latin typeface="Helvetica" pitchFamily="2" charset="0"/>
              </a:rPr>
              <a:t>wls-Wsat</a:t>
            </a:r>
            <a:r>
              <a:rPr lang="zh-CN" altLang="en-US" sz="1600" dirty="0">
                <a:latin typeface="PingFang SC" panose="020B0400000000000000" pitchFamily="34" charset="-122"/>
                <a:ea typeface="PingFang SC" panose="020B0400000000000000" pitchFamily="34" charset="-122"/>
              </a:rPr>
              <a:t>使用了</a:t>
            </a:r>
            <a:r>
              <a:rPr lang="en" altLang="zh-CN" sz="1600" dirty="0" err="1">
                <a:latin typeface="Helvetica" pitchFamily="2" charset="0"/>
              </a:rPr>
              <a:t>weblogic</a:t>
            </a:r>
            <a:r>
              <a:rPr lang="zh-CN" altLang="en-US" sz="1600" dirty="0">
                <a:latin typeface="PingFang SC" panose="020B0400000000000000" pitchFamily="34" charset="-122"/>
                <a:ea typeface="PingFang SC" panose="020B0400000000000000" pitchFamily="34" charset="-122"/>
              </a:rPr>
              <a:t>自带的</a:t>
            </a:r>
            <a:r>
              <a:rPr lang="en" altLang="zh-CN" sz="1600" dirty="0">
                <a:latin typeface="Helvetica" pitchFamily="2" charset="0"/>
              </a:rPr>
              <a:t>webservices</a:t>
            </a:r>
            <a:r>
              <a:rPr lang="zh-CN" altLang="en-US" sz="1600" dirty="0">
                <a:latin typeface="PingFang SC" panose="020B0400000000000000" pitchFamily="34" charset="-122"/>
                <a:ea typeface="PingFang SC" panose="020B0400000000000000" pitchFamily="34" charset="-122"/>
              </a:rPr>
              <a:t>处理程序来处理</a:t>
            </a:r>
            <a:r>
              <a:rPr lang="en" altLang="zh-CN" sz="1600" dirty="0">
                <a:latin typeface="Helvetica" pitchFamily="2" charset="0"/>
              </a:rPr>
              <a:t>SOAP</a:t>
            </a:r>
            <a:r>
              <a:rPr lang="zh-CN" altLang="en-US" sz="1600" dirty="0">
                <a:latin typeface="PingFang SC" panose="020B0400000000000000" pitchFamily="34" charset="-122"/>
                <a:ea typeface="PingFang SC" panose="020B0400000000000000" pitchFamily="34" charset="-122"/>
              </a:rPr>
              <a:t>前端请求。</a:t>
            </a:r>
            <a:endParaRPr lang="zh-CN" altLang="en-US" sz="1600" dirty="0">
              <a:effectLst/>
              <a:latin typeface="Helvetica" pitchFamily="2" charset="0"/>
            </a:endParaRPr>
          </a:p>
        </p:txBody>
      </p:sp>
      <p:sp>
        <p:nvSpPr>
          <p:cNvPr id="8" name="矩形 7">
            <a:extLst>
              <a:ext uri="{FF2B5EF4-FFF2-40B4-BE49-F238E27FC236}">
                <a16:creationId xmlns:a16="http://schemas.microsoft.com/office/drawing/2014/main" id="{32F7863D-8621-2C4A-8753-4A14AA677E7D}"/>
              </a:ext>
            </a:extLst>
          </p:cNvPr>
          <p:cNvSpPr/>
          <p:nvPr/>
        </p:nvSpPr>
        <p:spPr>
          <a:xfrm>
            <a:off x="1507556" y="3960818"/>
            <a:ext cx="8067368" cy="1903213"/>
          </a:xfrm>
          <a:prstGeom prst="rect">
            <a:avLst/>
          </a:prstGeom>
        </p:spPr>
        <p:txBody>
          <a:bodyPr wrap="square">
            <a:spAutoFit/>
          </a:bodyPr>
          <a:lstStyle/>
          <a:p>
            <a:pPr>
              <a:lnSpc>
                <a:spcPct val="150000"/>
              </a:lnSpc>
            </a:pPr>
            <a:r>
              <a:rPr lang="zh-CN" altLang="en-US" sz="1600" dirty="0">
                <a:latin typeface="PingFang SC" panose="020B0400000000000000" pitchFamily="34" charset="-122"/>
                <a:ea typeface="PingFang SC" panose="020B0400000000000000" pitchFamily="34" charset="-122"/>
              </a:rPr>
              <a:t>在类中获取的</a:t>
            </a:r>
            <a:r>
              <a:rPr lang="en" altLang="zh-CN" sz="1600" dirty="0">
                <a:latin typeface="Helvetica" pitchFamily="2" charset="0"/>
                <a:ea typeface="PingFang SC" panose="020B0400000000000000" pitchFamily="34" charset="-122"/>
              </a:rPr>
              <a:t>xml</a:t>
            </a:r>
            <a:r>
              <a:rPr lang="zh-CN" altLang="en-US" sz="1600" dirty="0">
                <a:latin typeface="PingFang SC" panose="020B0400000000000000" pitchFamily="34" charset="-122"/>
                <a:ea typeface="PingFang SC" panose="020B0400000000000000" pitchFamily="34" charset="-122"/>
              </a:rPr>
              <a:t>数据最终会传递给</a:t>
            </a:r>
            <a:r>
              <a:rPr lang="en" altLang="zh-CN" sz="1600" dirty="0" err="1">
                <a:latin typeface="Helvetica" pitchFamily="2" charset="0"/>
                <a:ea typeface="PingFang SC" panose="020B0400000000000000" pitchFamily="34" charset="-122"/>
              </a:rPr>
              <a:t>XMLDecoder</a:t>
            </a:r>
            <a:r>
              <a:rPr lang="zh-CN" altLang="en-US" sz="1600" dirty="0">
                <a:latin typeface="PingFang SC" panose="020B0400000000000000" pitchFamily="34" charset="-122"/>
                <a:ea typeface="PingFang SC" panose="020B0400000000000000" pitchFamily="34" charset="-122"/>
              </a:rPr>
              <a:t>来解析，触发漏洞。</a:t>
            </a:r>
          </a:p>
          <a:p>
            <a:pPr>
              <a:lnSpc>
                <a:spcPct val="150000"/>
              </a:lnSpc>
            </a:pPr>
            <a:r>
              <a:rPr lang="en" altLang="zh-CN" sz="1600" dirty="0">
                <a:latin typeface="Helvetica" pitchFamily="2" charset="0"/>
                <a:ea typeface="PingFang SC" panose="020B0400000000000000" pitchFamily="34" charset="-122"/>
              </a:rPr>
              <a:t>Xml</a:t>
            </a:r>
            <a:r>
              <a:rPr lang="zh-CN" altLang="en-US" sz="1600" dirty="0">
                <a:latin typeface="PingFang SC" panose="020B0400000000000000" pitchFamily="34" charset="-122"/>
                <a:ea typeface="PingFang SC" panose="020B0400000000000000" pitchFamily="34" charset="-122"/>
              </a:rPr>
              <a:t>数据的传递过程</a:t>
            </a:r>
          </a:p>
          <a:p>
            <a:pPr>
              <a:lnSpc>
                <a:spcPct val="150000"/>
              </a:lnSpc>
            </a:pPr>
            <a:r>
              <a:rPr lang="en" altLang="zh-CN" sz="1600" b="1" dirty="0">
                <a:solidFill>
                  <a:srgbClr val="C00000"/>
                </a:solidFill>
                <a:latin typeface="Helvetica" pitchFamily="2" charset="0"/>
              </a:rPr>
              <a:t>weblogic.wsee.jaxws.workcontext.WorkContextServerTube.processRequest</a:t>
            </a:r>
          </a:p>
          <a:p>
            <a:pPr>
              <a:lnSpc>
                <a:spcPct val="150000"/>
              </a:lnSpc>
            </a:pPr>
            <a:r>
              <a:rPr lang="en" altLang="zh-CN" sz="1600" b="1" dirty="0" err="1">
                <a:solidFill>
                  <a:srgbClr val="C00000"/>
                </a:solidFill>
                <a:latin typeface="Helvetica" pitchFamily="2" charset="0"/>
              </a:rPr>
              <a:t>weblogic.wsee.jaxws.workcontext.WorkContextTube.readHeaderOld</a:t>
            </a:r>
            <a:endParaRPr lang="en" altLang="zh-CN" sz="1600" b="1" dirty="0">
              <a:solidFill>
                <a:srgbClr val="C00000"/>
              </a:solidFill>
              <a:latin typeface="Helvetica" pitchFamily="2" charset="0"/>
            </a:endParaRPr>
          </a:p>
          <a:p>
            <a:pPr>
              <a:lnSpc>
                <a:spcPct val="150000"/>
              </a:lnSpc>
            </a:pPr>
            <a:r>
              <a:rPr lang="en" altLang="zh-CN" sz="1600" b="1" dirty="0" err="1">
                <a:solidFill>
                  <a:srgbClr val="C00000"/>
                </a:solidFill>
                <a:latin typeface="Helvetica" pitchFamily="2" charset="0"/>
              </a:rPr>
              <a:t>weblogic.wsee.workarea.WorkContextXmlInputAdapter</a:t>
            </a:r>
            <a:endParaRPr lang="en" altLang="zh-CN" sz="1600" b="1" dirty="0">
              <a:solidFill>
                <a:srgbClr val="C00000"/>
              </a:solidFill>
              <a:effectLst/>
              <a:latin typeface="Helvetica" pitchFamily="2" charset="0"/>
            </a:endParaRPr>
          </a:p>
        </p:txBody>
      </p:sp>
    </p:spTree>
    <p:extLst>
      <p:ext uri="{BB962C8B-B14F-4D97-AF65-F5344CB8AC3E}">
        <p14:creationId xmlns:p14="http://schemas.microsoft.com/office/powerpoint/2010/main" val="36380460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02149" y="541920"/>
            <a:ext cx="3416320"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组件、框架漏洞分析</a:t>
            </a:r>
          </a:p>
        </p:txBody>
      </p:sp>
      <p:sp>
        <p:nvSpPr>
          <p:cNvPr id="2" name="矩形 1">
            <a:extLst>
              <a:ext uri="{FF2B5EF4-FFF2-40B4-BE49-F238E27FC236}">
                <a16:creationId xmlns:a16="http://schemas.microsoft.com/office/drawing/2014/main" id="{A305CB26-6C8D-C74D-AE51-5E77AC5DB61B}"/>
              </a:ext>
            </a:extLst>
          </p:cNvPr>
          <p:cNvSpPr/>
          <p:nvPr/>
        </p:nvSpPr>
        <p:spPr>
          <a:xfrm>
            <a:off x="1334946" y="1528735"/>
            <a:ext cx="8303040" cy="369332"/>
          </a:xfrm>
          <a:prstGeom prst="rect">
            <a:avLst/>
          </a:prstGeom>
        </p:spPr>
        <p:txBody>
          <a:bodyPr wrap="square">
            <a:spAutoFit/>
          </a:bodyPr>
          <a:lstStyle/>
          <a:p>
            <a:r>
              <a:rPr lang="en" altLang="zh-CN" b="1" dirty="0"/>
              <a:t>weblogic.wsee.jaxws.workcontext.WorkContextServerTube.processRequest </a:t>
            </a:r>
            <a:endParaRPr lang="en" altLang="zh-CN" sz="1600" b="1" dirty="0">
              <a:effectLst/>
            </a:endParaRPr>
          </a:p>
        </p:txBody>
      </p:sp>
      <p:sp>
        <p:nvSpPr>
          <p:cNvPr id="5" name="矩形 4">
            <a:extLst>
              <a:ext uri="{FF2B5EF4-FFF2-40B4-BE49-F238E27FC236}">
                <a16:creationId xmlns:a16="http://schemas.microsoft.com/office/drawing/2014/main" id="{7F904BEA-B34A-BF4E-9FC7-18061D42DAFA}"/>
              </a:ext>
            </a:extLst>
          </p:cNvPr>
          <p:cNvSpPr/>
          <p:nvPr/>
        </p:nvSpPr>
        <p:spPr>
          <a:xfrm>
            <a:off x="1334946" y="1835003"/>
            <a:ext cx="10679574" cy="344903"/>
          </a:xfrm>
          <a:prstGeom prst="rect">
            <a:avLst/>
          </a:prstGeom>
        </p:spPr>
        <p:txBody>
          <a:bodyPr wrap="square">
            <a:spAutoFit/>
          </a:bodyPr>
          <a:lstStyle/>
          <a:p>
            <a:pPr>
              <a:lnSpc>
                <a:spcPct val="150000"/>
              </a:lnSpc>
            </a:pPr>
            <a:r>
              <a:rPr lang="zh-CN" altLang="en-US" sz="1200" dirty="0">
                <a:solidFill>
                  <a:srgbClr val="333333"/>
                </a:solidFill>
                <a:latin typeface="PingFang SC" panose="020B0400000000000000" pitchFamily="34" charset="-122"/>
                <a:ea typeface="PingFang SC" panose="020B0400000000000000" pitchFamily="34" charset="-122"/>
              </a:rPr>
              <a:t>服务器获取</a:t>
            </a:r>
            <a:r>
              <a:rPr lang="en-US" altLang="zh-CN" sz="1200" dirty="0">
                <a:solidFill>
                  <a:srgbClr val="333333"/>
                </a:solidFill>
                <a:latin typeface="PingFang SC" panose="020B0400000000000000" pitchFamily="34" charset="-122"/>
                <a:ea typeface="PingFang SC" panose="020B0400000000000000" pitchFamily="34" charset="-122"/>
              </a:rPr>
              <a:t>l</a:t>
            </a:r>
            <a:r>
              <a:rPr lang="en" altLang="zh-CN" sz="1200" dirty="0">
                <a:solidFill>
                  <a:srgbClr val="333333"/>
                </a:solidFill>
                <a:latin typeface="PingFang SC" panose="020B0400000000000000" pitchFamily="34" charset="-122"/>
                <a:ea typeface="PingFang SC" panose="020B0400000000000000" pitchFamily="34" charset="-122"/>
              </a:rPr>
              <a:t>ocalHeader1</a:t>
            </a:r>
            <a:r>
              <a:rPr lang="zh-CN" altLang="en-US" sz="1200" dirty="0">
                <a:solidFill>
                  <a:srgbClr val="333333"/>
                </a:solidFill>
                <a:latin typeface="PingFang SC" panose="020B0400000000000000" pitchFamily="34" charset="-122"/>
                <a:ea typeface="PingFang SC" panose="020B0400000000000000" pitchFamily="34" charset="-122"/>
              </a:rPr>
              <a:t>将</a:t>
            </a:r>
            <a:r>
              <a:rPr lang="en-US" altLang="zh-CN" sz="1200" dirty="0">
                <a:solidFill>
                  <a:srgbClr val="333333"/>
                </a:solidFill>
                <a:latin typeface="PingFang SC" panose="020B0400000000000000" pitchFamily="34" charset="-122"/>
                <a:ea typeface="PingFang SC" panose="020B0400000000000000" pitchFamily="34" charset="-122"/>
              </a:rPr>
              <a:t>&lt;</a:t>
            </a:r>
            <a:r>
              <a:rPr lang="en" altLang="zh-CN" sz="1200" dirty="0" err="1">
                <a:solidFill>
                  <a:srgbClr val="333333"/>
                </a:solidFill>
                <a:latin typeface="PingFang SC" panose="020B0400000000000000" pitchFamily="34" charset="-122"/>
                <a:ea typeface="PingFang SC" panose="020B0400000000000000" pitchFamily="34" charset="-122"/>
              </a:rPr>
              <a:t>Work:WorkContext</a:t>
            </a:r>
            <a:r>
              <a:rPr lang="en" altLang="zh-CN" sz="1200" dirty="0">
                <a:solidFill>
                  <a:srgbClr val="333333"/>
                </a:solidFill>
                <a:latin typeface="PingFang SC" panose="020B0400000000000000" pitchFamily="34" charset="-122"/>
                <a:ea typeface="PingFang SC" panose="020B0400000000000000" pitchFamily="34" charset="-122"/>
              </a:rPr>
              <a:t>&gt;</a:t>
            </a:r>
            <a:r>
              <a:rPr lang="zh-CN" altLang="en-US" sz="1200" dirty="0">
                <a:solidFill>
                  <a:srgbClr val="333333"/>
                </a:solidFill>
                <a:latin typeface="PingFang SC" panose="020B0400000000000000" pitchFamily="34" charset="-122"/>
                <a:ea typeface="PingFang SC" panose="020B0400000000000000" pitchFamily="34" charset="-122"/>
              </a:rPr>
              <a:t>数据传递到</a:t>
            </a:r>
            <a:r>
              <a:rPr lang="en" altLang="zh-CN" sz="1200" dirty="0" err="1">
                <a:solidFill>
                  <a:srgbClr val="333333"/>
                </a:solidFill>
                <a:latin typeface="PingFang SC" panose="020B0400000000000000" pitchFamily="34" charset="-122"/>
                <a:ea typeface="PingFang SC" panose="020B0400000000000000" pitchFamily="34" charset="-122"/>
              </a:rPr>
              <a:t>readHeaderold</a:t>
            </a:r>
            <a:r>
              <a:rPr lang="zh-CN" altLang="en-US" sz="1200" dirty="0">
                <a:solidFill>
                  <a:srgbClr val="333333"/>
                </a:solidFill>
                <a:latin typeface="PingFang SC" panose="020B0400000000000000" pitchFamily="34" charset="-122"/>
                <a:ea typeface="PingFang SC" panose="020B0400000000000000" pitchFamily="34" charset="-122"/>
              </a:rPr>
              <a:t>方法</a:t>
            </a:r>
          </a:p>
        </p:txBody>
      </p:sp>
      <p:sp>
        <p:nvSpPr>
          <p:cNvPr id="10" name="矩形 9">
            <a:extLst>
              <a:ext uri="{FF2B5EF4-FFF2-40B4-BE49-F238E27FC236}">
                <a16:creationId xmlns:a16="http://schemas.microsoft.com/office/drawing/2014/main" id="{19256E7A-6514-9842-AE40-1487EECE2150}"/>
              </a:ext>
            </a:extLst>
          </p:cNvPr>
          <p:cNvSpPr/>
          <p:nvPr/>
        </p:nvSpPr>
        <p:spPr>
          <a:xfrm>
            <a:off x="1334946" y="4034429"/>
            <a:ext cx="10448082" cy="344903"/>
          </a:xfrm>
          <a:prstGeom prst="rect">
            <a:avLst/>
          </a:prstGeom>
        </p:spPr>
        <p:txBody>
          <a:bodyPr wrap="square">
            <a:spAutoFit/>
          </a:bodyPr>
          <a:lstStyle/>
          <a:p>
            <a:pPr>
              <a:lnSpc>
                <a:spcPct val="150000"/>
              </a:lnSpc>
            </a:pPr>
            <a:r>
              <a:rPr lang="zh-CN" altLang="en-US" sz="1200" dirty="0">
                <a:solidFill>
                  <a:srgbClr val="333333"/>
                </a:solidFill>
                <a:latin typeface="PingFang SC" panose="020B0400000000000000" pitchFamily="34" charset="-122"/>
                <a:ea typeface="PingFang SC" panose="020B0400000000000000" pitchFamily="34" charset="-122"/>
              </a:rPr>
              <a:t>在</a:t>
            </a:r>
            <a:r>
              <a:rPr lang="en" altLang="zh-CN" sz="1200" dirty="0" err="1">
                <a:solidFill>
                  <a:srgbClr val="333333"/>
                </a:solidFill>
                <a:latin typeface="PingFang SC" panose="020B0400000000000000" pitchFamily="34" charset="-122"/>
                <a:ea typeface="PingFang SC" panose="020B0400000000000000" pitchFamily="34" charset="-122"/>
              </a:rPr>
              <a:t>readHeaderold</a:t>
            </a:r>
            <a:r>
              <a:rPr lang="zh-CN" altLang="en-US" sz="1200" dirty="0">
                <a:solidFill>
                  <a:srgbClr val="333333"/>
                </a:solidFill>
                <a:latin typeface="PingFang SC" panose="020B0400000000000000" pitchFamily="34" charset="-122"/>
                <a:ea typeface="PingFang SC" panose="020B0400000000000000" pitchFamily="34" charset="-122"/>
              </a:rPr>
              <a:t>方法中实例化了</a:t>
            </a:r>
            <a:r>
              <a:rPr lang="en" altLang="zh-CN" sz="1200" dirty="0" err="1">
                <a:solidFill>
                  <a:srgbClr val="333333"/>
                </a:solidFill>
                <a:latin typeface="PingFang SC" panose="020B0400000000000000" pitchFamily="34" charset="-122"/>
                <a:ea typeface="PingFang SC" panose="020B0400000000000000" pitchFamily="34" charset="-122"/>
              </a:rPr>
              <a:t>WorkContextXmlInputAdapter</a:t>
            </a:r>
            <a:r>
              <a:rPr lang="zh-CN" altLang="en-US" sz="1200" dirty="0">
                <a:solidFill>
                  <a:srgbClr val="333333"/>
                </a:solidFill>
                <a:latin typeface="PingFang SC" panose="020B0400000000000000" pitchFamily="34" charset="-122"/>
                <a:ea typeface="PingFang SC" panose="020B0400000000000000" pitchFamily="34" charset="-122"/>
              </a:rPr>
              <a:t>类，将</a:t>
            </a:r>
            <a:r>
              <a:rPr lang="en" altLang="zh-CN" sz="1200" dirty="0">
                <a:solidFill>
                  <a:srgbClr val="333333"/>
                </a:solidFill>
                <a:latin typeface="PingFang SC" panose="020B0400000000000000" pitchFamily="34" charset="-122"/>
                <a:ea typeface="PingFang SC" panose="020B0400000000000000" pitchFamily="34" charset="-122"/>
              </a:rPr>
              <a:t>XML</a:t>
            </a:r>
            <a:r>
              <a:rPr lang="zh-CN" altLang="en-US" sz="1200" dirty="0">
                <a:solidFill>
                  <a:srgbClr val="333333"/>
                </a:solidFill>
                <a:latin typeface="PingFang SC" panose="020B0400000000000000" pitchFamily="34" charset="-122"/>
                <a:ea typeface="PingFang SC" panose="020B0400000000000000" pitchFamily="34" charset="-122"/>
              </a:rPr>
              <a:t>格式的序列化数据传递到此类的构造方法中</a:t>
            </a:r>
          </a:p>
        </p:txBody>
      </p:sp>
      <p:pic>
        <p:nvPicPr>
          <p:cNvPr id="7" name="图片 6">
            <a:extLst>
              <a:ext uri="{FF2B5EF4-FFF2-40B4-BE49-F238E27FC236}">
                <a16:creationId xmlns:a16="http://schemas.microsoft.com/office/drawing/2014/main" id="{9C0CB05D-5635-FE49-8AA8-3560D0EEBEB7}"/>
              </a:ext>
            </a:extLst>
          </p:cNvPr>
          <p:cNvPicPr>
            <a:picLocks noChangeAspect="1"/>
          </p:cNvPicPr>
          <p:nvPr/>
        </p:nvPicPr>
        <p:blipFill>
          <a:blip r:embed="rId3"/>
          <a:stretch>
            <a:fillRect/>
          </a:stretch>
        </p:blipFill>
        <p:spPr>
          <a:xfrm>
            <a:off x="3632118" y="2228187"/>
            <a:ext cx="4927759" cy="1806242"/>
          </a:xfrm>
          <a:prstGeom prst="rect">
            <a:avLst/>
          </a:prstGeom>
        </p:spPr>
      </p:pic>
      <p:pic>
        <p:nvPicPr>
          <p:cNvPr id="9" name="图片 8">
            <a:extLst>
              <a:ext uri="{FF2B5EF4-FFF2-40B4-BE49-F238E27FC236}">
                <a16:creationId xmlns:a16="http://schemas.microsoft.com/office/drawing/2014/main" id="{C7A3775E-DAEA-E44F-A35B-33C0A3792EAB}"/>
              </a:ext>
            </a:extLst>
          </p:cNvPr>
          <p:cNvPicPr>
            <a:picLocks noChangeAspect="1"/>
          </p:cNvPicPr>
          <p:nvPr/>
        </p:nvPicPr>
        <p:blipFill>
          <a:blip r:embed="rId4"/>
          <a:stretch>
            <a:fillRect/>
          </a:stretch>
        </p:blipFill>
        <p:spPr>
          <a:xfrm>
            <a:off x="3071210" y="4488100"/>
            <a:ext cx="5662886" cy="1697474"/>
          </a:xfrm>
          <a:prstGeom prst="rect">
            <a:avLst/>
          </a:prstGeom>
        </p:spPr>
      </p:pic>
    </p:spTree>
    <p:extLst>
      <p:ext uri="{BB962C8B-B14F-4D97-AF65-F5344CB8AC3E}">
        <p14:creationId xmlns:p14="http://schemas.microsoft.com/office/powerpoint/2010/main" val="22401936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02149" y="541920"/>
            <a:ext cx="3416320"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组件、框架漏洞分析</a:t>
            </a:r>
          </a:p>
        </p:txBody>
      </p:sp>
      <p:sp>
        <p:nvSpPr>
          <p:cNvPr id="5" name="矩形 4">
            <a:extLst>
              <a:ext uri="{FF2B5EF4-FFF2-40B4-BE49-F238E27FC236}">
                <a16:creationId xmlns:a16="http://schemas.microsoft.com/office/drawing/2014/main" id="{7F904BEA-B34A-BF4E-9FC7-18061D42DAFA}"/>
              </a:ext>
            </a:extLst>
          </p:cNvPr>
          <p:cNvSpPr/>
          <p:nvPr/>
        </p:nvSpPr>
        <p:spPr>
          <a:xfrm>
            <a:off x="1334946" y="1183361"/>
            <a:ext cx="10679574" cy="344903"/>
          </a:xfrm>
          <a:prstGeom prst="rect">
            <a:avLst/>
          </a:prstGeom>
        </p:spPr>
        <p:txBody>
          <a:bodyPr wrap="square">
            <a:spAutoFit/>
          </a:bodyPr>
          <a:lstStyle/>
          <a:p>
            <a:pPr>
              <a:lnSpc>
                <a:spcPct val="150000"/>
              </a:lnSpc>
            </a:pPr>
            <a:r>
              <a:rPr lang="zh-CN" altLang="en-US" sz="1200" dirty="0">
                <a:solidFill>
                  <a:srgbClr val="333333"/>
                </a:solidFill>
                <a:latin typeface="PingFang SC" panose="020B0400000000000000" pitchFamily="34" charset="-122"/>
                <a:ea typeface="PingFang SC" panose="020B0400000000000000" pitchFamily="34" charset="-122"/>
              </a:rPr>
              <a:t>最后通过</a:t>
            </a:r>
            <a:r>
              <a:rPr lang="en" altLang="zh-CN" sz="1200" dirty="0" err="1">
                <a:solidFill>
                  <a:srgbClr val="333333"/>
                </a:solidFill>
                <a:latin typeface="PingFang SC" panose="020B0400000000000000" pitchFamily="34" charset="-122"/>
                <a:ea typeface="PingFang SC" panose="020B0400000000000000" pitchFamily="34" charset="-122"/>
              </a:rPr>
              <a:t>XMLDecoder</a:t>
            </a:r>
            <a:r>
              <a:rPr lang="zh-CN" altLang="en-US" sz="1200" dirty="0">
                <a:solidFill>
                  <a:srgbClr val="333333"/>
                </a:solidFill>
                <a:latin typeface="PingFang SC" panose="020B0400000000000000" pitchFamily="34" charset="-122"/>
                <a:ea typeface="PingFang SC" panose="020B0400000000000000" pitchFamily="34" charset="-122"/>
              </a:rPr>
              <a:t>来进行反序列化操作，实现命令执行。</a:t>
            </a:r>
          </a:p>
        </p:txBody>
      </p:sp>
      <p:pic>
        <p:nvPicPr>
          <p:cNvPr id="3" name="图片 2">
            <a:extLst>
              <a:ext uri="{FF2B5EF4-FFF2-40B4-BE49-F238E27FC236}">
                <a16:creationId xmlns:a16="http://schemas.microsoft.com/office/drawing/2014/main" id="{A069E997-9F51-714D-9737-B4E590C5EFEE}"/>
              </a:ext>
            </a:extLst>
          </p:cNvPr>
          <p:cNvPicPr>
            <a:picLocks noChangeAspect="1"/>
          </p:cNvPicPr>
          <p:nvPr/>
        </p:nvPicPr>
        <p:blipFill>
          <a:blip r:embed="rId3"/>
          <a:stretch>
            <a:fillRect/>
          </a:stretch>
        </p:blipFill>
        <p:spPr>
          <a:xfrm>
            <a:off x="3312291" y="1646485"/>
            <a:ext cx="4654550" cy="1543050"/>
          </a:xfrm>
          <a:prstGeom prst="rect">
            <a:avLst/>
          </a:prstGeom>
        </p:spPr>
      </p:pic>
      <p:pic>
        <p:nvPicPr>
          <p:cNvPr id="8" name="图片 7">
            <a:extLst>
              <a:ext uri="{FF2B5EF4-FFF2-40B4-BE49-F238E27FC236}">
                <a16:creationId xmlns:a16="http://schemas.microsoft.com/office/drawing/2014/main" id="{CF5EA6F3-9879-B443-A3A8-A3292724A906}"/>
              </a:ext>
            </a:extLst>
          </p:cNvPr>
          <p:cNvPicPr>
            <a:picLocks noChangeAspect="1"/>
          </p:cNvPicPr>
          <p:nvPr/>
        </p:nvPicPr>
        <p:blipFill rotWithShape="1">
          <a:blip r:embed="rId4"/>
          <a:srcRect t="19644"/>
          <a:stretch/>
        </p:blipFill>
        <p:spPr>
          <a:xfrm>
            <a:off x="1486447" y="3429000"/>
            <a:ext cx="3651688" cy="3009017"/>
          </a:xfrm>
          <a:prstGeom prst="rect">
            <a:avLst/>
          </a:prstGeom>
        </p:spPr>
      </p:pic>
      <p:pic>
        <p:nvPicPr>
          <p:cNvPr id="11" name="图片 10">
            <a:extLst>
              <a:ext uri="{FF2B5EF4-FFF2-40B4-BE49-F238E27FC236}">
                <a16:creationId xmlns:a16="http://schemas.microsoft.com/office/drawing/2014/main" id="{989A4F96-08D0-B740-965D-E5952ECABA8F}"/>
              </a:ext>
            </a:extLst>
          </p:cNvPr>
          <p:cNvPicPr>
            <a:picLocks noChangeAspect="1"/>
          </p:cNvPicPr>
          <p:nvPr/>
        </p:nvPicPr>
        <p:blipFill rotWithShape="1">
          <a:blip r:embed="rId4"/>
          <a:srcRect b="81228"/>
          <a:stretch/>
        </p:blipFill>
        <p:spPr>
          <a:xfrm>
            <a:off x="5639566" y="4129522"/>
            <a:ext cx="4991100" cy="960749"/>
          </a:xfrm>
          <a:prstGeom prst="rect">
            <a:avLst/>
          </a:prstGeom>
        </p:spPr>
      </p:pic>
      <p:sp>
        <p:nvSpPr>
          <p:cNvPr id="13" name="矩形 12">
            <a:extLst>
              <a:ext uri="{FF2B5EF4-FFF2-40B4-BE49-F238E27FC236}">
                <a16:creationId xmlns:a16="http://schemas.microsoft.com/office/drawing/2014/main" id="{B43C72B0-E05F-4D4A-8A7E-CC1677549F74}"/>
              </a:ext>
            </a:extLst>
          </p:cNvPr>
          <p:cNvSpPr/>
          <p:nvPr/>
        </p:nvSpPr>
        <p:spPr>
          <a:xfrm>
            <a:off x="5639566" y="5336085"/>
            <a:ext cx="5190845" cy="338554"/>
          </a:xfrm>
          <a:prstGeom prst="rect">
            <a:avLst/>
          </a:prstGeom>
        </p:spPr>
        <p:txBody>
          <a:bodyPr wrap="none">
            <a:spAutoFit/>
          </a:bodyPr>
          <a:lstStyle/>
          <a:p>
            <a:r>
              <a:rPr lang="zh-CN" altLang="en-US" sz="1600" b="1" dirty="0">
                <a:solidFill>
                  <a:srgbClr val="C00000"/>
                </a:solidFill>
                <a:latin typeface="PingFang SC" panose="020B0400000000000000" pitchFamily="34" charset="-122"/>
                <a:ea typeface="PingFang SC" panose="020B0400000000000000" pitchFamily="34" charset="-122"/>
              </a:rPr>
              <a:t>使用</a:t>
            </a:r>
            <a:r>
              <a:rPr lang="en" altLang="zh-CN" sz="1600" b="1" dirty="0" err="1">
                <a:solidFill>
                  <a:srgbClr val="C00000"/>
                </a:solidFill>
                <a:latin typeface="Helvetica" pitchFamily="2" charset="0"/>
              </a:rPr>
              <a:t>burpsuite</a:t>
            </a:r>
            <a:r>
              <a:rPr lang="zh-CN" altLang="en-US" sz="1600" b="1" dirty="0">
                <a:solidFill>
                  <a:srgbClr val="C00000"/>
                </a:solidFill>
                <a:latin typeface="PingFang SC" panose="020B0400000000000000" pitchFamily="34" charset="-122"/>
                <a:ea typeface="PingFang SC" panose="020B0400000000000000" pitchFamily="34" charset="-122"/>
              </a:rPr>
              <a:t>进行漏洞复现，执行</a:t>
            </a:r>
            <a:r>
              <a:rPr lang="en" altLang="zh-CN" sz="1600" b="1" dirty="0" err="1">
                <a:solidFill>
                  <a:srgbClr val="C00000"/>
                </a:solidFill>
                <a:latin typeface="Helvetica" pitchFamily="2" charset="0"/>
              </a:rPr>
              <a:t>whoami</a:t>
            </a:r>
            <a:r>
              <a:rPr lang="zh-CN" altLang="en-US" sz="1600" b="1" dirty="0">
                <a:solidFill>
                  <a:srgbClr val="C00000"/>
                </a:solidFill>
                <a:latin typeface="PingFang SC" panose="020B0400000000000000" pitchFamily="34" charset="-122"/>
                <a:ea typeface="PingFang SC" panose="020B0400000000000000" pitchFamily="34" charset="-122"/>
              </a:rPr>
              <a:t>输出到</a:t>
            </a:r>
            <a:r>
              <a:rPr lang="en-US" altLang="zh-CN" sz="1600" b="1" dirty="0">
                <a:solidFill>
                  <a:srgbClr val="C00000"/>
                </a:solidFill>
                <a:latin typeface="Helvetica" pitchFamily="2" charset="0"/>
              </a:rPr>
              <a:t>/</a:t>
            </a:r>
            <a:r>
              <a:rPr lang="en" altLang="zh-CN" sz="1600" b="1" dirty="0" err="1">
                <a:solidFill>
                  <a:srgbClr val="C00000"/>
                </a:solidFill>
                <a:latin typeface="Helvetica" pitchFamily="2" charset="0"/>
              </a:rPr>
              <a:t>tmp</a:t>
            </a:r>
            <a:endParaRPr lang="en" altLang="zh-CN" sz="1600" b="1" dirty="0">
              <a:solidFill>
                <a:srgbClr val="C00000"/>
              </a:solidFill>
              <a:effectLst/>
              <a:latin typeface="Helvetica" pitchFamily="2" charset="0"/>
            </a:endParaRPr>
          </a:p>
        </p:txBody>
      </p:sp>
    </p:spTree>
    <p:extLst>
      <p:ext uri="{BB962C8B-B14F-4D97-AF65-F5344CB8AC3E}">
        <p14:creationId xmlns:p14="http://schemas.microsoft.com/office/powerpoint/2010/main" val="12654542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02149" y="541920"/>
            <a:ext cx="3416320"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组件、框架漏洞分析</a:t>
            </a:r>
          </a:p>
        </p:txBody>
      </p:sp>
      <p:sp>
        <p:nvSpPr>
          <p:cNvPr id="5" name="矩形 4">
            <a:extLst>
              <a:ext uri="{FF2B5EF4-FFF2-40B4-BE49-F238E27FC236}">
                <a16:creationId xmlns:a16="http://schemas.microsoft.com/office/drawing/2014/main" id="{0404156C-DB12-564D-ABEB-7681E9CD31D5}"/>
              </a:ext>
            </a:extLst>
          </p:cNvPr>
          <p:cNvSpPr/>
          <p:nvPr/>
        </p:nvSpPr>
        <p:spPr>
          <a:xfrm>
            <a:off x="1050757" y="1414216"/>
            <a:ext cx="2757428" cy="40204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sz="1400" b="1" dirty="0">
                <a:solidFill>
                  <a:schemeClr val="bg1"/>
                </a:solidFill>
                <a:latin typeface="微软雅黑" panose="020B0503020204020204" pitchFamily="34" charset="-122"/>
                <a:ea typeface="微软雅黑" panose="020B0503020204020204" pitchFamily="34" charset="-122"/>
              </a:rPr>
              <a:t>Apache Druid </a:t>
            </a:r>
            <a:r>
              <a:rPr lang="zh-CN" altLang="en-US" sz="1400" b="1" dirty="0">
                <a:solidFill>
                  <a:schemeClr val="bg1"/>
                </a:solidFill>
                <a:latin typeface="微软雅黑" panose="020B0503020204020204" pitchFamily="34" charset="-122"/>
                <a:ea typeface="微软雅黑" panose="020B0503020204020204" pitchFamily="34" charset="-122"/>
              </a:rPr>
              <a:t>未授权</a:t>
            </a:r>
            <a:endParaRPr kumimoji="1" lang="en" altLang="zh-CN" sz="1400" b="1" dirty="0">
              <a:solidFill>
                <a:schemeClr val="bg1"/>
              </a:solidFill>
            </a:endParaRPr>
          </a:p>
        </p:txBody>
      </p:sp>
      <p:sp>
        <p:nvSpPr>
          <p:cNvPr id="3" name="矩形 2">
            <a:extLst>
              <a:ext uri="{FF2B5EF4-FFF2-40B4-BE49-F238E27FC236}">
                <a16:creationId xmlns:a16="http://schemas.microsoft.com/office/drawing/2014/main" id="{2C87031B-EBBD-AD4B-8D22-776A56725E5A}"/>
              </a:ext>
            </a:extLst>
          </p:cNvPr>
          <p:cNvSpPr/>
          <p:nvPr/>
        </p:nvSpPr>
        <p:spPr>
          <a:xfrm>
            <a:off x="936267" y="2057945"/>
            <a:ext cx="10204975" cy="793487"/>
          </a:xfrm>
          <a:prstGeom prst="rect">
            <a:avLst/>
          </a:prstGeom>
        </p:spPr>
        <p:txBody>
          <a:bodyPr wrap="square">
            <a:spAutoFit/>
          </a:bodyPr>
          <a:lstStyle/>
          <a:p>
            <a:pPr>
              <a:lnSpc>
                <a:spcPct val="150000"/>
              </a:lnSpc>
            </a:pPr>
            <a:r>
              <a:rPr lang="zh-CN" altLang="en-US" sz="1600" dirty="0">
                <a:solidFill>
                  <a:srgbClr val="444444"/>
                </a:solidFill>
                <a:latin typeface="+mn-ea"/>
              </a:rPr>
              <a:t>        </a:t>
            </a:r>
            <a:r>
              <a:rPr lang="en" altLang="zh-CN" sz="1600" dirty="0">
                <a:solidFill>
                  <a:srgbClr val="444444"/>
                </a:solidFill>
                <a:latin typeface="+mn-ea"/>
              </a:rPr>
              <a:t>Apache Druid</a:t>
            </a:r>
            <a:r>
              <a:rPr lang="zh-CN" altLang="en-US" sz="1600" dirty="0">
                <a:solidFill>
                  <a:srgbClr val="444444"/>
                </a:solidFill>
                <a:latin typeface="+mn-ea"/>
              </a:rPr>
              <a:t>是用</a:t>
            </a:r>
            <a:r>
              <a:rPr lang="en" altLang="zh-CN" sz="1600" dirty="0">
                <a:solidFill>
                  <a:srgbClr val="444444"/>
                </a:solidFill>
                <a:latin typeface="+mn-ea"/>
              </a:rPr>
              <a:t>Java</a:t>
            </a:r>
            <a:r>
              <a:rPr lang="zh-CN" altLang="en-US" sz="1600" dirty="0">
                <a:solidFill>
                  <a:srgbClr val="444444"/>
                </a:solidFill>
                <a:latin typeface="+mn-ea"/>
              </a:rPr>
              <a:t>编写的面向列的开源分布式数据存储，由于</a:t>
            </a:r>
            <a:r>
              <a:rPr lang="en" altLang="zh-CN" sz="1600" dirty="0">
                <a:solidFill>
                  <a:srgbClr val="444444"/>
                </a:solidFill>
                <a:latin typeface="+mn-ea"/>
              </a:rPr>
              <a:t>Apache Druid </a:t>
            </a:r>
            <a:r>
              <a:rPr lang="zh-CN" altLang="en-US" sz="1600" dirty="0">
                <a:solidFill>
                  <a:srgbClr val="444444"/>
                </a:solidFill>
                <a:latin typeface="+mn-ea"/>
              </a:rPr>
              <a:t>默认情况下缺乏授权认证，攻击者可直接构造恶意请求执行任意代码，控制服务器。</a:t>
            </a:r>
          </a:p>
        </p:txBody>
      </p:sp>
      <p:sp>
        <p:nvSpPr>
          <p:cNvPr id="7" name="矩形 6">
            <a:extLst>
              <a:ext uri="{FF2B5EF4-FFF2-40B4-BE49-F238E27FC236}">
                <a16:creationId xmlns:a16="http://schemas.microsoft.com/office/drawing/2014/main" id="{AE9F2C34-68DB-FD46-ADB9-C3A3DA2DD337}"/>
              </a:ext>
            </a:extLst>
          </p:cNvPr>
          <p:cNvSpPr/>
          <p:nvPr/>
        </p:nvSpPr>
        <p:spPr>
          <a:xfrm>
            <a:off x="1050757" y="3026952"/>
            <a:ext cx="2757428" cy="40204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sz="1400" b="1" dirty="0">
                <a:solidFill>
                  <a:schemeClr val="bg1"/>
                </a:solidFill>
                <a:latin typeface="微软雅黑" panose="020B0503020204020204" pitchFamily="34" charset="-122"/>
                <a:ea typeface="微软雅黑" panose="020B0503020204020204" pitchFamily="34" charset="-122"/>
              </a:rPr>
              <a:t>CVE-2021-25646</a:t>
            </a:r>
          </a:p>
        </p:txBody>
      </p:sp>
      <p:sp>
        <p:nvSpPr>
          <p:cNvPr id="10" name="矩形 9">
            <a:extLst>
              <a:ext uri="{FF2B5EF4-FFF2-40B4-BE49-F238E27FC236}">
                <a16:creationId xmlns:a16="http://schemas.microsoft.com/office/drawing/2014/main" id="{BAE6DA82-F929-834B-B81B-A1C65C8BDF9D}"/>
              </a:ext>
            </a:extLst>
          </p:cNvPr>
          <p:cNvSpPr/>
          <p:nvPr/>
        </p:nvSpPr>
        <p:spPr>
          <a:xfrm>
            <a:off x="1050757" y="3446928"/>
            <a:ext cx="10090485" cy="1119281"/>
          </a:xfrm>
          <a:prstGeom prst="rect">
            <a:avLst/>
          </a:prstGeom>
        </p:spPr>
        <p:txBody>
          <a:bodyPr wrap="square">
            <a:spAutoFit/>
          </a:bodyPr>
          <a:lstStyle/>
          <a:p>
            <a:pPr>
              <a:lnSpc>
                <a:spcPct val="150000"/>
              </a:lnSpc>
            </a:pPr>
            <a:r>
              <a:rPr lang="en" altLang="zh-CN" dirty="0">
                <a:solidFill>
                  <a:srgbClr val="C00000"/>
                </a:solidFill>
                <a:latin typeface="Lato" panose="020F0502020204030203" pitchFamily="34" charset="0"/>
              </a:rPr>
              <a:t>Jackson</a:t>
            </a:r>
          </a:p>
          <a:p>
            <a:pPr>
              <a:lnSpc>
                <a:spcPct val="150000"/>
              </a:lnSpc>
            </a:pPr>
            <a:r>
              <a:rPr lang="zh-CN" altLang="en-US" sz="1400" dirty="0">
                <a:solidFill>
                  <a:srgbClr val="585858"/>
                </a:solidFill>
                <a:latin typeface="Lato" panose="020F0502020204030203" pitchFamily="34" charset="0"/>
              </a:rPr>
              <a:t>        </a:t>
            </a:r>
            <a:r>
              <a:rPr lang="en" altLang="zh-CN" sz="1400" dirty="0">
                <a:solidFill>
                  <a:srgbClr val="585858"/>
                </a:solidFill>
                <a:latin typeface="Lato" panose="020F0502020204030203" pitchFamily="34" charset="0"/>
              </a:rPr>
              <a:t>Jackson</a:t>
            </a:r>
            <a:r>
              <a:rPr lang="zh-CN" altLang="en-US" sz="1400" dirty="0">
                <a:solidFill>
                  <a:srgbClr val="585858"/>
                </a:solidFill>
                <a:latin typeface="Lato" panose="020F0502020204030203" pitchFamily="34" charset="0"/>
              </a:rPr>
              <a:t>是一个非常流行且高效的基于</a:t>
            </a:r>
            <a:r>
              <a:rPr lang="en" altLang="zh-CN" sz="1400" dirty="0">
                <a:solidFill>
                  <a:srgbClr val="585858"/>
                </a:solidFill>
                <a:latin typeface="Lato" panose="020F0502020204030203" pitchFamily="34" charset="0"/>
              </a:rPr>
              <a:t>Java</a:t>
            </a:r>
            <a:r>
              <a:rPr lang="zh-CN" altLang="en-US" sz="1400" dirty="0">
                <a:solidFill>
                  <a:srgbClr val="585858"/>
                </a:solidFill>
                <a:latin typeface="Lato" panose="020F0502020204030203" pitchFamily="34" charset="0"/>
              </a:rPr>
              <a:t>的库，用于将</a:t>
            </a:r>
            <a:r>
              <a:rPr lang="en" altLang="zh-CN" sz="1400" dirty="0">
                <a:solidFill>
                  <a:srgbClr val="585858"/>
                </a:solidFill>
                <a:latin typeface="Lato" panose="020F0502020204030203" pitchFamily="34" charset="0"/>
              </a:rPr>
              <a:t>Java</a:t>
            </a:r>
            <a:r>
              <a:rPr lang="zh-CN" altLang="en-US" sz="1400" dirty="0">
                <a:solidFill>
                  <a:srgbClr val="585858"/>
                </a:solidFill>
                <a:latin typeface="Lato" panose="020F0502020204030203" pitchFamily="34" charset="0"/>
              </a:rPr>
              <a:t>对象序列化或映射到</a:t>
            </a:r>
            <a:r>
              <a:rPr lang="en" altLang="zh-CN" sz="1400" dirty="0">
                <a:solidFill>
                  <a:srgbClr val="585858"/>
                </a:solidFill>
                <a:latin typeface="Lato" panose="020F0502020204030203" pitchFamily="34" charset="0"/>
              </a:rPr>
              <a:t>JSON</a:t>
            </a:r>
            <a:r>
              <a:rPr lang="zh-CN" altLang="en-US" sz="1400" dirty="0">
                <a:solidFill>
                  <a:srgbClr val="585858"/>
                </a:solidFill>
                <a:latin typeface="Lato" panose="020F0502020204030203" pitchFamily="34" charset="0"/>
              </a:rPr>
              <a:t>和</a:t>
            </a:r>
            <a:r>
              <a:rPr lang="en" altLang="zh-CN" sz="1400" dirty="0">
                <a:solidFill>
                  <a:srgbClr val="585858"/>
                </a:solidFill>
                <a:latin typeface="Lato" panose="020F0502020204030203" pitchFamily="34" charset="0"/>
              </a:rPr>
              <a:t>XML</a:t>
            </a:r>
            <a:r>
              <a:rPr lang="zh-CN" altLang="en" sz="1400" dirty="0">
                <a:solidFill>
                  <a:srgbClr val="585858"/>
                </a:solidFill>
                <a:latin typeface="Lato" panose="020F0502020204030203" pitchFamily="34" charset="0"/>
              </a:rPr>
              <a:t>，</a:t>
            </a:r>
            <a:r>
              <a:rPr lang="zh-CN" altLang="en-US" sz="1400" dirty="0">
                <a:solidFill>
                  <a:srgbClr val="585858"/>
                </a:solidFill>
                <a:latin typeface="Lato" panose="020F0502020204030203" pitchFamily="34" charset="0"/>
              </a:rPr>
              <a:t>也可以将</a:t>
            </a:r>
            <a:r>
              <a:rPr lang="en" altLang="zh-CN" sz="1400" dirty="0">
                <a:solidFill>
                  <a:srgbClr val="585858"/>
                </a:solidFill>
                <a:latin typeface="Lato" panose="020F0502020204030203" pitchFamily="34" charset="0"/>
              </a:rPr>
              <a:t>JSON</a:t>
            </a:r>
            <a:r>
              <a:rPr lang="zh-CN" altLang="en-US" sz="1400" dirty="0">
                <a:solidFill>
                  <a:srgbClr val="585858"/>
                </a:solidFill>
                <a:latin typeface="Lato" panose="020F0502020204030203" pitchFamily="34" charset="0"/>
              </a:rPr>
              <a:t>和</a:t>
            </a:r>
            <a:r>
              <a:rPr lang="en" altLang="zh-CN" sz="1400" dirty="0">
                <a:solidFill>
                  <a:srgbClr val="585858"/>
                </a:solidFill>
                <a:latin typeface="Lato" panose="020F0502020204030203" pitchFamily="34" charset="0"/>
              </a:rPr>
              <a:t>XML</a:t>
            </a:r>
            <a:r>
              <a:rPr lang="zh-CN" altLang="en-US" sz="1400" dirty="0">
                <a:solidFill>
                  <a:srgbClr val="585858"/>
                </a:solidFill>
                <a:latin typeface="Lato" panose="020F0502020204030203" pitchFamily="34" charset="0"/>
              </a:rPr>
              <a:t>转换为</a:t>
            </a:r>
            <a:r>
              <a:rPr lang="en" altLang="zh-CN" sz="1400" dirty="0">
                <a:solidFill>
                  <a:srgbClr val="585858"/>
                </a:solidFill>
                <a:latin typeface="Lato" panose="020F0502020204030203" pitchFamily="34" charset="0"/>
              </a:rPr>
              <a:t>Java</a:t>
            </a:r>
            <a:r>
              <a:rPr lang="zh-CN" altLang="en-US" sz="1400" dirty="0">
                <a:solidFill>
                  <a:srgbClr val="585858"/>
                </a:solidFill>
                <a:latin typeface="Lato" panose="020F0502020204030203" pitchFamily="34" charset="0"/>
              </a:rPr>
              <a:t>对象。在</a:t>
            </a:r>
            <a:r>
              <a:rPr lang="en" altLang="zh-CN" sz="1400" dirty="0">
                <a:solidFill>
                  <a:srgbClr val="585858"/>
                </a:solidFill>
                <a:latin typeface="Lato" panose="020F0502020204030203" pitchFamily="34" charset="0"/>
              </a:rPr>
              <a:t>Druid</a:t>
            </a:r>
            <a:r>
              <a:rPr lang="zh-CN" altLang="en-US" sz="1400" dirty="0">
                <a:solidFill>
                  <a:srgbClr val="585858"/>
                </a:solidFill>
                <a:latin typeface="Lato" panose="020F0502020204030203" pitchFamily="34" charset="0"/>
              </a:rPr>
              <a:t>也有对其的依赖。</a:t>
            </a:r>
            <a:endParaRPr lang="zh-CN" altLang="en-US" sz="1400" b="0" i="0" dirty="0">
              <a:solidFill>
                <a:srgbClr val="585858"/>
              </a:solidFill>
              <a:effectLst/>
              <a:latin typeface="Lato" panose="020F0502020204030203" pitchFamily="34" charset="0"/>
            </a:endParaRPr>
          </a:p>
        </p:txBody>
      </p:sp>
      <p:sp>
        <p:nvSpPr>
          <p:cNvPr id="11" name="矩形 10">
            <a:extLst>
              <a:ext uri="{FF2B5EF4-FFF2-40B4-BE49-F238E27FC236}">
                <a16:creationId xmlns:a16="http://schemas.microsoft.com/office/drawing/2014/main" id="{4C748218-4B7D-F64D-ADED-ACC927059167}"/>
              </a:ext>
            </a:extLst>
          </p:cNvPr>
          <p:cNvSpPr/>
          <p:nvPr/>
        </p:nvSpPr>
        <p:spPr>
          <a:xfrm>
            <a:off x="1391574" y="4566209"/>
            <a:ext cx="2380780" cy="276999"/>
          </a:xfrm>
          <a:prstGeom prst="rect">
            <a:avLst/>
          </a:prstGeom>
        </p:spPr>
        <p:txBody>
          <a:bodyPr wrap="none">
            <a:spAutoFit/>
          </a:bodyPr>
          <a:lstStyle/>
          <a:p>
            <a:r>
              <a:rPr lang="en" altLang="zh-CN" sz="1200" b="1" dirty="0">
                <a:solidFill>
                  <a:srgbClr val="C00000"/>
                </a:solidFill>
                <a:latin typeface="Lato" panose="020F0502020204030203" pitchFamily="34" charset="0"/>
              </a:rPr>
              <a:t>Bug</a:t>
            </a:r>
            <a:r>
              <a:rPr lang="zh-CN" altLang="en-US" sz="1200" b="1" dirty="0">
                <a:solidFill>
                  <a:srgbClr val="C00000"/>
                </a:solidFill>
                <a:latin typeface="Lato" panose="020F0502020204030203" pitchFamily="34" charset="0"/>
              </a:rPr>
              <a:t>出在</a:t>
            </a:r>
            <a:r>
              <a:rPr lang="en" altLang="zh-CN" sz="1200" b="1" dirty="0">
                <a:solidFill>
                  <a:srgbClr val="C00000"/>
                </a:solidFill>
                <a:latin typeface="Lato" panose="020F0502020204030203" pitchFamily="34" charset="0"/>
              </a:rPr>
              <a:t>Jackson</a:t>
            </a:r>
            <a:r>
              <a:rPr lang="zh-CN" altLang="en-US" sz="1200" b="1" dirty="0">
                <a:solidFill>
                  <a:srgbClr val="C00000"/>
                </a:solidFill>
                <a:latin typeface="Lato" panose="020F0502020204030203" pitchFamily="34" charset="0"/>
              </a:rPr>
              <a:t>的两个注释上：</a:t>
            </a:r>
            <a:endParaRPr lang="zh-CN" altLang="en-US" sz="1200" b="1" dirty="0">
              <a:solidFill>
                <a:srgbClr val="C00000"/>
              </a:solidFill>
            </a:endParaRPr>
          </a:p>
        </p:txBody>
      </p:sp>
      <p:sp>
        <p:nvSpPr>
          <p:cNvPr id="12" name="矩形 11">
            <a:extLst>
              <a:ext uri="{FF2B5EF4-FFF2-40B4-BE49-F238E27FC236}">
                <a16:creationId xmlns:a16="http://schemas.microsoft.com/office/drawing/2014/main" id="{41C2DE21-4A6D-0947-B89D-117E6751D4AF}"/>
              </a:ext>
            </a:extLst>
          </p:cNvPr>
          <p:cNvSpPr/>
          <p:nvPr/>
        </p:nvSpPr>
        <p:spPr>
          <a:xfrm>
            <a:off x="1163680" y="4866901"/>
            <a:ext cx="9864637" cy="1726178"/>
          </a:xfrm>
          <a:prstGeom prst="rect">
            <a:avLst/>
          </a:prstGeom>
        </p:spPr>
        <p:txBody>
          <a:bodyPr wrap="square">
            <a:spAutoFit/>
          </a:bodyPr>
          <a:lstStyle/>
          <a:p>
            <a:pPr>
              <a:lnSpc>
                <a:spcPct val="150000"/>
              </a:lnSpc>
            </a:pPr>
            <a:r>
              <a:rPr lang="en" altLang="zh-CN" sz="1200" dirty="0"/>
              <a:t>@</a:t>
            </a:r>
            <a:r>
              <a:rPr lang="en" altLang="zh-CN" sz="1200" dirty="0" err="1"/>
              <a:t>JsonCreator</a:t>
            </a:r>
            <a:endParaRPr lang="en" altLang="zh-CN" sz="1200" dirty="0"/>
          </a:p>
          <a:p>
            <a:pPr>
              <a:lnSpc>
                <a:spcPct val="150000"/>
              </a:lnSpc>
            </a:pPr>
            <a:r>
              <a:rPr lang="zh-CN" altLang="en-US" sz="1200" dirty="0"/>
              <a:t>        在于对用</a:t>
            </a:r>
            <a:r>
              <a:rPr lang="en" altLang="zh-CN" sz="1200" dirty="0" err="1"/>
              <a:t>JsonCreator</a:t>
            </a:r>
            <a:r>
              <a:rPr lang="zh-CN" altLang="en-US" sz="1200" dirty="0"/>
              <a:t>注解修饰的方法来说，方法的所有参数都会解析成</a:t>
            </a:r>
            <a:r>
              <a:rPr lang="en" altLang="zh-CN" sz="1200" dirty="0" err="1"/>
              <a:t>CreatorProperty</a:t>
            </a:r>
            <a:r>
              <a:rPr lang="zh-CN" altLang="en-US" sz="1200" dirty="0"/>
              <a:t>类型，对于没有使用</a:t>
            </a:r>
            <a:r>
              <a:rPr lang="en" altLang="zh-CN" sz="1200" dirty="0" err="1"/>
              <a:t>JsonProperty</a:t>
            </a:r>
            <a:r>
              <a:rPr lang="zh-CN" altLang="en-US" sz="1200" dirty="0"/>
              <a:t>注解修饰的参数来说</a:t>
            </a:r>
            <a:r>
              <a:rPr lang="en-US" altLang="zh-CN" sz="1200" dirty="0"/>
              <a:t>,</a:t>
            </a:r>
            <a:r>
              <a:rPr lang="zh-CN" altLang="en-US" sz="1200" dirty="0"/>
              <a:t>会创建一个</a:t>
            </a:r>
            <a:r>
              <a:rPr lang="en" altLang="zh-CN" sz="1200" dirty="0"/>
              <a:t>name</a:t>
            </a:r>
            <a:r>
              <a:rPr lang="zh-CN" altLang="en-US" sz="1200" dirty="0"/>
              <a:t>为””的</a:t>
            </a:r>
            <a:r>
              <a:rPr lang="en" altLang="zh-CN" sz="1200" dirty="0" err="1"/>
              <a:t>CreatorProperty</a:t>
            </a:r>
            <a:r>
              <a:rPr lang="zh-CN" altLang="en" sz="1200" dirty="0"/>
              <a:t>，</a:t>
            </a:r>
            <a:r>
              <a:rPr lang="zh-CN" altLang="en-US" sz="1200" dirty="0"/>
              <a:t>在用户传入键为””的</a:t>
            </a:r>
            <a:r>
              <a:rPr lang="en" altLang="zh-CN" sz="1200" dirty="0"/>
              <a:t>json</a:t>
            </a:r>
            <a:r>
              <a:rPr lang="zh-CN" altLang="en-US" sz="1200" dirty="0"/>
              <a:t>对象时就会被解析到对应的参数上。</a:t>
            </a:r>
          </a:p>
          <a:p>
            <a:pPr>
              <a:lnSpc>
                <a:spcPct val="150000"/>
              </a:lnSpc>
            </a:pPr>
            <a:r>
              <a:rPr lang="en-US" altLang="zh-CN" sz="1200" dirty="0"/>
              <a:t>@</a:t>
            </a:r>
            <a:r>
              <a:rPr lang="en" altLang="zh-CN" sz="1200" dirty="0" err="1"/>
              <a:t>JacksonInject</a:t>
            </a:r>
            <a:br>
              <a:rPr lang="en" altLang="zh-CN" sz="1200" dirty="0"/>
            </a:br>
            <a:r>
              <a:rPr lang="zh-CN" altLang="en-US" sz="1200" dirty="0"/>
              <a:t>        假设</a:t>
            </a:r>
            <a:r>
              <a:rPr lang="en" altLang="zh-CN" sz="1200" dirty="0"/>
              <a:t>json</a:t>
            </a:r>
            <a:r>
              <a:rPr lang="zh-CN" altLang="en-US" sz="1200" dirty="0"/>
              <a:t>字段有一些缺少的属性，抓换成实体类的时候没有的属性将为</a:t>
            </a:r>
            <a:r>
              <a:rPr lang="en" altLang="zh-CN" sz="1200" dirty="0"/>
              <a:t>null,</a:t>
            </a:r>
            <a:r>
              <a:rPr lang="zh-CN" altLang="en-US" sz="1200" dirty="0"/>
              <a:t>但是我们在某些需求当中需要将为</a:t>
            </a:r>
            <a:r>
              <a:rPr lang="en" altLang="zh-CN" sz="1200" dirty="0"/>
              <a:t>null</a:t>
            </a:r>
            <a:r>
              <a:rPr lang="zh-CN" altLang="en-US" sz="1200" dirty="0"/>
              <a:t>的属性都设置为默认值，这时候我们就可以用到这个注解了，它的功能就是</a:t>
            </a:r>
            <a:r>
              <a:rPr lang="zh-CN" altLang="en-US" sz="1200" b="1" dirty="0">
                <a:solidFill>
                  <a:srgbClr val="C00000"/>
                </a:solidFill>
              </a:rPr>
              <a:t>在反序列化的时候将没有的字段设置为我们设置好的默认值</a:t>
            </a:r>
            <a:r>
              <a:rPr lang="zh-CN" altLang="en-US" sz="1200" dirty="0"/>
              <a:t>。</a:t>
            </a:r>
          </a:p>
        </p:txBody>
      </p:sp>
    </p:spTree>
    <p:extLst>
      <p:ext uri="{BB962C8B-B14F-4D97-AF65-F5344CB8AC3E}">
        <p14:creationId xmlns:p14="http://schemas.microsoft.com/office/powerpoint/2010/main" val="31808514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02149" y="541920"/>
            <a:ext cx="3416320"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组件、框架漏洞分析</a:t>
            </a:r>
          </a:p>
        </p:txBody>
      </p:sp>
      <p:pic>
        <p:nvPicPr>
          <p:cNvPr id="2" name="图片 1">
            <a:extLst>
              <a:ext uri="{FF2B5EF4-FFF2-40B4-BE49-F238E27FC236}">
                <a16:creationId xmlns:a16="http://schemas.microsoft.com/office/drawing/2014/main" id="{2CE1683D-B645-1B4A-968A-596A74CCBA90}"/>
              </a:ext>
            </a:extLst>
          </p:cNvPr>
          <p:cNvPicPr>
            <a:picLocks noChangeAspect="1"/>
          </p:cNvPicPr>
          <p:nvPr/>
        </p:nvPicPr>
        <p:blipFill>
          <a:blip r:embed="rId3"/>
          <a:stretch>
            <a:fillRect/>
          </a:stretch>
        </p:blipFill>
        <p:spPr>
          <a:xfrm>
            <a:off x="1360411" y="1301457"/>
            <a:ext cx="3905272" cy="5392995"/>
          </a:xfrm>
          <a:prstGeom prst="rect">
            <a:avLst/>
          </a:prstGeom>
        </p:spPr>
      </p:pic>
      <p:pic>
        <p:nvPicPr>
          <p:cNvPr id="6" name="图片 5">
            <a:extLst>
              <a:ext uri="{FF2B5EF4-FFF2-40B4-BE49-F238E27FC236}">
                <a16:creationId xmlns:a16="http://schemas.microsoft.com/office/drawing/2014/main" id="{4BFF52DE-DA68-5E41-8B99-D04C59896D79}"/>
              </a:ext>
            </a:extLst>
          </p:cNvPr>
          <p:cNvPicPr>
            <a:picLocks noChangeAspect="1"/>
          </p:cNvPicPr>
          <p:nvPr/>
        </p:nvPicPr>
        <p:blipFill rotWithShape="1">
          <a:blip r:embed="rId4"/>
          <a:srcRect r="47029" b="4125"/>
          <a:stretch/>
        </p:blipFill>
        <p:spPr>
          <a:xfrm>
            <a:off x="5658508" y="3072524"/>
            <a:ext cx="3338347" cy="356476"/>
          </a:xfrm>
          <a:prstGeom prst="rect">
            <a:avLst/>
          </a:prstGeom>
        </p:spPr>
      </p:pic>
      <p:sp>
        <p:nvSpPr>
          <p:cNvPr id="8" name="文本框 7">
            <a:extLst>
              <a:ext uri="{FF2B5EF4-FFF2-40B4-BE49-F238E27FC236}">
                <a16:creationId xmlns:a16="http://schemas.microsoft.com/office/drawing/2014/main" id="{4A2FE9FA-842D-2E4B-9B16-6F7025235262}"/>
              </a:ext>
            </a:extLst>
          </p:cNvPr>
          <p:cNvSpPr txBox="1"/>
          <p:nvPr/>
        </p:nvSpPr>
        <p:spPr>
          <a:xfrm>
            <a:off x="5658508" y="2712469"/>
            <a:ext cx="1210588" cy="338554"/>
          </a:xfrm>
          <a:prstGeom prst="rect">
            <a:avLst/>
          </a:prstGeom>
          <a:noFill/>
        </p:spPr>
        <p:txBody>
          <a:bodyPr wrap="none" rtlCol="0">
            <a:spAutoFit/>
          </a:bodyPr>
          <a:lstStyle/>
          <a:p>
            <a:r>
              <a:rPr kumimoji="1" lang="zh-CN" altLang="en-US" sz="1600" b="1" dirty="0">
                <a:solidFill>
                  <a:srgbClr val="C00000"/>
                </a:solidFill>
              </a:rPr>
              <a:t>运行输出：</a:t>
            </a:r>
          </a:p>
        </p:txBody>
      </p:sp>
      <p:sp>
        <p:nvSpPr>
          <p:cNvPr id="9" name="矩形 8">
            <a:extLst>
              <a:ext uri="{FF2B5EF4-FFF2-40B4-BE49-F238E27FC236}">
                <a16:creationId xmlns:a16="http://schemas.microsoft.com/office/drawing/2014/main" id="{E3F1C585-48C0-6140-B270-3F32A73CF77A}"/>
              </a:ext>
            </a:extLst>
          </p:cNvPr>
          <p:cNvSpPr/>
          <p:nvPr/>
        </p:nvSpPr>
        <p:spPr>
          <a:xfrm>
            <a:off x="5479833" y="3601188"/>
            <a:ext cx="5896303" cy="1162819"/>
          </a:xfrm>
          <a:prstGeom prst="rect">
            <a:avLst/>
          </a:prstGeom>
        </p:spPr>
        <p:txBody>
          <a:bodyPr wrap="square">
            <a:spAutoFit/>
          </a:bodyPr>
          <a:lstStyle/>
          <a:p>
            <a:pPr>
              <a:lnSpc>
                <a:spcPct val="150000"/>
              </a:lnSpc>
            </a:pPr>
            <a:r>
              <a:rPr lang="zh-CN" altLang="en-US" sz="1600" dirty="0">
                <a:solidFill>
                  <a:srgbClr val="585858"/>
                </a:solidFill>
                <a:latin typeface="Lato" panose="020F0502020204030203" pitchFamily="34" charset="0"/>
              </a:rPr>
              <a:t>        可以看到</a:t>
            </a:r>
            <a:r>
              <a:rPr lang="en" altLang="zh-CN" sz="1600" b="1" dirty="0">
                <a:solidFill>
                  <a:srgbClr val="58AD54"/>
                </a:solidFill>
              </a:rPr>
              <a:t>json</a:t>
            </a:r>
            <a:r>
              <a:rPr lang="zh-CN" altLang="en-US" sz="1600" b="1" dirty="0">
                <a:solidFill>
                  <a:srgbClr val="58AD54"/>
                </a:solidFill>
                <a:latin typeface="Lato" panose="020F0502020204030203" pitchFamily="34" charset="0"/>
              </a:rPr>
              <a:t>串中键为空的值</a:t>
            </a:r>
            <a:r>
              <a:rPr lang="zh-CN" altLang="en-US" sz="1600" dirty="0">
                <a:solidFill>
                  <a:srgbClr val="585858"/>
                </a:solidFill>
                <a:latin typeface="Lato" panose="020F0502020204030203" pitchFamily="34" charset="0"/>
              </a:rPr>
              <a:t>被赋值到了</a:t>
            </a:r>
            <a:r>
              <a:rPr lang="en" altLang="zh-CN" sz="1600" b="1" dirty="0">
                <a:solidFill>
                  <a:srgbClr val="58AD54"/>
                </a:solidFill>
              </a:rPr>
              <a:t>id</a:t>
            </a:r>
            <a:r>
              <a:rPr lang="zh-CN" altLang="en-US" sz="1600" b="1" dirty="0">
                <a:solidFill>
                  <a:srgbClr val="58AD54"/>
                </a:solidFill>
                <a:latin typeface="Lato" panose="020F0502020204030203" pitchFamily="34" charset="0"/>
              </a:rPr>
              <a:t>属性</a:t>
            </a:r>
            <a:r>
              <a:rPr lang="zh-CN" altLang="en-US" sz="1600" dirty="0">
                <a:solidFill>
                  <a:srgbClr val="585858"/>
                </a:solidFill>
                <a:latin typeface="Lato" panose="020F0502020204030203" pitchFamily="34" charset="0"/>
              </a:rPr>
              <a:t>上</a:t>
            </a:r>
            <a:r>
              <a:rPr lang="en-US" altLang="zh-CN" sz="1600" dirty="0">
                <a:solidFill>
                  <a:srgbClr val="585858"/>
                </a:solidFill>
                <a:latin typeface="Lato" panose="020F0502020204030203" pitchFamily="34" charset="0"/>
              </a:rPr>
              <a:t>,</a:t>
            </a:r>
            <a:r>
              <a:rPr lang="zh-CN" altLang="en-US" sz="1600" dirty="0">
                <a:solidFill>
                  <a:srgbClr val="585858"/>
                </a:solidFill>
                <a:latin typeface="Lato" panose="020F0502020204030203" pitchFamily="34" charset="0"/>
              </a:rPr>
              <a:t>这是因为</a:t>
            </a:r>
            <a:r>
              <a:rPr lang="en" altLang="zh-CN" sz="1600" b="1" dirty="0" err="1">
                <a:solidFill>
                  <a:srgbClr val="58AD54"/>
                </a:solidFill>
              </a:rPr>
              <a:t>JsonCreator</a:t>
            </a:r>
            <a:r>
              <a:rPr lang="zh-CN" altLang="en-US" sz="1600" dirty="0">
                <a:solidFill>
                  <a:srgbClr val="585858"/>
                </a:solidFill>
                <a:latin typeface="Lato" panose="020F0502020204030203" pitchFamily="34" charset="0"/>
              </a:rPr>
              <a:t>给</a:t>
            </a:r>
            <a:r>
              <a:rPr lang="en" altLang="zh-CN" sz="1600" dirty="0"/>
              <a:t>id</a:t>
            </a:r>
            <a:r>
              <a:rPr lang="zh-CN" altLang="en-US" sz="1600" dirty="0">
                <a:solidFill>
                  <a:srgbClr val="585858"/>
                </a:solidFill>
                <a:latin typeface="Lato" panose="020F0502020204030203" pitchFamily="34" charset="0"/>
              </a:rPr>
              <a:t>设置的键为空，</a:t>
            </a:r>
            <a:r>
              <a:rPr lang="en" altLang="zh-CN" sz="1600" b="1" dirty="0" err="1">
                <a:solidFill>
                  <a:srgbClr val="58AD54"/>
                </a:solidFill>
              </a:rPr>
              <a:t>JsonInject</a:t>
            </a:r>
            <a:r>
              <a:rPr lang="zh-CN" altLang="en-US" sz="1600" dirty="0">
                <a:solidFill>
                  <a:srgbClr val="585858"/>
                </a:solidFill>
                <a:latin typeface="Lato" panose="020F0502020204030203" pitchFamily="34" charset="0"/>
              </a:rPr>
              <a:t>将</a:t>
            </a:r>
            <a:r>
              <a:rPr lang="en" altLang="zh-CN" sz="1600" dirty="0"/>
              <a:t>json</a:t>
            </a:r>
            <a:r>
              <a:rPr lang="zh-CN" altLang="en-US" sz="1600" dirty="0">
                <a:solidFill>
                  <a:srgbClr val="585858"/>
                </a:solidFill>
                <a:latin typeface="Lato" panose="020F0502020204030203" pitchFamily="34" charset="0"/>
              </a:rPr>
              <a:t>串中空键对应的值</a:t>
            </a:r>
            <a:r>
              <a:rPr lang="en" altLang="zh-CN" sz="1600" dirty="0" err="1"/>
              <a:t>Nofield</a:t>
            </a:r>
            <a:r>
              <a:rPr lang="zh-CN" altLang="en-US" sz="1600" dirty="0">
                <a:solidFill>
                  <a:srgbClr val="585858"/>
                </a:solidFill>
                <a:latin typeface="Lato" panose="020F0502020204030203" pitchFamily="34" charset="0"/>
              </a:rPr>
              <a:t>赋给了</a:t>
            </a:r>
            <a:r>
              <a:rPr lang="en" altLang="zh-CN" sz="1600" dirty="0"/>
              <a:t>id</a:t>
            </a:r>
            <a:endParaRPr lang="zh-CN" altLang="en-US" sz="1600" dirty="0"/>
          </a:p>
        </p:txBody>
      </p:sp>
    </p:spTree>
    <p:extLst>
      <p:ext uri="{BB962C8B-B14F-4D97-AF65-F5344CB8AC3E}">
        <p14:creationId xmlns:p14="http://schemas.microsoft.com/office/powerpoint/2010/main" val="40816614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02149" y="541920"/>
            <a:ext cx="3416320"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组件、框架漏洞分析</a:t>
            </a:r>
          </a:p>
        </p:txBody>
      </p:sp>
      <p:sp>
        <p:nvSpPr>
          <p:cNvPr id="3" name="矩形 2">
            <a:extLst>
              <a:ext uri="{FF2B5EF4-FFF2-40B4-BE49-F238E27FC236}">
                <a16:creationId xmlns:a16="http://schemas.microsoft.com/office/drawing/2014/main" id="{A1438791-8D9A-4743-B9FA-CE1D37F0384C}"/>
              </a:ext>
            </a:extLst>
          </p:cNvPr>
          <p:cNvSpPr/>
          <p:nvPr/>
        </p:nvSpPr>
        <p:spPr>
          <a:xfrm>
            <a:off x="998482" y="1315346"/>
            <a:ext cx="10037379" cy="791114"/>
          </a:xfrm>
          <a:prstGeom prst="rect">
            <a:avLst/>
          </a:prstGeom>
        </p:spPr>
        <p:txBody>
          <a:bodyPr wrap="square">
            <a:spAutoFit/>
          </a:bodyPr>
          <a:lstStyle/>
          <a:p>
            <a:pPr>
              <a:lnSpc>
                <a:spcPct val="150000"/>
              </a:lnSpc>
            </a:pPr>
            <a:r>
              <a:rPr lang="zh-CN" altLang="en-US" sz="1600">
                <a:solidFill>
                  <a:srgbClr val="585858"/>
                </a:solidFill>
                <a:latin typeface="Lato" panose="020F0502020204030203" pitchFamily="34" charset="0"/>
              </a:rPr>
              <a:t>        </a:t>
            </a:r>
            <a:r>
              <a:rPr lang="en" altLang="zh-CN" sz="1600">
                <a:solidFill>
                  <a:srgbClr val="585858"/>
                </a:solidFill>
                <a:latin typeface="Lato" panose="020F0502020204030203" pitchFamily="34" charset="0"/>
              </a:rPr>
              <a:t>Druid</a:t>
            </a:r>
            <a:r>
              <a:rPr lang="zh-CN" altLang="en-US" sz="1600">
                <a:solidFill>
                  <a:srgbClr val="585858"/>
                </a:solidFill>
                <a:latin typeface="Lato" panose="020F0502020204030203" pitchFamily="34" charset="0"/>
              </a:rPr>
              <a:t>提供了</a:t>
            </a:r>
            <a:r>
              <a:rPr lang="en" altLang="zh-CN" sz="1600">
                <a:solidFill>
                  <a:srgbClr val="585858"/>
                </a:solidFill>
                <a:latin typeface="Lato" panose="020F0502020204030203" pitchFamily="34" charset="0"/>
              </a:rPr>
              <a:t>JavaScript</a:t>
            </a:r>
            <a:r>
              <a:rPr lang="zh-CN" altLang="en-US" sz="1600">
                <a:solidFill>
                  <a:srgbClr val="585858"/>
                </a:solidFill>
                <a:latin typeface="Lato" panose="020F0502020204030203" pitchFamily="34" charset="0"/>
              </a:rPr>
              <a:t>引擎用来扩展</a:t>
            </a:r>
            <a:r>
              <a:rPr lang="en" altLang="zh-CN" sz="1600">
                <a:solidFill>
                  <a:srgbClr val="585858"/>
                </a:solidFill>
                <a:latin typeface="Lato" panose="020F0502020204030203" pitchFamily="34" charset="0"/>
              </a:rPr>
              <a:t>Druid</a:t>
            </a:r>
            <a:r>
              <a:rPr lang="zh-CN" altLang="en-US" sz="1600">
                <a:solidFill>
                  <a:srgbClr val="585858"/>
                </a:solidFill>
                <a:latin typeface="Lato" panose="020F0502020204030203" pitchFamily="34" charset="0"/>
              </a:rPr>
              <a:t>的功能，值得注意的是，</a:t>
            </a:r>
            <a:r>
              <a:rPr lang="en" altLang="zh-CN" sz="1600">
                <a:solidFill>
                  <a:srgbClr val="585858"/>
                </a:solidFill>
                <a:latin typeface="Lato" panose="020F0502020204030203" pitchFamily="34" charset="0"/>
              </a:rPr>
              <a:t>Druid</a:t>
            </a:r>
            <a:r>
              <a:rPr lang="zh-CN" altLang="en-US" sz="1600">
                <a:solidFill>
                  <a:srgbClr val="585858"/>
                </a:solidFill>
                <a:latin typeface="Lato" panose="020F0502020204030203" pitchFamily="34" charset="0"/>
              </a:rPr>
              <a:t>的</a:t>
            </a:r>
            <a:r>
              <a:rPr lang="en" altLang="zh-CN" sz="1600">
                <a:solidFill>
                  <a:srgbClr val="585858"/>
                </a:solidFill>
                <a:latin typeface="Lato" panose="020F0502020204030203" pitchFamily="34" charset="0"/>
              </a:rPr>
              <a:t>JavaScript</a:t>
            </a:r>
            <a:r>
              <a:rPr lang="zh-CN" altLang="en-US" sz="1600">
                <a:solidFill>
                  <a:srgbClr val="585858"/>
                </a:solidFill>
                <a:latin typeface="Lato" panose="020F0502020204030203" pitchFamily="34" charset="0"/>
              </a:rPr>
              <a:t>不在沙盒中运行，而对机器有完全的访问权限，同时支持运行原生</a:t>
            </a:r>
            <a:r>
              <a:rPr lang="en" altLang="zh-CN" sz="1600">
                <a:solidFill>
                  <a:srgbClr val="585858"/>
                </a:solidFill>
                <a:latin typeface="Lato" panose="020F0502020204030203" pitchFamily="34" charset="0"/>
              </a:rPr>
              <a:t>java</a:t>
            </a:r>
            <a:r>
              <a:rPr lang="zh-CN" altLang="en-US" sz="1600">
                <a:solidFill>
                  <a:srgbClr val="585858"/>
                </a:solidFill>
                <a:latin typeface="Lato" panose="020F0502020204030203" pitchFamily="34" charset="0"/>
              </a:rPr>
              <a:t>语句，存在安全性问题，所以默认被关闭了。</a:t>
            </a:r>
            <a:endParaRPr lang="zh-CN" altLang="en-US" sz="1600" dirty="0"/>
          </a:p>
        </p:txBody>
      </p:sp>
      <p:pic>
        <p:nvPicPr>
          <p:cNvPr id="5" name="图片 4" descr="图形用户界面, 文本, 应用程序, 网站&#10;&#10;描述已自动生成">
            <a:extLst>
              <a:ext uri="{FF2B5EF4-FFF2-40B4-BE49-F238E27FC236}">
                <a16:creationId xmlns:a16="http://schemas.microsoft.com/office/drawing/2014/main" id="{02CF3E12-5B52-5544-98D2-593DB39B5AB4}"/>
              </a:ext>
            </a:extLst>
          </p:cNvPr>
          <p:cNvPicPr>
            <a:picLocks noChangeAspect="1"/>
          </p:cNvPicPr>
          <p:nvPr/>
        </p:nvPicPr>
        <p:blipFill>
          <a:blip r:embed="rId3"/>
          <a:stretch>
            <a:fillRect/>
          </a:stretch>
        </p:blipFill>
        <p:spPr>
          <a:xfrm>
            <a:off x="1819821" y="2283092"/>
            <a:ext cx="8394700" cy="2057400"/>
          </a:xfrm>
          <a:prstGeom prst="rect">
            <a:avLst/>
          </a:prstGeom>
        </p:spPr>
      </p:pic>
      <p:pic>
        <p:nvPicPr>
          <p:cNvPr id="10" name="图片 9">
            <a:extLst>
              <a:ext uri="{FF2B5EF4-FFF2-40B4-BE49-F238E27FC236}">
                <a16:creationId xmlns:a16="http://schemas.microsoft.com/office/drawing/2014/main" id="{5B215A32-4452-EE44-A5BE-9E271606D031}"/>
              </a:ext>
            </a:extLst>
          </p:cNvPr>
          <p:cNvPicPr>
            <a:picLocks noChangeAspect="1"/>
          </p:cNvPicPr>
          <p:nvPr/>
        </p:nvPicPr>
        <p:blipFill>
          <a:blip r:embed="rId4"/>
          <a:stretch>
            <a:fillRect/>
          </a:stretch>
        </p:blipFill>
        <p:spPr>
          <a:xfrm>
            <a:off x="2110280" y="4475084"/>
            <a:ext cx="7971440" cy="1862742"/>
          </a:xfrm>
          <a:prstGeom prst="rect">
            <a:avLst/>
          </a:prstGeom>
        </p:spPr>
      </p:pic>
    </p:spTree>
    <p:extLst>
      <p:ext uri="{BB962C8B-B14F-4D97-AF65-F5344CB8AC3E}">
        <p14:creationId xmlns:p14="http://schemas.microsoft.com/office/powerpoint/2010/main" val="23523171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02149" y="541920"/>
            <a:ext cx="3416320"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组件、框架漏洞分析</a:t>
            </a:r>
          </a:p>
        </p:txBody>
      </p:sp>
      <p:sp>
        <p:nvSpPr>
          <p:cNvPr id="5" name="矩形 4">
            <a:extLst>
              <a:ext uri="{FF2B5EF4-FFF2-40B4-BE49-F238E27FC236}">
                <a16:creationId xmlns:a16="http://schemas.microsoft.com/office/drawing/2014/main" id="{0404156C-DB12-564D-ABEB-7681E9CD31D5}"/>
              </a:ext>
            </a:extLst>
          </p:cNvPr>
          <p:cNvSpPr/>
          <p:nvPr/>
        </p:nvSpPr>
        <p:spPr>
          <a:xfrm>
            <a:off x="1050756" y="1414216"/>
            <a:ext cx="3510733" cy="40204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sz="1400" b="1" dirty="0">
                <a:solidFill>
                  <a:schemeClr val="bg1"/>
                </a:solidFill>
                <a:latin typeface="微软雅黑" panose="020B0503020204020204" pitchFamily="34" charset="-122"/>
                <a:ea typeface="微软雅黑" panose="020B0503020204020204" pitchFamily="34" charset="-122"/>
              </a:rPr>
              <a:t>Apache Shiro</a:t>
            </a:r>
            <a:r>
              <a:rPr lang="zh-CN" altLang="en-US" sz="1400" b="1" dirty="0">
                <a:solidFill>
                  <a:schemeClr val="bg1"/>
                </a:solidFill>
                <a:latin typeface="微软雅黑" panose="020B0503020204020204" pitchFamily="34" charset="-122"/>
                <a:ea typeface="微软雅黑" panose="020B0503020204020204" pitchFamily="34" charset="-122"/>
              </a:rPr>
              <a:t> </a:t>
            </a:r>
            <a:r>
              <a:rPr lang="en" altLang="zh-CN" sz="1400" b="1" dirty="0">
                <a:solidFill>
                  <a:schemeClr val="bg1"/>
                </a:solidFill>
                <a:latin typeface="微软雅黑" panose="020B0503020204020204" pitchFamily="34" charset="-122"/>
                <a:ea typeface="微软雅黑" panose="020B0503020204020204" pitchFamily="34" charset="-122"/>
              </a:rPr>
              <a:t>CVE-2020-17523</a:t>
            </a:r>
          </a:p>
        </p:txBody>
      </p:sp>
      <p:sp>
        <p:nvSpPr>
          <p:cNvPr id="3" name="矩形 2">
            <a:extLst>
              <a:ext uri="{FF2B5EF4-FFF2-40B4-BE49-F238E27FC236}">
                <a16:creationId xmlns:a16="http://schemas.microsoft.com/office/drawing/2014/main" id="{2C87031B-EBBD-AD4B-8D22-776A56725E5A}"/>
              </a:ext>
            </a:extLst>
          </p:cNvPr>
          <p:cNvSpPr/>
          <p:nvPr/>
        </p:nvSpPr>
        <p:spPr>
          <a:xfrm>
            <a:off x="993510" y="1864133"/>
            <a:ext cx="10204975" cy="1162819"/>
          </a:xfrm>
          <a:prstGeom prst="rect">
            <a:avLst/>
          </a:prstGeom>
        </p:spPr>
        <p:txBody>
          <a:bodyPr wrap="square">
            <a:spAutoFit/>
          </a:bodyPr>
          <a:lstStyle/>
          <a:p>
            <a:pPr>
              <a:lnSpc>
                <a:spcPct val="150000"/>
              </a:lnSpc>
            </a:pPr>
            <a:r>
              <a:rPr lang="zh-CN" altLang="en-US" sz="1600" dirty="0">
                <a:solidFill>
                  <a:srgbClr val="444444"/>
                </a:solidFill>
                <a:latin typeface="+mn-ea"/>
              </a:rPr>
              <a:t>        </a:t>
            </a:r>
            <a:r>
              <a:rPr lang="en" altLang="zh-CN" sz="1600" dirty="0">
                <a:solidFill>
                  <a:srgbClr val="444444"/>
                </a:solidFill>
                <a:latin typeface="+mn-ea"/>
              </a:rPr>
              <a:t>Apache Shiro</a:t>
            </a:r>
            <a:r>
              <a:rPr lang="zh-CN" altLang="en-US" sz="1600" dirty="0">
                <a:solidFill>
                  <a:srgbClr val="444444"/>
                </a:solidFill>
                <a:latin typeface="+mn-ea"/>
              </a:rPr>
              <a:t>是一个开源安全框架，拥有身份验证、授权、加密和会话管理的功能。低于</a:t>
            </a:r>
            <a:r>
              <a:rPr lang="en-US" altLang="zh-CN" sz="1600" dirty="0">
                <a:solidFill>
                  <a:srgbClr val="444444"/>
                </a:solidFill>
                <a:latin typeface="+mn-ea"/>
              </a:rPr>
              <a:t>1.7.1</a:t>
            </a:r>
            <a:r>
              <a:rPr lang="zh-CN" altLang="en-US" sz="1600" dirty="0">
                <a:solidFill>
                  <a:srgbClr val="444444"/>
                </a:solidFill>
                <a:latin typeface="+mn-ea"/>
              </a:rPr>
              <a:t>版本的</a:t>
            </a:r>
            <a:r>
              <a:rPr lang="en" altLang="zh-CN" sz="1600" dirty="0" err="1">
                <a:solidFill>
                  <a:srgbClr val="444444"/>
                </a:solidFill>
                <a:latin typeface="+mn-ea"/>
              </a:rPr>
              <a:t>ApacheShiro</a:t>
            </a:r>
            <a:r>
              <a:rPr lang="zh-CN" altLang="en-US" sz="1600" dirty="0">
                <a:solidFill>
                  <a:srgbClr val="444444"/>
                </a:solidFill>
                <a:latin typeface="+mn-ea"/>
              </a:rPr>
              <a:t>在与</a:t>
            </a:r>
            <a:r>
              <a:rPr lang="en" altLang="zh-CN" sz="1600" dirty="0">
                <a:solidFill>
                  <a:srgbClr val="444444"/>
                </a:solidFill>
                <a:latin typeface="+mn-ea"/>
              </a:rPr>
              <a:t>Spring</a:t>
            </a:r>
            <a:r>
              <a:rPr lang="zh-CN" altLang="en-US" sz="1600" dirty="0">
                <a:solidFill>
                  <a:srgbClr val="444444"/>
                </a:solidFill>
                <a:latin typeface="+mn-ea"/>
              </a:rPr>
              <a:t>框架结合使用时，在一定权限匹配规则下，攻击者可以通过构造特定的</a:t>
            </a:r>
            <a:r>
              <a:rPr lang="en" altLang="zh-CN" sz="1600" dirty="0">
                <a:solidFill>
                  <a:srgbClr val="444444"/>
                </a:solidFill>
                <a:latin typeface="+mn-ea"/>
              </a:rPr>
              <a:t>HTTP</a:t>
            </a:r>
            <a:r>
              <a:rPr lang="zh-CN" altLang="en-US" sz="1600" dirty="0">
                <a:solidFill>
                  <a:srgbClr val="444444"/>
                </a:solidFill>
                <a:latin typeface="+mn-ea"/>
              </a:rPr>
              <a:t>请求包绕过身份认证，从而访问未授权资源。</a:t>
            </a:r>
          </a:p>
        </p:txBody>
      </p:sp>
      <p:sp>
        <p:nvSpPr>
          <p:cNvPr id="6" name="矩形 5">
            <a:extLst>
              <a:ext uri="{FF2B5EF4-FFF2-40B4-BE49-F238E27FC236}">
                <a16:creationId xmlns:a16="http://schemas.microsoft.com/office/drawing/2014/main" id="{5E8745F4-489D-314C-A041-AC37352A1172}"/>
              </a:ext>
            </a:extLst>
          </p:cNvPr>
          <p:cNvSpPr/>
          <p:nvPr/>
        </p:nvSpPr>
        <p:spPr>
          <a:xfrm>
            <a:off x="1050756" y="3305503"/>
            <a:ext cx="6096000" cy="2270814"/>
          </a:xfrm>
          <a:prstGeom prst="rect">
            <a:avLst/>
          </a:prstGeom>
        </p:spPr>
        <p:txBody>
          <a:bodyPr>
            <a:spAutoFit/>
          </a:bodyPr>
          <a:lstStyle/>
          <a:p>
            <a:pPr>
              <a:lnSpc>
                <a:spcPct val="150000"/>
              </a:lnSpc>
            </a:pPr>
            <a:r>
              <a:rPr lang="zh-CN" altLang="en-US" sz="1600" b="1" dirty="0">
                <a:solidFill>
                  <a:srgbClr val="C00000"/>
                </a:solidFill>
              </a:rPr>
              <a:t>正常的请求：</a:t>
            </a:r>
            <a:br>
              <a:rPr lang="zh-CN" altLang="en-US" sz="1600" dirty="0"/>
            </a:br>
            <a:r>
              <a:rPr lang="en" altLang="zh-CN" sz="1600" dirty="0"/>
              <a:t>http://127.0.0.1:8080/test/admin/</a:t>
            </a:r>
            <a:r>
              <a:rPr lang="en-US" altLang="zh-CN" sz="1600" dirty="0"/>
              <a:t>1</a:t>
            </a:r>
            <a:br>
              <a:rPr lang="en" altLang="zh-CN" sz="1600" dirty="0"/>
            </a:br>
            <a:r>
              <a:rPr lang="en" altLang="zh-CN" sz="1600" dirty="0"/>
              <a:t>response</a:t>
            </a:r>
            <a:r>
              <a:rPr lang="zh-CN" altLang="en" sz="1600" dirty="0"/>
              <a:t>：</a:t>
            </a:r>
            <a:r>
              <a:rPr lang="zh-CN" altLang="en-US" sz="1600" dirty="0"/>
              <a:t>重定向到</a:t>
            </a:r>
            <a:r>
              <a:rPr lang="en" altLang="zh-CN" sz="1600" dirty="0"/>
              <a:t>login</a:t>
            </a:r>
            <a:br>
              <a:rPr lang="en" altLang="zh-CN" sz="1600" dirty="0"/>
            </a:br>
            <a:r>
              <a:rPr lang="zh-CN" altLang="en-US" sz="1600" b="1" dirty="0">
                <a:solidFill>
                  <a:srgbClr val="C00000"/>
                </a:solidFill>
              </a:rPr>
              <a:t>权限绕过的请求：</a:t>
            </a:r>
            <a:br>
              <a:rPr lang="zh-CN" altLang="en-US" sz="1600" dirty="0"/>
            </a:br>
            <a:r>
              <a:rPr lang="en" altLang="zh-CN" sz="1600" dirty="0"/>
              <a:t>http://127.0.0.1:8080/test/admin/%20</a:t>
            </a:r>
            <a:br>
              <a:rPr lang="en" altLang="zh-CN" sz="1600" dirty="0"/>
            </a:br>
            <a:r>
              <a:rPr lang="en" altLang="zh-CN" sz="1600" dirty="0"/>
              <a:t>response</a:t>
            </a:r>
            <a:r>
              <a:rPr lang="zh-CN" altLang="en-US" sz="1600" dirty="0"/>
              <a:t>为：“</a:t>
            </a:r>
            <a:r>
              <a:rPr lang="en" altLang="zh-CN" sz="1600" dirty="0"/>
              <a:t>auth hello/{_ _}, there”</a:t>
            </a:r>
          </a:p>
        </p:txBody>
      </p:sp>
      <p:pic>
        <p:nvPicPr>
          <p:cNvPr id="20484" name="Picture 4" descr="preview">
            <a:extLst>
              <a:ext uri="{FF2B5EF4-FFF2-40B4-BE49-F238E27FC236}">
                <a16:creationId xmlns:a16="http://schemas.microsoft.com/office/drawing/2014/main" id="{FE3A82FE-E486-B54B-B8BC-18B65D2297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0156"/>
          <a:stretch/>
        </p:blipFill>
        <p:spPr bwMode="auto">
          <a:xfrm>
            <a:off x="5459903" y="3410605"/>
            <a:ext cx="5544428" cy="978133"/>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descr="preview">
            <a:extLst>
              <a:ext uri="{FF2B5EF4-FFF2-40B4-BE49-F238E27FC236}">
                <a16:creationId xmlns:a16="http://schemas.microsoft.com/office/drawing/2014/main" id="{5B6F03AE-0106-6B41-ACFC-53084096E54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2118"/>
          <a:stretch/>
        </p:blipFill>
        <p:spPr bwMode="auto">
          <a:xfrm>
            <a:off x="5459903" y="4703861"/>
            <a:ext cx="5544427" cy="1542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84619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02149" y="541920"/>
            <a:ext cx="3416320"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组件、框架漏洞分析</a:t>
            </a:r>
          </a:p>
        </p:txBody>
      </p:sp>
      <p:sp>
        <p:nvSpPr>
          <p:cNvPr id="8" name="矩形 7">
            <a:extLst>
              <a:ext uri="{FF2B5EF4-FFF2-40B4-BE49-F238E27FC236}">
                <a16:creationId xmlns:a16="http://schemas.microsoft.com/office/drawing/2014/main" id="{89F436EE-E1D8-504F-9294-770338D96BB4}"/>
              </a:ext>
            </a:extLst>
          </p:cNvPr>
          <p:cNvSpPr/>
          <p:nvPr/>
        </p:nvSpPr>
        <p:spPr>
          <a:xfrm>
            <a:off x="1006249" y="1562154"/>
            <a:ext cx="1154097" cy="12261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7AC259"/>
              </a:solidFill>
            </a:endParaRPr>
          </a:p>
        </p:txBody>
      </p:sp>
      <p:sp>
        <p:nvSpPr>
          <p:cNvPr id="9" name="矩形 8">
            <a:extLst>
              <a:ext uri="{FF2B5EF4-FFF2-40B4-BE49-F238E27FC236}">
                <a16:creationId xmlns:a16="http://schemas.microsoft.com/office/drawing/2014/main" id="{C9BB4EA5-7418-A348-83F9-115048BF74F0}"/>
              </a:ext>
            </a:extLst>
          </p:cNvPr>
          <p:cNvSpPr/>
          <p:nvPr/>
        </p:nvSpPr>
        <p:spPr>
          <a:xfrm>
            <a:off x="996855" y="1282723"/>
            <a:ext cx="1210588" cy="430311"/>
          </a:xfrm>
          <a:prstGeom prst="rect">
            <a:avLst/>
          </a:prstGeom>
        </p:spPr>
        <p:txBody>
          <a:bodyPr wrap="none">
            <a:spAutoFit/>
          </a:bodyPr>
          <a:lstStyle/>
          <a:p>
            <a:pPr>
              <a:lnSpc>
                <a:spcPct val="120000"/>
              </a:lnSpc>
            </a:pPr>
            <a:r>
              <a:rPr lang="zh-CN" altLang="en-US" sz="2000" b="1" dirty="0">
                <a:latin typeface="Microsoft YaHei" panose="020B0503020204020204" pitchFamily="34" charset="-122"/>
                <a:ea typeface="Microsoft YaHei" panose="020B0503020204020204" pitchFamily="34" charset="-122"/>
                <a:cs typeface="+mn-ea"/>
              </a:rPr>
              <a:t>漏洞成因</a:t>
            </a:r>
          </a:p>
        </p:txBody>
      </p:sp>
      <p:sp>
        <p:nvSpPr>
          <p:cNvPr id="2" name="矩形 1">
            <a:extLst>
              <a:ext uri="{FF2B5EF4-FFF2-40B4-BE49-F238E27FC236}">
                <a16:creationId xmlns:a16="http://schemas.microsoft.com/office/drawing/2014/main" id="{72CF709E-D03C-1347-A355-F2D72C764B70}"/>
              </a:ext>
            </a:extLst>
          </p:cNvPr>
          <p:cNvSpPr/>
          <p:nvPr/>
        </p:nvSpPr>
        <p:spPr>
          <a:xfrm>
            <a:off x="996854" y="1878067"/>
            <a:ext cx="10270235" cy="793487"/>
          </a:xfrm>
          <a:prstGeom prst="rect">
            <a:avLst/>
          </a:prstGeom>
        </p:spPr>
        <p:txBody>
          <a:bodyPr wrap="square">
            <a:spAutoFit/>
          </a:bodyPr>
          <a:lstStyle/>
          <a:p>
            <a:pPr>
              <a:lnSpc>
                <a:spcPct val="150000"/>
              </a:lnSpc>
            </a:pPr>
            <a:r>
              <a:rPr lang="zh-CN" altLang="en-US" sz="1600" dirty="0">
                <a:solidFill>
                  <a:srgbClr val="121212"/>
                </a:solidFill>
                <a:latin typeface="-apple-system"/>
              </a:rPr>
              <a:t>        代码中，</a:t>
            </a:r>
            <a:r>
              <a:rPr lang="en" altLang="zh-CN" sz="1600" dirty="0">
                <a:solidFill>
                  <a:srgbClr val="121212"/>
                </a:solidFill>
                <a:latin typeface="-apple-system"/>
              </a:rPr>
              <a:t>Shiro</a:t>
            </a:r>
            <a:r>
              <a:rPr lang="zh-CN" altLang="en-US" sz="1600" dirty="0">
                <a:solidFill>
                  <a:srgbClr val="121212"/>
                </a:solidFill>
                <a:latin typeface="-apple-system"/>
              </a:rPr>
              <a:t>会对请求的</a:t>
            </a:r>
            <a:r>
              <a:rPr lang="en" altLang="zh-CN" sz="1600" dirty="0" err="1">
                <a:solidFill>
                  <a:srgbClr val="121212"/>
                </a:solidFill>
                <a:latin typeface="-apple-system"/>
              </a:rPr>
              <a:t>uri</a:t>
            </a:r>
            <a:r>
              <a:rPr lang="zh-CN" altLang="en-US" sz="1600" dirty="0">
                <a:solidFill>
                  <a:srgbClr val="121212"/>
                </a:solidFill>
                <a:latin typeface="-apple-system"/>
              </a:rPr>
              <a:t>进行鉴权操作，</a:t>
            </a:r>
            <a:r>
              <a:rPr lang="en" altLang="zh-CN" sz="1600" dirty="0">
                <a:solidFill>
                  <a:srgbClr val="121212"/>
                </a:solidFill>
                <a:latin typeface="-apple-system"/>
              </a:rPr>
              <a:t>Shiro</a:t>
            </a:r>
            <a:r>
              <a:rPr lang="zh-CN" altLang="en-US" sz="1600" dirty="0">
                <a:solidFill>
                  <a:srgbClr val="121212"/>
                </a:solidFill>
                <a:latin typeface="-apple-system"/>
              </a:rPr>
              <a:t>的校验</a:t>
            </a:r>
            <a:r>
              <a:rPr lang="en" altLang="zh-CN" sz="1600" dirty="0" err="1">
                <a:solidFill>
                  <a:srgbClr val="121212"/>
                </a:solidFill>
                <a:latin typeface="-apple-system"/>
              </a:rPr>
              <a:t>uri</a:t>
            </a:r>
            <a:r>
              <a:rPr lang="zh-CN" altLang="en-US" sz="1600" dirty="0">
                <a:solidFill>
                  <a:srgbClr val="121212"/>
                </a:solidFill>
                <a:latin typeface="-apple-system"/>
              </a:rPr>
              <a:t>的函数为</a:t>
            </a:r>
            <a:r>
              <a:rPr lang="en" altLang="zh-CN" sz="1600" dirty="0" err="1"/>
              <a:t>PathMatches</a:t>
            </a:r>
            <a:r>
              <a:rPr lang="zh-CN" altLang="en" sz="1600" dirty="0">
                <a:solidFill>
                  <a:srgbClr val="121212"/>
                </a:solidFill>
                <a:latin typeface="-apple-system"/>
              </a:rPr>
              <a:t>，</a:t>
            </a:r>
            <a:r>
              <a:rPr lang="zh-CN" altLang="en-US" sz="1600" dirty="0">
                <a:solidFill>
                  <a:srgbClr val="121212"/>
                </a:solidFill>
                <a:latin typeface="-apple-system"/>
              </a:rPr>
              <a:t>当</a:t>
            </a:r>
            <a:r>
              <a:rPr lang="en" altLang="zh-CN" sz="1600" dirty="0" err="1"/>
              <a:t>PathMatches</a:t>
            </a:r>
            <a:r>
              <a:rPr lang="zh-CN" altLang="en-US" sz="1600" dirty="0">
                <a:solidFill>
                  <a:srgbClr val="121212"/>
                </a:solidFill>
                <a:latin typeface="-apple-system"/>
              </a:rPr>
              <a:t>返回</a:t>
            </a:r>
            <a:r>
              <a:rPr lang="en" altLang="zh-CN" sz="1600" dirty="0"/>
              <a:t>true</a:t>
            </a:r>
            <a:r>
              <a:rPr lang="zh-CN" altLang="en-US" sz="1600" dirty="0">
                <a:solidFill>
                  <a:srgbClr val="121212"/>
                </a:solidFill>
                <a:latin typeface="-apple-system"/>
              </a:rPr>
              <a:t>时才会进入鉴权。</a:t>
            </a:r>
            <a:endParaRPr lang="zh-CN" altLang="en-US" sz="1600" dirty="0"/>
          </a:p>
        </p:txBody>
      </p:sp>
      <p:pic>
        <p:nvPicPr>
          <p:cNvPr id="22530" name="Picture 2" descr="preview">
            <a:extLst>
              <a:ext uri="{FF2B5EF4-FFF2-40B4-BE49-F238E27FC236}">
                <a16:creationId xmlns:a16="http://schemas.microsoft.com/office/drawing/2014/main" id="{E0CC0059-9D51-6044-91ED-DE4361397B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5834" y="2761704"/>
            <a:ext cx="9480331" cy="1396127"/>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C1461FCA-C98D-2943-8269-ACBC5054B8C6}"/>
              </a:ext>
            </a:extLst>
          </p:cNvPr>
          <p:cNvSpPr/>
          <p:nvPr/>
        </p:nvSpPr>
        <p:spPr>
          <a:xfrm>
            <a:off x="1093075" y="4238166"/>
            <a:ext cx="10174014" cy="793359"/>
          </a:xfrm>
          <a:prstGeom prst="rect">
            <a:avLst/>
          </a:prstGeom>
        </p:spPr>
        <p:txBody>
          <a:bodyPr wrap="square">
            <a:spAutoFit/>
          </a:bodyPr>
          <a:lstStyle/>
          <a:p>
            <a:pPr>
              <a:lnSpc>
                <a:spcPct val="150000"/>
              </a:lnSpc>
            </a:pPr>
            <a:r>
              <a:rPr lang="zh-CN" altLang="en-US" sz="1600" dirty="0">
                <a:solidFill>
                  <a:srgbClr val="121212"/>
                </a:solidFill>
                <a:latin typeface="-apple-system"/>
              </a:rPr>
              <a:t>        然而</a:t>
            </a:r>
            <a:r>
              <a:rPr lang="en" altLang="zh-CN" sz="1600" dirty="0" err="1"/>
              <a:t>PathMatches</a:t>
            </a:r>
            <a:r>
              <a:rPr lang="en" altLang="zh-CN" sz="1600" dirty="0"/>
              <a:t>("/admin/*","/admin/ ")</a:t>
            </a:r>
            <a:r>
              <a:rPr lang="zh-CN" altLang="en-US" sz="1600" dirty="0">
                <a:solidFill>
                  <a:srgbClr val="121212"/>
                </a:solidFill>
                <a:latin typeface="-apple-system"/>
              </a:rPr>
              <a:t>返回结果为</a:t>
            </a:r>
            <a:r>
              <a:rPr lang="en" altLang="zh-CN" sz="1600" dirty="0"/>
              <a:t>false</a:t>
            </a:r>
            <a:r>
              <a:rPr lang="zh-CN" altLang="en" sz="1600" dirty="0">
                <a:solidFill>
                  <a:srgbClr val="121212"/>
                </a:solidFill>
                <a:latin typeface="-apple-system"/>
              </a:rPr>
              <a:t>，</a:t>
            </a:r>
            <a:r>
              <a:rPr lang="zh-CN" altLang="en-US" sz="1600" dirty="0">
                <a:solidFill>
                  <a:srgbClr val="121212"/>
                </a:solidFill>
                <a:latin typeface="-apple-system"/>
              </a:rPr>
              <a:t>因此访问</a:t>
            </a:r>
            <a:r>
              <a:rPr lang="en-US" altLang="zh-CN" sz="1600" dirty="0"/>
              <a:t>/</a:t>
            </a:r>
            <a:r>
              <a:rPr lang="en" altLang="zh-CN" sz="1600" dirty="0"/>
              <a:t>admin/ </a:t>
            </a:r>
            <a:r>
              <a:rPr lang="zh-CN" altLang="en-US" sz="1600" dirty="0">
                <a:solidFill>
                  <a:srgbClr val="121212"/>
                </a:solidFill>
                <a:latin typeface="-apple-system"/>
              </a:rPr>
              <a:t>这个</a:t>
            </a:r>
            <a:r>
              <a:rPr lang="en" altLang="zh-CN" sz="1600" dirty="0" err="1">
                <a:solidFill>
                  <a:srgbClr val="121212"/>
                </a:solidFill>
                <a:latin typeface="-apple-system"/>
              </a:rPr>
              <a:t>uri</a:t>
            </a:r>
            <a:r>
              <a:rPr lang="zh-CN" altLang="en-US" sz="1600" dirty="0">
                <a:solidFill>
                  <a:srgbClr val="121212"/>
                </a:solidFill>
                <a:latin typeface="-apple-system"/>
              </a:rPr>
              <a:t>时</a:t>
            </a:r>
            <a:r>
              <a:rPr lang="en" altLang="zh-CN" sz="1600" dirty="0">
                <a:solidFill>
                  <a:srgbClr val="121212"/>
                </a:solidFill>
                <a:latin typeface="-apple-system"/>
              </a:rPr>
              <a:t>Shiro</a:t>
            </a:r>
            <a:r>
              <a:rPr lang="zh-CN" altLang="en-US" sz="1600" dirty="0">
                <a:solidFill>
                  <a:srgbClr val="121212"/>
                </a:solidFill>
                <a:latin typeface="-apple-system"/>
              </a:rPr>
              <a:t>不会进行鉴权操作， 但是</a:t>
            </a:r>
            <a:r>
              <a:rPr lang="en" altLang="zh-CN" sz="1600" dirty="0">
                <a:solidFill>
                  <a:srgbClr val="121212"/>
                </a:solidFill>
                <a:latin typeface="-apple-system"/>
              </a:rPr>
              <a:t>Spring</a:t>
            </a:r>
            <a:r>
              <a:rPr lang="zh-CN" altLang="en-US" sz="1600" dirty="0">
                <a:solidFill>
                  <a:srgbClr val="121212"/>
                </a:solidFill>
                <a:latin typeface="-apple-system"/>
              </a:rPr>
              <a:t>接收到的</a:t>
            </a:r>
            <a:r>
              <a:rPr lang="en" altLang="zh-CN" sz="1600" dirty="0" err="1">
                <a:solidFill>
                  <a:srgbClr val="121212"/>
                </a:solidFill>
                <a:latin typeface="-apple-system"/>
              </a:rPr>
              <a:t>uri</a:t>
            </a:r>
            <a:r>
              <a:rPr lang="zh-CN" altLang="en-US" sz="1600" dirty="0">
                <a:solidFill>
                  <a:srgbClr val="121212"/>
                </a:solidFill>
                <a:latin typeface="-apple-system"/>
              </a:rPr>
              <a:t>则是</a:t>
            </a:r>
            <a:r>
              <a:rPr lang="en-US" altLang="zh-CN" sz="1600" dirty="0"/>
              <a:t>/</a:t>
            </a:r>
            <a:r>
              <a:rPr lang="en" altLang="zh-CN" sz="1600" dirty="0"/>
              <a:t>admin/%20</a:t>
            </a:r>
            <a:r>
              <a:rPr lang="zh-CN" altLang="en" sz="1600" dirty="0">
                <a:solidFill>
                  <a:srgbClr val="121212"/>
                </a:solidFill>
                <a:latin typeface="-apple-system"/>
              </a:rPr>
              <a:t>，</a:t>
            </a:r>
            <a:r>
              <a:rPr lang="zh-CN" altLang="en-US" sz="1600" dirty="0">
                <a:solidFill>
                  <a:srgbClr val="121212"/>
                </a:solidFill>
                <a:latin typeface="-apple-system"/>
              </a:rPr>
              <a:t>会正常返回响应</a:t>
            </a:r>
            <a:r>
              <a:rPr lang="en" altLang="zh-CN" sz="1600" dirty="0"/>
              <a:t>admin page</a:t>
            </a:r>
            <a:r>
              <a:rPr lang="zh-CN" altLang="en" sz="1600" dirty="0">
                <a:solidFill>
                  <a:srgbClr val="121212"/>
                </a:solidFill>
                <a:latin typeface="-apple-system"/>
              </a:rPr>
              <a:t>。</a:t>
            </a:r>
            <a:endParaRPr lang="zh-CN" altLang="en-US" sz="1600" dirty="0"/>
          </a:p>
        </p:txBody>
      </p:sp>
      <p:pic>
        <p:nvPicPr>
          <p:cNvPr id="10" name="图片 9">
            <a:extLst>
              <a:ext uri="{FF2B5EF4-FFF2-40B4-BE49-F238E27FC236}">
                <a16:creationId xmlns:a16="http://schemas.microsoft.com/office/drawing/2014/main" id="{B910356B-EC12-6E46-894B-9BA307539843}"/>
              </a:ext>
            </a:extLst>
          </p:cNvPr>
          <p:cNvPicPr>
            <a:picLocks noChangeAspect="1"/>
          </p:cNvPicPr>
          <p:nvPr/>
        </p:nvPicPr>
        <p:blipFill>
          <a:blip r:embed="rId4"/>
          <a:stretch>
            <a:fillRect/>
          </a:stretch>
        </p:blipFill>
        <p:spPr>
          <a:xfrm>
            <a:off x="4042542" y="5212219"/>
            <a:ext cx="3819197" cy="1103861"/>
          </a:xfrm>
          <a:prstGeom prst="rect">
            <a:avLst/>
          </a:prstGeom>
        </p:spPr>
      </p:pic>
    </p:spTree>
    <p:extLst>
      <p:ext uri="{BB962C8B-B14F-4D97-AF65-F5344CB8AC3E}">
        <p14:creationId xmlns:p14="http://schemas.microsoft.com/office/powerpoint/2010/main" val="4862247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02149" y="541920"/>
            <a:ext cx="3416320"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组件、框架漏洞分析</a:t>
            </a:r>
          </a:p>
        </p:txBody>
      </p:sp>
      <p:sp>
        <p:nvSpPr>
          <p:cNvPr id="8" name="矩形 7">
            <a:extLst>
              <a:ext uri="{FF2B5EF4-FFF2-40B4-BE49-F238E27FC236}">
                <a16:creationId xmlns:a16="http://schemas.microsoft.com/office/drawing/2014/main" id="{89F436EE-E1D8-504F-9294-770338D96BB4}"/>
              </a:ext>
            </a:extLst>
          </p:cNvPr>
          <p:cNvSpPr/>
          <p:nvPr/>
        </p:nvSpPr>
        <p:spPr>
          <a:xfrm>
            <a:off x="1006249" y="1562154"/>
            <a:ext cx="1154097" cy="12261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7AC259"/>
              </a:solidFill>
            </a:endParaRPr>
          </a:p>
        </p:txBody>
      </p:sp>
      <p:sp>
        <p:nvSpPr>
          <p:cNvPr id="9" name="矩形 8">
            <a:extLst>
              <a:ext uri="{FF2B5EF4-FFF2-40B4-BE49-F238E27FC236}">
                <a16:creationId xmlns:a16="http://schemas.microsoft.com/office/drawing/2014/main" id="{C9BB4EA5-7418-A348-83F9-115048BF74F0}"/>
              </a:ext>
            </a:extLst>
          </p:cNvPr>
          <p:cNvSpPr/>
          <p:nvPr/>
        </p:nvSpPr>
        <p:spPr>
          <a:xfrm>
            <a:off x="996855" y="1282723"/>
            <a:ext cx="1210588" cy="430311"/>
          </a:xfrm>
          <a:prstGeom prst="rect">
            <a:avLst/>
          </a:prstGeom>
        </p:spPr>
        <p:txBody>
          <a:bodyPr wrap="none">
            <a:spAutoFit/>
          </a:bodyPr>
          <a:lstStyle/>
          <a:p>
            <a:pPr>
              <a:lnSpc>
                <a:spcPct val="120000"/>
              </a:lnSpc>
            </a:pPr>
            <a:r>
              <a:rPr lang="zh-CN" altLang="en-US" sz="2000" b="1" dirty="0">
                <a:latin typeface="Microsoft YaHei" panose="020B0503020204020204" pitchFamily="34" charset="-122"/>
                <a:ea typeface="Microsoft YaHei" panose="020B0503020204020204" pitchFamily="34" charset="-122"/>
                <a:cs typeface="+mn-ea"/>
              </a:rPr>
              <a:t>漏洞成因</a:t>
            </a:r>
          </a:p>
        </p:txBody>
      </p:sp>
      <p:sp>
        <p:nvSpPr>
          <p:cNvPr id="3" name="矩形 2">
            <a:extLst>
              <a:ext uri="{FF2B5EF4-FFF2-40B4-BE49-F238E27FC236}">
                <a16:creationId xmlns:a16="http://schemas.microsoft.com/office/drawing/2014/main" id="{4F94CE78-56CE-AD47-ADBE-BE70C4CF3467}"/>
              </a:ext>
            </a:extLst>
          </p:cNvPr>
          <p:cNvSpPr/>
          <p:nvPr/>
        </p:nvSpPr>
        <p:spPr>
          <a:xfrm>
            <a:off x="1177158" y="1752188"/>
            <a:ext cx="8818179" cy="424027"/>
          </a:xfrm>
          <a:prstGeom prst="rect">
            <a:avLst/>
          </a:prstGeom>
        </p:spPr>
        <p:txBody>
          <a:bodyPr wrap="square">
            <a:spAutoFit/>
          </a:bodyPr>
          <a:lstStyle/>
          <a:p>
            <a:pPr>
              <a:lnSpc>
                <a:spcPct val="150000"/>
              </a:lnSpc>
            </a:pPr>
            <a:r>
              <a:rPr lang="zh-CN" altLang="en-US" sz="1600" dirty="0">
                <a:solidFill>
                  <a:srgbClr val="121212"/>
                </a:solidFill>
                <a:latin typeface="-apple-system"/>
              </a:rPr>
              <a:t>        代码执行过程中调用</a:t>
            </a:r>
            <a:r>
              <a:rPr lang="en" altLang="zh-CN" sz="1600" dirty="0" err="1"/>
              <a:t>tokenizeToStringArray</a:t>
            </a:r>
            <a:r>
              <a:rPr lang="zh-CN" altLang="en-US" sz="1600" dirty="0">
                <a:solidFill>
                  <a:srgbClr val="121212"/>
                </a:solidFill>
                <a:latin typeface="-apple-system"/>
              </a:rPr>
              <a:t>方法，而当调用此方法时</a:t>
            </a:r>
            <a:r>
              <a:rPr lang="en" altLang="zh-CN" sz="1600" dirty="0" err="1"/>
              <a:t>trimTokens</a:t>
            </a:r>
            <a:r>
              <a:rPr lang="zh-CN" altLang="en-US" sz="1600" dirty="0">
                <a:solidFill>
                  <a:srgbClr val="121212"/>
                </a:solidFill>
                <a:latin typeface="-apple-system"/>
              </a:rPr>
              <a:t>参数值为</a:t>
            </a:r>
            <a:r>
              <a:rPr lang="en" altLang="zh-CN" sz="1600" dirty="0"/>
              <a:t>true</a:t>
            </a:r>
            <a:r>
              <a:rPr lang="zh-CN" altLang="en" sz="1600" dirty="0">
                <a:solidFill>
                  <a:srgbClr val="121212"/>
                </a:solidFill>
                <a:latin typeface="-apple-system"/>
              </a:rPr>
              <a:t>：</a:t>
            </a:r>
            <a:endParaRPr lang="zh-CN" altLang="en-US" sz="1600" dirty="0"/>
          </a:p>
        </p:txBody>
      </p:sp>
      <p:pic>
        <p:nvPicPr>
          <p:cNvPr id="23554" name="Picture 2" descr="preview">
            <a:extLst>
              <a:ext uri="{FF2B5EF4-FFF2-40B4-BE49-F238E27FC236}">
                <a16:creationId xmlns:a16="http://schemas.microsoft.com/office/drawing/2014/main" id="{69D157E0-B4A5-8D44-8325-6066B73BAB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8103" y="2400082"/>
            <a:ext cx="8455794" cy="727157"/>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5EB70752-0A09-844C-9DAD-A5A969720500}"/>
              </a:ext>
            </a:extLst>
          </p:cNvPr>
          <p:cNvSpPr/>
          <p:nvPr/>
        </p:nvSpPr>
        <p:spPr>
          <a:xfrm>
            <a:off x="1177158" y="3334018"/>
            <a:ext cx="10089932" cy="793487"/>
          </a:xfrm>
          <a:prstGeom prst="rect">
            <a:avLst/>
          </a:prstGeom>
        </p:spPr>
        <p:txBody>
          <a:bodyPr wrap="square">
            <a:spAutoFit/>
          </a:bodyPr>
          <a:lstStyle/>
          <a:p>
            <a:pPr>
              <a:lnSpc>
                <a:spcPct val="150000"/>
              </a:lnSpc>
            </a:pPr>
            <a:r>
              <a:rPr lang="zh-CN" altLang="en-US" sz="1600" dirty="0">
                <a:solidFill>
                  <a:srgbClr val="121212"/>
                </a:solidFill>
                <a:latin typeface="-apple-system"/>
              </a:rPr>
              <a:t>        而在</a:t>
            </a:r>
            <a:r>
              <a:rPr lang="en" altLang="zh-CN" sz="1600" dirty="0" err="1"/>
              <a:t>tokenizeToStringArray</a:t>
            </a:r>
            <a:r>
              <a:rPr lang="zh-CN" altLang="en-US" sz="1600" dirty="0">
                <a:solidFill>
                  <a:srgbClr val="121212"/>
                </a:solidFill>
                <a:latin typeface="-apple-system"/>
              </a:rPr>
              <a:t>方法中，</a:t>
            </a:r>
            <a:r>
              <a:rPr lang="en" altLang="zh-CN" sz="1600" dirty="0" err="1"/>
              <a:t>trimTokens</a:t>
            </a:r>
            <a:r>
              <a:rPr lang="zh-CN" altLang="en-US" sz="1600" dirty="0">
                <a:solidFill>
                  <a:srgbClr val="121212"/>
                </a:solidFill>
                <a:latin typeface="-apple-system"/>
              </a:rPr>
              <a:t>为</a:t>
            </a:r>
            <a:r>
              <a:rPr lang="en" altLang="zh-CN" sz="1600" dirty="0"/>
              <a:t>true</a:t>
            </a:r>
            <a:r>
              <a:rPr lang="zh-CN" altLang="en-US" sz="1600" dirty="0">
                <a:solidFill>
                  <a:srgbClr val="121212"/>
                </a:solidFill>
                <a:latin typeface="-apple-system"/>
              </a:rPr>
              <a:t>时调用了</a:t>
            </a:r>
            <a:r>
              <a:rPr lang="en" altLang="zh-CN" sz="1600" dirty="0"/>
              <a:t>trim()</a:t>
            </a:r>
            <a:r>
              <a:rPr lang="zh-CN" altLang="en-US" sz="1600" dirty="0">
                <a:solidFill>
                  <a:srgbClr val="121212"/>
                </a:solidFill>
                <a:latin typeface="-apple-system"/>
              </a:rPr>
              <a:t>函数，去除了空格字符，导致未进行鉴权操作：</a:t>
            </a:r>
            <a:endParaRPr lang="zh-CN" altLang="en-US" sz="1600" dirty="0"/>
          </a:p>
        </p:txBody>
      </p:sp>
      <p:pic>
        <p:nvPicPr>
          <p:cNvPr id="23556" name="Picture 4">
            <a:extLst>
              <a:ext uri="{FF2B5EF4-FFF2-40B4-BE49-F238E27FC236}">
                <a16:creationId xmlns:a16="http://schemas.microsoft.com/office/drawing/2014/main" id="{1D284EBB-AFCA-AA40-81A3-5F1CBDDAE2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1100"/>
          <a:stretch/>
        </p:blipFill>
        <p:spPr bwMode="auto">
          <a:xfrm>
            <a:off x="3198867" y="3908317"/>
            <a:ext cx="5794266" cy="2216414"/>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62406DA3-3338-A64A-9643-E4B54056E3AE}"/>
              </a:ext>
            </a:extLst>
          </p:cNvPr>
          <p:cNvSpPr/>
          <p:nvPr/>
        </p:nvSpPr>
        <p:spPr>
          <a:xfrm>
            <a:off x="5091045" y="6218762"/>
            <a:ext cx="2262158" cy="369332"/>
          </a:xfrm>
          <a:prstGeom prst="rect">
            <a:avLst/>
          </a:prstGeom>
        </p:spPr>
        <p:txBody>
          <a:bodyPr wrap="none">
            <a:spAutoFit/>
          </a:bodyPr>
          <a:lstStyle/>
          <a:p>
            <a:r>
              <a:rPr lang="zh-CN" altLang="en-US" b="1" dirty="0">
                <a:solidFill>
                  <a:srgbClr val="C00000"/>
                </a:solidFill>
                <a:latin typeface="-apple-system"/>
              </a:rPr>
              <a:t>空格绕过了身份验证</a:t>
            </a:r>
            <a:endParaRPr lang="zh-CN" altLang="en-US" b="1" dirty="0">
              <a:solidFill>
                <a:srgbClr val="C00000"/>
              </a:solidFill>
            </a:endParaRPr>
          </a:p>
        </p:txBody>
      </p:sp>
    </p:spTree>
    <p:extLst>
      <p:ext uri="{BB962C8B-B14F-4D97-AF65-F5344CB8AC3E}">
        <p14:creationId xmlns:p14="http://schemas.microsoft.com/office/powerpoint/2010/main" val="26658881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02149" y="541920"/>
            <a:ext cx="3416320"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组件、框架漏洞分析</a:t>
            </a:r>
          </a:p>
        </p:txBody>
      </p:sp>
      <p:sp>
        <p:nvSpPr>
          <p:cNvPr id="2" name="矩形 1">
            <a:extLst>
              <a:ext uri="{FF2B5EF4-FFF2-40B4-BE49-F238E27FC236}">
                <a16:creationId xmlns:a16="http://schemas.microsoft.com/office/drawing/2014/main" id="{44A5576C-53EB-B448-B7C1-35FFD86D3AA5}"/>
              </a:ext>
            </a:extLst>
          </p:cNvPr>
          <p:cNvSpPr/>
          <p:nvPr/>
        </p:nvSpPr>
        <p:spPr>
          <a:xfrm>
            <a:off x="1144977" y="1251412"/>
            <a:ext cx="2518638" cy="369332"/>
          </a:xfrm>
          <a:prstGeom prst="rect">
            <a:avLst/>
          </a:prstGeom>
        </p:spPr>
        <p:txBody>
          <a:bodyPr wrap="none">
            <a:spAutoFit/>
          </a:bodyPr>
          <a:lstStyle/>
          <a:p>
            <a:r>
              <a:rPr lang="en" altLang="zh-CN" b="1" dirty="0"/>
              <a:t>Spring Security OAuth</a:t>
            </a:r>
          </a:p>
        </p:txBody>
      </p:sp>
      <p:sp>
        <p:nvSpPr>
          <p:cNvPr id="12" name="矩形 11">
            <a:extLst>
              <a:ext uri="{FF2B5EF4-FFF2-40B4-BE49-F238E27FC236}">
                <a16:creationId xmlns:a16="http://schemas.microsoft.com/office/drawing/2014/main" id="{0AD8C6C6-6291-2F44-A74E-D8AF25B0E206}"/>
              </a:ext>
            </a:extLst>
          </p:cNvPr>
          <p:cNvSpPr/>
          <p:nvPr/>
        </p:nvSpPr>
        <p:spPr>
          <a:xfrm>
            <a:off x="1144977" y="1758391"/>
            <a:ext cx="2700192" cy="40204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b="1" dirty="0"/>
              <a:t>CVE-2016-4977</a:t>
            </a:r>
          </a:p>
        </p:txBody>
      </p:sp>
      <p:sp>
        <p:nvSpPr>
          <p:cNvPr id="7" name="矩形 6">
            <a:extLst>
              <a:ext uri="{FF2B5EF4-FFF2-40B4-BE49-F238E27FC236}">
                <a16:creationId xmlns:a16="http://schemas.microsoft.com/office/drawing/2014/main" id="{94F4DB66-E94A-2B42-9C9E-BC332A07C6FA}"/>
              </a:ext>
            </a:extLst>
          </p:cNvPr>
          <p:cNvSpPr/>
          <p:nvPr/>
        </p:nvSpPr>
        <p:spPr>
          <a:xfrm>
            <a:off x="1019908" y="2298086"/>
            <a:ext cx="10562492" cy="878446"/>
          </a:xfrm>
          <a:prstGeom prst="rect">
            <a:avLst/>
          </a:prstGeom>
        </p:spPr>
        <p:txBody>
          <a:bodyPr wrap="square">
            <a:spAutoFit/>
          </a:bodyPr>
          <a:lstStyle/>
          <a:p>
            <a:pPr>
              <a:lnSpc>
                <a:spcPct val="150000"/>
              </a:lnSpc>
            </a:pPr>
            <a:r>
              <a:rPr lang="zh-CN" altLang="en-US" dirty="0"/>
              <a:t>        </a:t>
            </a:r>
            <a:r>
              <a:rPr lang="en" altLang="zh-CN" dirty="0"/>
              <a:t>Spring Security OAuth </a:t>
            </a:r>
            <a:r>
              <a:rPr lang="zh-CN" altLang="en-US" dirty="0"/>
              <a:t>是为 </a:t>
            </a:r>
            <a:r>
              <a:rPr lang="en" altLang="zh-CN" dirty="0"/>
              <a:t>Spring </a:t>
            </a:r>
            <a:r>
              <a:rPr lang="zh-CN" altLang="en-US" dirty="0"/>
              <a:t>框架提供安全认证支持的一个模块，在用户使用</a:t>
            </a:r>
            <a:r>
              <a:rPr lang="en" altLang="zh-CN" dirty="0" err="1"/>
              <a:t>Whitelabel</a:t>
            </a:r>
            <a:r>
              <a:rPr lang="en" altLang="zh-CN" dirty="0"/>
              <a:t> views</a:t>
            </a:r>
            <a:r>
              <a:rPr lang="zh-CN" altLang="en-US" dirty="0"/>
              <a:t>来处理错误时，攻击者在被授权的情况下可以通过构造恶意参数来远程执行命令。</a:t>
            </a:r>
            <a:endParaRPr lang="zh-CN" altLang="en-US" dirty="0">
              <a:solidFill>
                <a:srgbClr val="585858"/>
              </a:solidFill>
              <a:latin typeface="Lato" panose="020F0502020204030203" pitchFamily="34" charset="0"/>
            </a:endParaRPr>
          </a:p>
        </p:txBody>
      </p:sp>
      <p:pic>
        <p:nvPicPr>
          <p:cNvPr id="3" name="图片 2">
            <a:extLst>
              <a:ext uri="{FF2B5EF4-FFF2-40B4-BE49-F238E27FC236}">
                <a16:creationId xmlns:a16="http://schemas.microsoft.com/office/drawing/2014/main" id="{A5AB3FF7-36EE-6441-9D1B-5BF5FF8ED6FA}"/>
              </a:ext>
            </a:extLst>
          </p:cNvPr>
          <p:cNvPicPr>
            <a:picLocks noChangeAspect="1"/>
          </p:cNvPicPr>
          <p:nvPr/>
        </p:nvPicPr>
        <p:blipFill>
          <a:blip r:embed="rId3"/>
          <a:stretch>
            <a:fillRect/>
          </a:stretch>
        </p:blipFill>
        <p:spPr>
          <a:xfrm>
            <a:off x="1885950" y="3519365"/>
            <a:ext cx="8420100" cy="2374900"/>
          </a:xfrm>
          <a:prstGeom prst="rect">
            <a:avLst/>
          </a:prstGeom>
        </p:spPr>
      </p:pic>
    </p:spTree>
    <p:extLst>
      <p:ext uri="{BB962C8B-B14F-4D97-AF65-F5344CB8AC3E}">
        <p14:creationId xmlns:p14="http://schemas.microsoft.com/office/powerpoint/2010/main" val="3268330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73399" y="590046"/>
            <a:ext cx="2339102"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编程漏洞威胁</a:t>
            </a:r>
          </a:p>
        </p:txBody>
      </p:sp>
      <p:sp>
        <p:nvSpPr>
          <p:cNvPr id="20" name="矩形 19">
            <a:extLst>
              <a:ext uri="{FF2B5EF4-FFF2-40B4-BE49-F238E27FC236}">
                <a16:creationId xmlns:a16="http://schemas.microsoft.com/office/drawing/2014/main" id="{B870EA4D-9CF2-024C-888D-A96A070EEF54}"/>
              </a:ext>
            </a:extLst>
          </p:cNvPr>
          <p:cNvSpPr/>
          <p:nvPr/>
        </p:nvSpPr>
        <p:spPr>
          <a:xfrm>
            <a:off x="703223" y="1581782"/>
            <a:ext cx="1154097" cy="12261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21" name="矩形 20">
            <a:extLst>
              <a:ext uri="{FF2B5EF4-FFF2-40B4-BE49-F238E27FC236}">
                <a16:creationId xmlns:a16="http://schemas.microsoft.com/office/drawing/2014/main" id="{5E19FAFA-3B26-DB4E-8007-74E42F0B01FF}"/>
              </a:ext>
            </a:extLst>
          </p:cNvPr>
          <p:cNvSpPr/>
          <p:nvPr/>
        </p:nvSpPr>
        <p:spPr>
          <a:xfrm>
            <a:off x="693829" y="1274088"/>
            <a:ext cx="1210588" cy="430311"/>
          </a:xfrm>
          <a:prstGeom prst="rect">
            <a:avLst/>
          </a:prstGeom>
        </p:spPr>
        <p:txBody>
          <a:bodyPr wrap="none">
            <a:spAutoFit/>
          </a:bodyPr>
          <a:lstStyle/>
          <a:p>
            <a:pPr>
              <a:lnSpc>
                <a:spcPct val="120000"/>
              </a:lnSpc>
            </a:pPr>
            <a:r>
              <a:rPr lang="zh-CN" altLang="en-US" sz="2000" b="1" dirty="0">
                <a:latin typeface="Microsoft YaHei" panose="020B0503020204020204" pitchFamily="34" charset="-122"/>
                <a:ea typeface="Microsoft YaHei" panose="020B0503020204020204" pitchFamily="34" charset="-122"/>
                <a:cs typeface="+mn-ea"/>
              </a:rPr>
              <a:t>实例分析</a:t>
            </a:r>
          </a:p>
        </p:txBody>
      </p:sp>
      <p:sp>
        <p:nvSpPr>
          <p:cNvPr id="2" name="矩形 1">
            <a:extLst>
              <a:ext uri="{FF2B5EF4-FFF2-40B4-BE49-F238E27FC236}">
                <a16:creationId xmlns:a16="http://schemas.microsoft.com/office/drawing/2014/main" id="{272FC931-3A4C-4040-BC27-EE012EF51B07}"/>
              </a:ext>
            </a:extLst>
          </p:cNvPr>
          <p:cNvSpPr/>
          <p:nvPr/>
        </p:nvSpPr>
        <p:spPr>
          <a:xfrm>
            <a:off x="1011398" y="1921747"/>
            <a:ext cx="1970411" cy="369332"/>
          </a:xfrm>
          <a:prstGeom prst="rect">
            <a:avLst/>
          </a:prstGeom>
        </p:spPr>
        <p:txBody>
          <a:bodyPr wrap="none">
            <a:spAutoFit/>
          </a:bodyPr>
          <a:lstStyle/>
          <a:p>
            <a:r>
              <a:rPr lang="zh-CN" altLang="en-US" b="1" dirty="0">
                <a:solidFill>
                  <a:srgbClr val="C00000"/>
                </a:solidFill>
                <a:latin typeface="LiberationSerif"/>
              </a:rPr>
              <a:t>（</a:t>
            </a:r>
            <a:r>
              <a:rPr lang="en-US" altLang="zh-CN" b="1" dirty="0">
                <a:solidFill>
                  <a:srgbClr val="C00000"/>
                </a:solidFill>
                <a:latin typeface="LiberationSerif"/>
              </a:rPr>
              <a:t>2</a:t>
            </a:r>
            <a:r>
              <a:rPr lang="zh-CN" altLang="en-US" b="1" dirty="0">
                <a:solidFill>
                  <a:srgbClr val="C00000"/>
                </a:solidFill>
                <a:latin typeface="LiberationSerif"/>
              </a:rPr>
              <a:t>）预编译有误 </a:t>
            </a:r>
          </a:p>
        </p:txBody>
      </p:sp>
      <p:sp>
        <p:nvSpPr>
          <p:cNvPr id="7" name="矩形 6">
            <a:extLst>
              <a:ext uri="{FF2B5EF4-FFF2-40B4-BE49-F238E27FC236}">
                <a16:creationId xmlns:a16="http://schemas.microsoft.com/office/drawing/2014/main" id="{B763F252-491E-5E46-B87A-D4FF653BCCDB}"/>
              </a:ext>
            </a:extLst>
          </p:cNvPr>
          <p:cNvSpPr/>
          <p:nvPr/>
        </p:nvSpPr>
        <p:spPr>
          <a:xfrm>
            <a:off x="703223" y="2326083"/>
            <a:ext cx="10883188" cy="465448"/>
          </a:xfrm>
          <a:prstGeom prst="rect">
            <a:avLst/>
          </a:prstGeom>
        </p:spPr>
        <p:txBody>
          <a:bodyPr wrap="square">
            <a:spAutoFit/>
          </a:bodyPr>
          <a:lstStyle/>
          <a:p>
            <a:pPr>
              <a:lnSpc>
                <a:spcPct val="150000"/>
              </a:lnSpc>
            </a:pPr>
            <a:r>
              <a:rPr lang="zh-CN" altLang="en-US" dirty="0">
                <a:solidFill>
                  <a:srgbClr val="212121"/>
                </a:solidFill>
                <a:latin typeface="DroidSansFallback"/>
              </a:rPr>
              <a:t>        是否能将使用</a:t>
            </a:r>
            <a:r>
              <a:rPr lang="en" altLang="zh-CN" dirty="0">
                <a:solidFill>
                  <a:srgbClr val="212121"/>
                </a:solidFill>
                <a:latin typeface="LiberationSerif"/>
              </a:rPr>
              <a:t>Statement</a:t>
            </a:r>
            <a:r>
              <a:rPr lang="zh-CN" altLang="en-US" dirty="0">
                <a:solidFill>
                  <a:srgbClr val="212121"/>
                </a:solidFill>
                <a:latin typeface="DroidSansFallback"/>
              </a:rPr>
              <a:t>执行</a:t>
            </a:r>
            <a:r>
              <a:rPr lang="en" altLang="zh-CN" dirty="0">
                <a:solidFill>
                  <a:srgbClr val="212121"/>
                </a:solidFill>
                <a:latin typeface="LiberationSerif"/>
              </a:rPr>
              <a:t>SQL</a:t>
            </a:r>
            <a:r>
              <a:rPr lang="zh-CN" altLang="en-US" dirty="0">
                <a:solidFill>
                  <a:srgbClr val="212121"/>
                </a:solidFill>
                <a:latin typeface="DroidSansFallback"/>
              </a:rPr>
              <a:t>语句的方式丢弃掉，使用</a:t>
            </a:r>
            <a:r>
              <a:rPr lang="en" altLang="zh-CN" dirty="0" err="1">
                <a:solidFill>
                  <a:srgbClr val="212121"/>
                </a:solidFill>
                <a:latin typeface="LiberationSerif"/>
              </a:rPr>
              <a:t>PrepareStatement</a:t>
            </a:r>
            <a:r>
              <a:rPr lang="zh-CN" altLang="en-US" dirty="0">
                <a:solidFill>
                  <a:srgbClr val="212121"/>
                </a:solidFill>
                <a:latin typeface="DroidSansFallback"/>
              </a:rPr>
              <a:t>执行 </a:t>
            </a:r>
            <a:r>
              <a:rPr lang="en" altLang="zh-CN" dirty="0">
                <a:solidFill>
                  <a:srgbClr val="212121"/>
                </a:solidFill>
                <a:latin typeface="LiberationSerif"/>
              </a:rPr>
              <a:t>SQL</a:t>
            </a:r>
            <a:r>
              <a:rPr lang="zh-CN" altLang="en-US" dirty="0">
                <a:solidFill>
                  <a:srgbClr val="212121"/>
                </a:solidFill>
                <a:latin typeface="DroidSansFallback"/>
              </a:rPr>
              <a:t>语句防止</a:t>
            </a:r>
            <a:r>
              <a:rPr lang="en" altLang="zh-CN" dirty="0">
                <a:solidFill>
                  <a:srgbClr val="212121"/>
                </a:solidFill>
                <a:latin typeface="LiberationSerif"/>
              </a:rPr>
              <a:t>SQL</a:t>
            </a:r>
            <a:r>
              <a:rPr lang="zh-CN" altLang="en-US" dirty="0">
                <a:solidFill>
                  <a:srgbClr val="212121"/>
                </a:solidFill>
                <a:latin typeface="DroidSansFallback"/>
              </a:rPr>
              <a:t>注入</a:t>
            </a:r>
            <a:r>
              <a:rPr lang="en-US" altLang="zh-CN" dirty="0">
                <a:solidFill>
                  <a:srgbClr val="212121"/>
                </a:solidFill>
                <a:latin typeface="DroidSansFallback"/>
              </a:rPr>
              <a:t>? </a:t>
            </a:r>
            <a:endParaRPr lang="zh-CN" altLang="en-US" dirty="0">
              <a:effectLst/>
            </a:endParaRPr>
          </a:p>
        </p:txBody>
      </p:sp>
      <p:pic>
        <p:nvPicPr>
          <p:cNvPr id="8" name="图片 7">
            <a:extLst>
              <a:ext uri="{FF2B5EF4-FFF2-40B4-BE49-F238E27FC236}">
                <a16:creationId xmlns:a16="http://schemas.microsoft.com/office/drawing/2014/main" id="{35765C63-9ACE-B94C-A248-555979E02024}"/>
              </a:ext>
            </a:extLst>
          </p:cNvPr>
          <p:cNvPicPr>
            <a:picLocks noChangeAspect="1"/>
          </p:cNvPicPr>
          <p:nvPr/>
        </p:nvPicPr>
        <p:blipFill>
          <a:blip r:embed="rId3"/>
          <a:stretch>
            <a:fillRect/>
          </a:stretch>
        </p:blipFill>
        <p:spPr>
          <a:xfrm>
            <a:off x="693829" y="3248027"/>
            <a:ext cx="5892800" cy="2911642"/>
          </a:xfrm>
          <a:prstGeom prst="rect">
            <a:avLst/>
          </a:prstGeom>
        </p:spPr>
      </p:pic>
      <p:sp>
        <p:nvSpPr>
          <p:cNvPr id="9" name="矩形 8">
            <a:extLst>
              <a:ext uri="{FF2B5EF4-FFF2-40B4-BE49-F238E27FC236}">
                <a16:creationId xmlns:a16="http://schemas.microsoft.com/office/drawing/2014/main" id="{DE3A7E3E-F8BE-F040-942B-6B26355E5316}"/>
              </a:ext>
            </a:extLst>
          </p:cNvPr>
          <p:cNvSpPr/>
          <p:nvPr/>
        </p:nvSpPr>
        <p:spPr>
          <a:xfrm>
            <a:off x="6596023" y="3224462"/>
            <a:ext cx="5059903" cy="2127442"/>
          </a:xfrm>
          <a:prstGeom prst="rect">
            <a:avLst/>
          </a:prstGeom>
        </p:spPr>
        <p:txBody>
          <a:bodyPr wrap="square">
            <a:spAutoFit/>
          </a:bodyPr>
          <a:lstStyle/>
          <a:p>
            <a:pPr>
              <a:lnSpc>
                <a:spcPct val="150000"/>
              </a:lnSpc>
            </a:pPr>
            <a:r>
              <a:rPr lang="zh-CN" altLang="en-US" dirty="0">
                <a:solidFill>
                  <a:srgbClr val="212121"/>
                </a:solidFill>
                <a:latin typeface="DroidSansFallback"/>
              </a:rPr>
              <a:t>虽然</a:t>
            </a:r>
            <a:r>
              <a:rPr lang="en" altLang="zh-CN" dirty="0">
                <a:solidFill>
                  <a:srgbClr val="212121"/>
                </a:solidFill>
                <a:latin typeface="LiberationSerif"/>
              </a:rPr>
              <a:t>id</a:t>
            </a:r>
            <a:r>
              <a:rPr lang="zh-CN" altLang="en-US" dirty="0">
                <a:solidFill>
                  <a:srgbClr val="212121"/>
                </a:solidFill>
                <a:latin typeface="DroidSansFallback"/>
              </a:rPr>
              <a:t>参数使用了 </a:t>
            </a:r>
            <a:r>
              <a:rPr lang="en" altLang="zh-CN" dirty="0" err="1">
                <a:solidFill>
                  <a:srgbClr val="212121"/>
                </a:solidFill>
                <a:latin typeface="LiberationSerif"/>
              </a:rPr>
              <a:t>PrepareStatement</a:t>
            </a:r>
            <a:r>
              <a:rPr lang="zh-CN" altLang="en-US" dirty="0">
                <a:solidFill>
                  <a:srgbClr val="212121"/>
                </a:solidFill>
                <a:latin typeface="DroidSansFallback"/>
              </a:rPr>
              <a:t>进行</a:t>
            </a:r>
            <a:r>
              <a:rPr lang="en" altLang="zh-CN" dirty="0">
                <a:solidFill>
                  <a:srgbClr val="212121"/>
                </a:solidFill>
                <a:latin typeface="LiberationSerif"/>
              </a:rPr>
              <a:t>SQL</a:t>
            </a:r>
            <a:r>
              <a:rPr lang="zh-CN" altLang="en-US" dirty="0">
                <a:solidFill>
                  <a:srgbClr val="212121"/>
                </a:solidFill>
                <a:latin typeface="DroidSansFallback"/>
              </a:rPr>
              <a:t>查询，但是后面的</a:t>
            </a:r>
            <a:r>
              <a:rPr lang="en" altLang="zh-CN" b="1" dirty="0">
                <a:solidFill>
                  <a:srgbClr val="C00000"/>
                </a:solidFill>
                <a:latin typeface="LiberationSerif"/>
              </a:rPr>
              <a:t>username</a:t>
            </a:r>
            <a:r>
              <a:rPr lang="zh-CN" altLang="en-US" b="1" dirty="0">
                <a:solidFill>
                  <a:srgbClr val="C00000"/>
                </a:solidFill>
                <a:latin typeface="DroidSansFallback"/>
              </a:rPr>
              <a:t>使用了</a:t>
            </a:r>
            <a:r>
              <a:rPr lang="en" altLang="zh-CN" b="1" dirty="0">
                <a:solidFill>
                  <a:srgbClr val="C00000"/>
                </a:solidFill>
                <a:latin typeface="LiberationSerif"/>
              </a:rPr>
              <a:t>SQL</a:t>
            </a:r>
            <a:r>
              <a:rPr lang="zh-CN" altLang="en-US" b="1" dirty="0">
                <a:solidFill>
                  <a:srgbClr val="C00000"/>
                </a:solidFill>
                <a:latin typeface="DroidSansFallback"/>
              </a:rPr>
              <a:t>语句</a:t>
            </a:r>
            <a:r>
              <a:rPr lang="zh-CN" altLang="en-US" dirty="0">
                <a:solidFill>
                  <a:srgbClr val="212121"/>
                </a:solidFill>
                <a:latin typeface="DroidSansFallback"/>
              </a:rPr>
              <a:t>拼接的方式</a:t>
            </a:r>
            <a:r>
              <a:rPr lang="zh-CN" altLang="en-US" dirty="0">
                <a:solidFill>
                  <a:srgbClr val="212121"/>
                </a:solidFill>
                <a:latin typeface="LiberationSerif"/>
              </a:rPr>
              <a:t>“</a:t>
            </a:r>
            <a:r>
              <a:rPr lang="en" altLang="zh-CN" dirty="0" err="1">
                <a:solidFill>
                  <a:srgbClr val="212121"/>
                </a:solidFill>
                <a:latin typeface="LiberationSerif"/>
              </a:rPr>
              <a:t>sql</a:t>
            </a:r>
            <a:r>
              <a:rPr lang="en" altLang="zh-CN" dirty="0">
                <a:solidFill>
                  <a:srgbClr val="212121"/>
                </a:solidFill>
                <a:latin typeface="LiberationSerif"/>
              </a:rPr>
              <a:t>+="and username like'%"+username+"%'"</a:t>
            </a:r>
            <a:r>
              <a:rPr lang="en" altLang="zh-CN" dirty="0">
                <a:solidFill>
                  <a:srgbClr val="212121"/>
                </a:solidFill>
                <a:latin typeface="DroidSansFallback"/>
              </a:rPr>
              <a:t>;</a:t>
            </a:r>
            <a:r>
              <a:rPr lang="en" altLang="zh-CN" dirty="0">
                <a:solidFill>
                  <a:srgbClr val="212121"/>
                </a:solidFill>
                <a:latin typeface="LiberationSerif"/>
              </a:rPr>
              <a:t>”</a:t>
            </a:r>
            <a:r>
              <a:rPr lang="zh-CN" altLang="en" dirty="0">
                <a:solidFill>
                  <a:srgbClr val="212121"/>
                </a:solidFill>
                <a:latin typeface="DroidSansFallback"/>
              </a:rPr>
              <a:t>，</a:t>
            </a:r>
            <a:r>
              <a:rPr lang="zh-CN" altLang="en-US" dirty="0">
                <a:solidFill>
                  <a:srgbClr val="212121"/>
                </a:solidFill>
                <a:latin typeface="DroidSansFallback"/>
              </a:rPr>
              <a:t>将</a:t>
            </a:r>
            <a:r>
              <a:rPr lang="en" altLang="zh-CN" dirty="0">
                <a:solidFill>
                  <a:srgbClr val="212121"/>
                </a:solidFill>
                <a:latin typeface="LiberationSerif"/>
              </a:rPr>
              <a:t>username </a:t>
            </a:r>
            <a:r>
              <a:rPr lang="zh-CN" altLang="en-US" dirty="0">
                <a:solidFill>
                  <a:srgbClr val="212121"/>
                </a:solidFill>
                <a:latin typeface="DroidSansFallback"/>
              </a:rPr>
              <a:t>参数进行了拼接，这样导致了</a:t>
            </a:r>
            <a:r>
              <a:rPr lang="en" altLang="zh-CN" dirty="0">
                <a:solidFill>
                  <a:srgbClr val="212121"/>
                </a:solidFill>
                <a:latin typeface="LiberationSerif"/>
              </a:rPr>
              <a:t>SQL</a:t>
            </a:r>
            <a:r>
              <a:rPr lang="zh-CN" altLang="en-US" dirty="0">
                <a:solidFill>
                  <a:srgbClr val="212121"/>
                </a:solidFill>
                <a:latin typeface="DroidSansFallback"/>
              </a:rPr>
              <a:t>注入漏洞的产生。 </a:t>
            </a:r>
            <a:endParaRPr lang="zh-CN" altLang="en-US" dirty="0">
              <a:effectLst/>
            </a:endParaRPr>
          </a:p>
        </p:txBody>
      </p:sp>
      <p:sp>
        <p:nvSpPr>
          <p:cNvPr id="10" name="矩形 9">
            <a:extLst>
              <a:ext uri="{FF2B5EF4-FFF2-40B4-BE49-F238E27FC236}">
                <a16:creationId xmlns:a16="http://schemas.microsoft.com/office/drawing/2014/main" id="{643430B5-1BA7-B64C-B56C-51C9838C19F5}"/>
              </a:ext>
            </a:extLst>
          </p:cNvPr>
          <p:cNvSpPr/>
          <p:nvPr/>
        </p:nvSpPr>
        <p:spPr>
          <a:xfrm>
            <a:off x="8288715" y="5235640"/>
            <a:ext cx="1962397" cy="369332"/>
          </a:xfrm>
          <a:prstGeom prst="rect">
            <a:avLst/>
          </a:prstGeom>
        </p:spPr>
        <p:txBody>
          <a:bodyPr wrap="none">
            <a:spAutoFit/>
          </a:bodyPr>
          <a:lstStyle/>
          <a:p>
            <a:r>
              <a:rPr lang="en" altLang="zh-CN" b="1" dirty="0">
                <a:solidFill>
                  <a:srgbClr val="C00000"/>
                </a:solidFill>
                <a:latin typeface="LiberationSerif"/>
              </a:rPr>
              <a:t>"user%'or'1'='1'</a:t>
            </a:r>
            <a:r>
              <a:rPr lang="en" altLang="zh-CN" b="1" dirty="0">
                <a:solidFill>
                  <a:srgbClr val="C00000"/>
                </a:solidFill>
                <a:latin typeface="DroidSansFallback"/>
              </a:rPr>
              <a:t>#</a:t>
            </a:r>
            <a:r>
              <a:rPr lang="en" altLang="zh-CN" b="1" dirty="0">
                <a:solidFill>
                  <a:srgbClr val="C00000"/>
                </a:solidFill>
                <a:latin typeface="LiberationSerif"/>
              </a:rPr>
              <a:t>" </a:t>
            </a:r>
            <a:endParaRPr lang="en" altLang="zh-CN" b="1" dirty="0">
              <a:solidFill>
                <a:srgbClr val="C00000"/>
              </a:solidFill>
              <a:effectLst/>
            </a:endParaRPr>
          </a:p>
        </p:txBody>
      </p:sp>
      <p:sp>
        <p:nvSpPr>
          <p:cNvPr id="11" name="矩形 10">
            <a:extLst>
              <a:ext uri="{FF2B5EF4-FFF2-40B4-BE49-F238E27FC236}">
                <a16:creationId xmlns:a16="http://schemas.microsoft.com/office/drawing/2014/main" id="{A95364CE-3308-DC40-90D8-FB702020C49C}"/>
              </a:ext>
            </a:extLst>
          </p:cNvPr>
          <p:cNvSpPr/>
          <p:nvPr/>
        </p:nvSpPr>
        <p:spPr>
          <a:xfrm>
            <a:off x="6221913" y="5604972"/>
            <a:ext cx="6096000" cy="795282"/>
          </a:xfrm>
          <a:prstGeom prst="rect">
            <a:avLst/>
          </a:prstGeom>
        </p:spPr>
        <p:txBody>
          <a:bodyPr>
            <a:spAutoFit/>
          </a:bodyPr>
          <a:lstStyle/>
          <a:p>
            <a:pPr algn="ctr">
              <a:lnSpc>
                <a:spcPct val="150000"/>
              </a:lnSpc>
            </a:pPr>
            <a:r>
              <a:rPr lang="en" altLang="zh-CN" sz="1600" b="1" dirty="0">
                <a:solidFill>
                  <a:srgbClr val="C00000"/>
                </a:solidFill>
                <a:latin typeface="Helvetica" pitchFamily="2" charset="0"/>
              </a:rPr>
              <a:t>SELECT FROM user where id =</a:t>
            </a:r>
            <a:r>
              <a:rPr lang="zh-CN" altLang="en-US" sz="1600" b="1" dirty="0">
                <a:solidFill>
                  <a:srgbClr val="C00000"/>
                </a:solidFill>
                <a:latin typeface="Helvetica" pitchFamily="2" charset="0"/>
              </a:rPr>
              <a:t> </a:t>
            </a:r>
            <a:r>
              <a:rPr lang="en-US" altLang="zh-CN" sz="1600" b="1" dirty="0">
                <a:solidFill>
                  <a:srgbClr val="C00000"/>
                </a:solidFill>
                <a:latin typeface="Helvetica" pitchFamily="2" charset="0"/>
              </a:rPr>
              <a:t>? </a:t>
            </a:r>
            <a:r>
              <a:rPr lang="en" altLang="zh-CN" sz="1600" b="1" dirty="0">
                <a:solidFill>
                  <a:srgbClr val="C00000"/>
                </a:solidFill>
                <a:latin typeface="Helvetica" pitchFamily="2" charset="0"/>
              </a:rPr>
              <a:t>and username </a:t>
            </a:r>
          </a:p>
          <a:p>
            <a:pPr algn="ctr">
              <a:lnSpc>
                <a:spcPct val="150000"/>
              </a:lnSpc>
            </a:pPr>
            <a:r>
              <a:rPr lang="en" altLang="zh-CN" sz="1600" b="1" dirty="0">
                <a:solidFill>
                  <a:srgbClr val="C00000"/>
                </a:solidFill>
                <a:latin typeface="Helvetica" pitchFamily="2" charset="0"/>
              </a:rPr>
              <a:t>like '%user%’ or '1'='1’ #%'</a:t>
            </a:r>
            <a:endParaRPr lang="en" altLang="zh-CN" sz="1600" b="1" dirty="0">
              <a:solidFill>
                <a:srgbClr val="C00000"/>
              </a:solidFill>
              <a:effectLst/>
              <a:latin typeface="Helvetica" pitchFamily="2" charset="0"/>
            </a:endParaRPr>
          </a:p>
        </p:txBody>
      </p:sp>
    </p:spTree>
    <p:extLst>
      <p:ext uri="{BB962C8B-B14F-4D97-AF65-F5344CB8AC3E}">
        <p14:creationId xmlns:p14="http://schemas.microsoft.com/office/powerpoint/2010/main" val="32640359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02149" y="541920"/>
            <a:ext cx="3416320"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组件、框架漏洞分析</a:t>
            </a:r>
          </a:p>
        </p:txBody>
      </p:sp>
      <p:sp>
        <p:nvSpPr>
          <p:cNvPr id="2" name="矩形 1">
            <a:extLst>
              <a:ext uri="{FF2B5EF4-FFF2-40B4-BE49-F238E27FC236}">
                <a16:creationId xmlns:a16="http://schemas.microsoft.com/office/drawing/2014/main" id="{44A5576C-53EB-B448-B7C1-35FFD86D3AA5}"/>
              </a:ext>
            </a:extLst>
          </p:cNvPr>
          <p:cNvSpPr/>
          <p:nvPr/>
        </p:nvSpPr>
        <p:spPr>
          <a:xfrm>
            <a:off x="1144977" y="1251412"/>
            <a:ext cx="2518638" cy="369332"/>
          </a:xfrm>
          <a:prstGeom prst="rect">
            <a:avLst/>
          </a:prstGeom>
        </p:spPr>
        <p:txBody>
          <a:bodyPr wrap="none">
            <a:spAutoFit/>
          </a:bodyPr>
          <a:lstStyle/>
          <a:p>
            <a:r>
              <a:rPr lang="en" altLang="zh-CN" b="1" dirty="0"/>
              <a:t>Spring Security OAuth</a:t>
            </a:r>
          </a:p>
        </p:txBody>
      </p:sp>
      <p:sp>
        <p:nvSpPr>
          <p:cNvPr id="12" name="矩形 11">
            <a:extLst>
              <a:ext uri="{FF2B5EF4-FFF2-40B4-BE49-F238E27FC236}">
                <a16:creationId xmlns:a16="http://schemas.microsoft.com/office/drawing/2014/main" id="{0AD8C6C6-6291-2F44-A74E-D8AF25B0E206}"/>
              </a:ext>
            </a:extLst>
          </p:cNvPr>
          <p:cNvSpPr/>
          <p:nvPr/>
        </p:nvSpPr>
        <p:spPr>
          <a:xfrm>
            <a:off x="1144977" y="1758391"/>
            <a:ext cx="2700192" cy="40204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 b="1" dirty="0"/>
              <a:t>流程</a:t>
            </a:r>
            <a:endParaRPr lang="en" altLang="zh-CN" b="1" dirty="0"/>
          </a:p>
        </p:txBody>
      </p:sp>
      <p:sp>
        <p:nvSpPr>
          <p:cNvPr id="7" name="矩形 6">
            <a:extLst>
              <a:ext uri="{FF2B5EF4-FFF2-40B4-BE49-F238E27FC236}">
                <a16:creationId xmlns:a16="http://schemas.microsoft.com/office/drawing/2014/main" id="{94F4DB66-E94A-2B42-9C9E-BC332A07C6FA}"/>
              </a:ext>
            </a:extLst>
          </p:cNvPr>
          <p:cNvSpPr/>
          <p:nvPr/>
        </p:nvSpPr>
        <p:spPr>
          <a:xfrm>
            <a:off x="1019908" y="2298086"/>
            <a:ext cx="10562492" cy="1293944"/>
          </a:xfrm>
          <a:prstGeom prst="rect">
            <a:avLst/>
          </a:prstGeom>
        </p:spPr>
        <p:txBody>
          <a:bodyPr wrap="square">
            <a:spAutoFit/>
          </a:bodyPr>
          <a:lstStyle/>
          <a:p>
            <a:pPr>
              <a:lnSpc>
                <a:spcPct val="150000"/>
              </a:lnSpc>
            </a:pPr>
            <a:r>
              <a:rPr lang="zh-CN" altLang="en-US" dirty="0"/>
              <a:t>        由于程序使用</a:t>
            </a:r>
            <a:r>
              <a:rPr lang="en" altLang="zh-CN" dirty="0" err="1"/>
              <a:t>Whitelabel</a:t>
            </a:r>
            <a:r>
              <a:rPr lang="zh-CN" altLang="en-US" dirty="0"/>
              <a:t>作为视图来返回错误页面，所以先看</a:t>
            </a:r>
            <a:r>
              <a:rPr lang="en-US" altLang="zh-CN" dirty="0"/>
              <a:t>/</a:t>
            </a:r>
            <a:r>
              <a:rPr lang="en" altLang="zh-CN" dirty="0"/>
              <a:t>spring-security-</a:t>
            </a:r>
            <a:r>
              <a:rPr lang="en" altLang="zh-CN" dirty="0" err="1"/>
              <a:t>oauth</a:t>
            </a:r>
            <a:r>
              <a:rPr lang="en" altLang="zh-CN" dirty="0"/>
              <a:t>/spring-securityoauth2/</a:t>
            </a:r>
            <a:r>
              <a:rPr lang="en" altLang="zh-CN" dirty="0" err="1"/>
              <a:t>src</a:t>
            </a:r>
            <a:r>
              <a:rPr lang="en" altLang="zh-CN" dirty="0"/>
              <a:t>/main/java/org/</a:t>
            </a:r>
            <a:r>
              <a:rPr lang="en" altLang="zh-CN" dirty="0" err="1"/>
              <a:t>springframework</a:t>
            </a:r>
            <a:r>
              <a:rPr lang="en" altLang="zh-CN" dirty="0"/>
              <a:t>/security/oauth2/provider/endpoint/</a:t>
            </a:r>
            <a:r>
              <a:rPr lang="en" altLang="zh-CN" b="1" dirty="0" err="1">
                <a:solidFill>
                  <a:srgbClr val="C00000"/>
                </a:solidFill>
              </a:rPr>
              <a:t>WhitelabelErrorEndpoint.java</a:t>
            </a:r>
            <a:endParaRPr lang="zh-CN" altLang="en-US" b="1" dirty="0">
              <a:solidFill>
                <a:srgbClr val="C00000"/>
              </a:solidFill>
              <a:latin typeface="Lato" panose="020F0502020204030203" pitchFamily="34" charset="0"/>
            </a:endParaRPr>
          </a:p>
        </p:txBody>
      </p:sp>
      <p:pic>
        <p:nvPicPr>
          <p:cNvPr id="6" name="图片 5">
            <a:extLst>
              <a:ext uri="{FF2B5EF4-FFF2-40B4-BE49-F238E27FC236}">
                <a16:creationId xmlns:a16="http://schemas.microsoft.com/office/drawing/2014/main" id="{A957FF53-21F9-BE48-B97F-043629A15173}"/>
              </a:ext>
            </a:extLst>
          </p:cNvPr>
          <p:cNvPicPr>
            <a:picLocks noChangeAspect="1"/>
          </p:cNvPicPr>
          <p:nvPr/>
        </p:nvPicPr>
        <p:blipFill>
          <a:blip r:embed="rId3"/>
          <a:stretch>
            <a:fillRect/>
          </a:stretch>
        </p:blipFill>
        <p:spPr>
          <a:xfrm>
            <a:off x="3464322" y="3259602"/>
            <a:ext cx="4988016" cy="2837445"/>
          </a:xfrm>
          <a:prstGeom prst="rect">
            <a:avLst/>
          </a:prstGeom>
        </p:spPr>
      </p:pic>
      <p:sp>
        <p:nvSpPr>
          <p:cNvPr id="8" name="矩形 7">
            <a:extLst>
              <a:ext uri="{FF2B5EF4-FFF2-40B4-BE49-F238E27FC236}">
                <a16:creationId xmlns:a16="http://schemas.microsoft.com/office/drawing/2014/main" id="{01E5C2EB-9774-F644-8B19-613CD0CD7F89}"/>
              </a:ext>
            </a:extLst>
          </p:cNvPr>
          <p:cNvSpPr/>
          <p:nvPr/>
        </p:nvSpPr>
        <p:spPr>
          <a:xfrm>
            <a:off x="1711569" y="6172154"/>
            <a:ext cx="9519138" cy="424155"/>
          </a:xfrm>
          <a:prstGeom prst="rect">
            <a:avLst/>
          </a:prstGeom>
        </p:spPr>
        <p:txBody>
          <a:bodyPr wrap="square">
            <a:spAutoFit/>
          </a:bodyPr>
          <a:lstStyle/>
          <a:p>
            <a:pPr>
              <a:lnSpc>
                <a:spcPct val="150000"/>
              </a:lnSpc>
            </a:pPr>
            <a:r>
              <a:rPr lang="zh-CN" altLang="en-US" sz="1600" dirty="0">
                <a:latin typeface="+mn-ea"/>
              </a:rPr>
              <a:t>这里定义了</a:t>
            </a:r>
            <a:r>
              <a:rPr lang="en" altLang="zh-CN" sz="1600" dirty="0" err="1">
                <a:latin typeface="+mn-ea"/>
              </a:rPr>
              <a:t>Whitelabel</a:t>
            </a:r>
            <a:r>
              <a:rPr lang="zh-CN" altLang="en-US" sz="1600" dirty="0">
                <a:latin typeface="+mn-ea"/>
              </a:rPr>
              <a:t>对错误的处理方法，可以看到程序通过</a:t>
            </a:r>
            <a:r>
              <a:rPr lang="en" altLang="zh-CN" sz="1600" dirty="0" err="1">
                <a:latin typeface="+mn-ea"/>
              </a:rPr>
              <a:t>oauthError.getSummary</a:t>
            </a:r>
            <a:r>
              <a:rPr lang="en" altLang="zh-CN" sz="1600" dirty="0">
                <a:latin typeface="+mn-ea"/>
              </a:rPr>
              <a:t>()</a:t>
            </a:r>
            <a:r>
              <a:rPr lang="zh-CN" altLang="en-US" sz="1600" dirty="0">
                <a:latin typeface="+mn-ea"/>
              </a:rPr>
              <a:t>来获取错误信息</a:t>
            </a:r>
          </a:p>
        </p:txBody>
      </p:sp>
    </p:spTree>
    <p:extLst>
      <p:ext uri="{BB962C8B-B14F-4D97-AF65-F5344CB8AC3E}">
        <p14:creationId xmlns:p14="http://schemas.microsoft.com/office/powerpoint/2010/main" val="7468637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02149" y="541920"/>
            <a:ext cx="3416320"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组件、框架漏洞分析</a:t>
            </a:r>
          </a:p>
        </p:txBody>
      </p:sp>
      <p:sp>
        <p:nvSpPr>
          <p:cNvPr id="2" name="矩形 1">
            <a:extLst>
              <a:ext uri="{FF2B5EF4-FFF2-40B4-BE49-F238E27FC236}">
                <a16:creationId xmlns:a16="http://schemas.microsoft.com/office/drawing/2014/main" id="{44A5576C-53EB-B448-B7C1-35FFD86D3AA5}"/>
              </a:ext>
            </a:extLst>
          </p:cNvPr>
          <p:cNvSpPr/>
          <p:nvPr/>
        </p:nvSpPr>
        <p:spPr>
          <a:xfrm>
            <a:off x="1144977" y="1251412"/>
            <a:ext cx="2518638" cy="369332"/>
          </a:xfrm>
          <a:prstGeom prst="rect">
            <a:avLst/>
          </a:prstGeom>
        </p:spPr>
        <p:txBody>
          <a:bodyPr wrap="none">
            <a:spAutoFit/>
          </a:bodyPr>
          <a:lstStyle/>
          <a:p>
            <a:r>
              <a:rPr lang="en" altLang="zh-CN" b="1" dirty="0"/>
              <a:t>Spring Security OAuth</a:t>
            </a:r>
          </a:p>
        </p:txBody>
      </p:sp>
      <p:sp>
        <p:nvSpPr>
          <p:cNvPr id="12" name="矩形 11">
            <a:extLst>
              <a:ext uri="{FF2B5EF4-FFF2-40B4-BE49-F238E27FC236}">
                <a16:creationId xmlns:a16="http://schemas.microsoft.com/office/drawing/2014/main" id="{0AD8C6C6-6291-2F44-A74E-D8AF25B0E206}"/>
              </a:ext>
            </a:extLst>
          </p:cNvPr>
          <p:cNvSpPr/>
          <p:nvPr/>
        </p:nvSpPr>
        <p:spPr>
          <a:xfrm>
            <a:off x="1144977" y="1758391"/>
            <a:ext cx="2700192" cy="40204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 b="1" dirty="0"/>
              <a:t>流程</a:t>
            </a:r>
            <a:endParaRPr lang="en" altLang="zh-CN" b="1" dirty="0"/>
          </a:p>
        </p:txBody>
      </p:sp>
      <p:sp>
        <p:nvSpPr>
          <p:cNvPr id="7" name="矩形 6">
            <a:extLst>
              <a:ext uri="{FF2B5EF4-FFF2-40B4-BE49-F238E27FC236}">
                <a16:creationId xmlns:a16="http://schemas.microsoft.com/office/drawing/2014/main" id="{94F4DB66-E94A-2B42-9C9E-BC332A07C6FA}"/>
              </a:ext>
            </a:extLst>
          </p:cNvPr>
          <p:cNvSpPr/>
          <p:nvPr/>
        </p:nvSpPr>
        <p:spPr>
          <a:xfrm>
            <a:off x="1019908" y="2298086"/>
            <a:ext cx="10562492" cy="462947"/>
          </a:xfrm>
          <a:prstGeom prst="rect">
            <a:avLst/>
          </a:prstGeom>
        </p:spPr>
        <p:txBody>
          <a:bodyPr wrap="square">
            <a:spAutoFit/>
          </a:bodyPr>
          <a:lstStyle/>
          <a:p>
            <a:pPr>
              <a:lnSpc>
                <a:spcPct val="150000"/>
              </a:lnSpc>
            </a:pPr>
            <a:r>
              <a:rPr lang="zh-CN" altLang="en-US" dirty="0"/>
              <a:t>我们再次访问这个 </a:t>
            </a:r>
            <a:r>
              <a:rPr lang="en" altLang="zh-CN" dirty="0" err="1"/>
              <a:t>url</a:t>
            </a:r>
            <a:r>
              <a:rPr lang="zh-CN" altLang="en-US" dirty="0"/>
              <a:t>，并持续跟进：</a:t>
            </a:r>
            <a:endParaRPr lang="zh-CN" altLang="en-US" b="1" dirty="0">
              <a:solidFill>
                <a:srgbClr val="58AD54"/>
              </a:solidFill>
              <a:latin typeface="Lato" panose="020F0502020204030203" pitchFamily="34" charset="0"/>
            </a:endParaRPr>
          </a:p>
        </p:txBody>
      </p:sp>
      <p:sp>
        <p:nvSpPr>
          <p:cNvPr id="8" name="矩形 7">
            <a:extLst>
              <a:ext uri="{FF2B5EF4-FFF2-40B4-BE49-F238E27FC236}">
                <a16:creationId xmlns:a16="http://schemas.microsoft.com/office/drawing/2014/main" id="{01E5C2EB-9774-F644-8B19-613CD0CD7F89}"/>
              </a:ext>
            </a:extLst>
          </p:cNvPr>
          <p:cNvSpPr/>
          <p:nvPr/>
        </p:nvSpPr>
        <p:spPr>
          <a:xfrm>
            <a:off x="1019908" y="6034423"/>
            <a:ext cx="10562491" cy="424155"/>
          </a:xfrm>
          <a:prstGeom prst="rect">
            <a:avLst/>
          </a:prstGeom>
        </p:spPr>
        <p:txBody>
          <a:bodyPr wrap="square">
            <a:spAutoFit/>
          </a:bodyPr>
          <a:lstStyle/>
          <a:p>
            <a:pPr>
              <a:lnSpc>
                <a:spcPct val="150000"/>
              </a:lnSpc>
            </a:pPr>
            <a:r>
              <a:rPr lang="zh-CN" altLang="en-US" sz="1600" dirty="0">
                <a:latin typeface="+mn-ea"/>
              </a:rPr>
              <a:t>请求中的</a:t>
            </a:r>
            <a:r>
              <a:rPr lang="en-US" altLang="zh-CN" sz="1600" dirty="0">
                <a:latin typeface="+mn-ea"/>
              </a:rPr>
              <a:t>${2334-1}</a:t>
            </a:r>
            <a:r>
              <a:rPr lang="zh-CN" altLang="en-US" sz="1600" dirty="0">
                <a:latin typeface="+mn-ea"/>
              </a:rPr>
              <a:t>已经被带入了</a:t>
            </a:r>
            <a:r>
              <a:rPr lang="en" altLang="zh-CN" sz="1600" dirty="0" err="1">
                <a:latin typeface="+mn-ea"/>
              </a:rPr>
              <a:t>errorSummary</a:t>
            </a:r>
            <a:r>
              <a:rPr lang="zh-CN" altLang="en-US" sz="1600" dirty="0">
                <a:latin typeface="+mn-ea"/>
              </a:rPr>
              <a:t>中，然后</a:t>
            </a:r>
            <a:r>
              <a:rPr lang="en" altLang="zh-CN" sz="1600" dirty="0" err="1">
                <a:latin typeface="+mn-ea"/>
              </a:rPr>
              <a:t>errorSummary</a:t>
            </a:r>
            <a:r>
              <a:rPr lang="zh-CN" altLang="en-US" sz="1600" dirty="0">
                <a:latin typeface="+mn-ea"/>
              </a:rPr>
              <a:t>被装入</a:t>
            </a:r>
            <a:r>
              <a:rPr lang="en" altLang="zh-CN" sz="1600" dirty="0">
                <a:latin typeface="+mn-ea"/>
              </a:rPr>
              <a:t>model</a:t>
            </a:r>
            <a:r>
              <a:rPr lang="zh-CN" altLang="en-US" sz="1600" dirty="0">
                <a:latin typeface="+mn-ea"/>
              </a:rPr>
              <a:t>中，再用</a:t>
            </a:r>
            <a:r>
              <a:rPr lang="en" altLang="zh-CN" sz="1600" dirty="0" err="1">
                <a:latin typeface="+mn-ea"/>
              </a:rPr>
              <a:t>SpelView</a:t>
            </a:r>
            <a:r>
              <a:rPr lang="zh-CN" altLang="en-US" sz="1600" dirty="0">
                <a:latin typeface="+mn-ea"/>
              </a:rPr>
              <a:t>进行渲染。</a:t>
            </a:r>
          </a:p>
        </p:txBody>
      </p:sp>
      <p:pic>
        <p:nvPicPr>
          <p:cNvPr id="3" name="图片 2">
            <a:extLst>
              <a:ext uri="{FF2B5EF4-FFF2-40B4-BE49-F238E27FC236}">
                <a16:creationId xmlns:a16="http://schemas.microsoft.com/office/drawing/2014/main" id="{F6BCCEB1-85EB-824C-B091-EBD2811A61B9}"/>
              </a:ext>
            </a:extLst>
          </p:cNvPr>
          <p:cNvPicPr>
            <a:picLocks noChangeAspect="1"/>
          </p:cNvPicPr>
          <p:nvPr/>
        </p:nvPicPr>
        <p:blipFill>
          <a:blip r:embed="rId3"/>
          <a:stretch>
            <a:fillRect/>
          </a:stretch>
        </p:blipFill>
        <p:spPr>
          <a:xfrm>
            <a:off x="2861896" y="2837781"/>
            <a:ext cx="5883519" cy="3071609"/>
          </a:xfrm>
          <a:prstGeom prst="rect">
            <a:avLst/>
          </a:prstGeom>
        </p:spPr>
      </p:pic>
    </p:spTree>
    <p:extLst>
      <p:ext uri="{BB962C8B-B14F-4D97-AF65-F5344CB8AC3E}">
        <p14:creationId xmlns:p14="http://schemas.microsoft.com/office/powerpoint/2010/main" val="17222087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02149" y="541920"/>
            <a:ext cx="3416320"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组件、框架漏洞分析</a:t>
            </a:r>
          </a:p>
        </p:txBody>
      </p:sp>
      <p:sp>
        <p:nvSpPr>
          <p:cNvPr id="2" name="矩形 1">
            <a:extLst>
              <a:ext uri="{FF2B5EF4-FFF2-40B4-BE49-F238E27FC236}">
                <a16:creationId xmlns:a16="http://schemas.microsoft.com/office/drawing/2014/main" id="{44A5576C-53EB-B448-B7C1-35FFD86D3AA5}"/>
              </a:ext>
            </a:extLst>
          </p:cNvPr>
          <p:cNvSpPr/>
          <p:nvPr/>
        </p:nvSpPr>
        <p:spPr>
          <a:xfrm>
            <a:off x="1144977" y="1251412"/>
            <a:ext cx="2518638" cy="369332"/>
          </a:xfrm>
          <a:prstGeom prst="rect">
            <a:avLst/>
          </a:prstGeom>
        </p:spPr>
        <p:txBody>
          <a:bodyPr wrap="none">
            <a:spAutoFit/>
          </a:bodyPr>
          <a:lstStyle/>
          <a:p>
            <a:r>
              <a:rPr lang="en" altLang="zh-CN" b="1" dirty="0"/>
              <a:t>Spring Security OAuth</a:t>
            </a:r>
          </a:p>
        </p:txBody>
      </p:sp>
      <p:sp>
        <p:nvSpPr>
          <p:cNvPr id="12" name="矩形 11">
            <a:extLst>
              <a:ext uri="{FF2B5EF4-FFF2-40B4-BE49-F238E27FC236}">
                <a16:creationId xmlns:a16="http://schemas.microsoft.com/office/drawing/2014/main" id="{0AD8C6C6-6291-2F44-A74E-D8AF25B0E206}"/>
              </a:ext>
            </a:extLst>
          </p:cNvPr>
          <p:cNvSpPr/>
          <p:nvPr/>
        </p:nvSpPr>
        <p:spPr>
          <a:xfrm>
            <a:off x="1144977" y="1758391"/>
            <a:ext cx="2700192" cy="40204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 b="1" dirty="0"/>
              <a:t>流程</a:t>
            </a:r>
            <a:endParaRPr lang="en" altLang="zh-CN" b="1" dirty="0"/>
          </a:p>
        </p:txBody>
      </p:sp>
      <p:sp>
        <p:nvSpPr>
          <p:cNvPr id="5" name="矩形 4">
            <a:extLst>
              <a:ext uri="{FF2B5EF4-FFF2-40B4-BE49-F238E27FC236}">
                <a16:creationId xmlns:a16="http://schemas.microsoft.com/office/drawing/2014/main" id="{D5F2DDE9-D1D8-664E-AA7D-DAFAFECBA8F6}"/>
              </a:ext>
            </a:extLst>
          </p:cNvPr>
          <p:cNvSpPr/>
          <p:nvPr/>
        </p:nvSpPr>
        <p:spPr>
          <a:xfrm>
            <a:off x="562707" y="2298086"/>
            <a:ext cx="11289324" cy="881075"/>
          </a:xfrm>
          <a:prstGeom prst="rect">
            <a:avLst/>
          </a:prstGeom>
        </p:spPr>
        <p:txBody>
          <a:bodyPr wrap="square">
            <a:spAutoFit/>
          </a:bodyPr>
          <a:lstStyle/>
          <a:p>
            <a:pPr>
              <a:lnSpc>
                <a:spcPct val="150000"/>
              </a:lnSpc>
            </a:pPr>
            <a:r>
              <a:rPr lang="zh-CN" altLang="en-US" dirty="0">
                <a:latin typeface="+mn-ea"/>
              </a:rPr>
              <a:t>      我们跟进</a:t>
            </a:r>
            <a:r>
              <a:rPr lang="en" altLang="zh-CN" dirty="0" err="1">
                <a:latin typeface="+mn-ea"/>
              </a:rPr>
              <a:t>SpelView</a:t>
            </a:r>
            <a:r>
              <a:rPr lang="zh-CN" altLang="en-US" dirty="0">
                <a:latin typeface="+mn-ea"/>
              </a:rPr>
              <a:t>，可以看到在</a:t>
            </a:r>
            <a:r>
              <a:rPr lang="en" altLang="zh-CN" dirty="0">
                <a:latin typeface="+mn-ea"/>
              </a:rPr>
              <a:t>render</a:t>
            </a:r>
            <a:r>
              <a:rPr lang="zh-CN" altLang="en-US" dirty="0">
                <a:latin typeface="+mn-ea"/>
              </a:rPr>
              <a:t>时通过</a:t>
            </a:r>
            <a:r>
              <a:rPr lang="en" altLang="zh-CN" dirty="0">
                <a:latin typeface="+mn-ea"/>
              </a:rPr>
              <a:t>helper</a:t>
            </a:r>
            <a:r>
              <a:rPr lang="zh-CN" altLang="en-US" dirty="0">
                <a:latin typeface="+mn-ea"/>
              </a:rPr>
              <a:t>取</a:t>
            </a:r>
            <a:r>
              <a:rPr lang="en-US" altLang="zh-CN" dirty="0">
                <a:latin typeface="+mn-ea"/>
              </a:rPr>
              <a:t>${}</a:t>
            </a:r>
            <a:r>
              <a:rPr lang="zh-CN" altLang="en-US" dirty="0">
                <a:latin typeface="+mn-ea"/>
              </a:rPr>
              <a:t>中的值作为表达式，再用</a:t>
            </a:r>
            <a:r>
              <a:rPr lang="en" altLang="zh-CN" dirty="0" err="1">
                <a:latin typeface="+mn-ea"/>
              </a:rPr>
              <a:t>parser.parseExpression</a:t>
            </a:r>
            <a:r>
              <a:rPr lang="zh-CN" altLang="en-US" dirty="0">
                <a:latin typeface="+mn-ea"/>
              </a:rPr>
              <a:t>来执行：</a:t>
            </a:r>
          </a:p>
        </p:txBody>
      </p:sp>
      <p:pic>
        <p:nvPicPr>
          <p:cNvPr id="9" name="图片 8">
            <a:extLst>
              <a:ext uri="{FF2B5EF4-FFF2-40B4-BE49-F238E27FC236}">
                <a16:creationId xmlns:a16="http://schemas.microsoft.com/office/drawing/2014/main" id="{E2EF53FE-4C58-5440-B479-F85223F90064}"/>
              </a:ext>
            </a:extLst>
          </p:cNvPr>
          <p:cNvPicPr>
            <a:picLocks noChangeAspect="1"/>
          </p:cNvPicPr>
          <p:nvPr/>
        </p:nvPicPr>
        <p:blipFill>
          <a:blip r:embed="rId3"/>
          <a:stretch>
            <a:fillRect/>
          </a:stretch>
        </p:blipFill>
        <p:spPr>
          <a:xfrm>
            <a:off x="2336800" y="3074865"/>
            <a:ext cx="7518400" cy="2349500"/>
          </a:xfrm>
          <a:prstGeom prst="rect">
            <a:avLst/>
          </a:prstGeom>
        </p:spPr>
      </p:pic>
      <p:sp>
        <p:nvSpPr>
          <p:cNvPr id="10" name="矩形 9">
            <a:extLst>
              <a:ext uri="{FF2B5EF4-FFF2-40B4-BE49-F238E27FC236}">
                <a16:creationId xmlns:a16="http://schemas.microsoft.com/office/drawing/2014/main" id="{439364A6-3FBB-FC4C-9C84-167DC378C635}"/>
              </a:ext>
            </a:extLst>
          </p:cNvPr>
          <p:cNvSpPr/>
          <p:nvPr/>
        </p:nvSpPr>
        <p:spPr>
          <a:xfrm>
            <a:off x="1144977" y="5850503"/>
            <a:ext cx="10132651" cy="465577"/>
          </a:xfrm>
          <a:prstGeom prst="rect">
            <a:avLst/>
          </a:prstGeom>
        </p:spPr>
        <p:txBody>
          <a:bodyPr wrap="square">
            <a:spAutoFit/>
          </a:bodyPr>
          <a:lstStyle/>
          <a:p>
            <a:pPr>
              <a:lnSpc>
                <a:spcPct val="150000"/>
              </a:lnSpc>
            </a:pPr>
            <a:r>
              <a:rPr lang="zh-CN" altLang="en-US" dirty="0">
                <a:latin typeface="+mn-ea"/>
              </a:rPr>
              <a:t>之后通过递归执行，将表达式的值中有</a:t>
            </a:r>
            <a:r>
              <a:rPr lang="en-US" altLang="zh-CN" dirty="0">
                <a:latin typeface="+mn-ea"/>
              </a:rPr>
              <a:t>${</a:t>
            </a:r>
            <a:r>
              <a:rPr lang="en" altLang="zh-CN" dirty="0">
                <a:latin typeface="+mn-ea"/>
              </a:rPr>
              <a:t>xxx}</a:t>
            </a:r>
            <a:r>
              <a:rPr lang="zh-CN" altLang="en-US" dirty="0">
                <a:latin typeface="+mn-ea"/>
              </a:rPr>
              <a:t>这样形式的字符串取出来作为表达式来执行。</a:t>
            </a:r>
          </a:p>
        </p:txBody>
      </p:sp>
    </p:spTree>
    <p:extLst>
      <p:ext uri="{BB962C8B-B14F-4D97-AF65-F5344CB8AC3E}">
        <p14:creationId xmlns:p14="http://schemas.microsoft.com/office/powerpoint/2010/main" val="28418317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02149" y="541920"/>
            <a:ext cx="3416320"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组件、框架漏洞分析</a:t>
            </a:r>
          </a:p>
        </p:txBody>
      </p:sp>
      <p:sp>
        <p:nvSpPr>
          <p:cNvPr id="2" name="矩形 1">
            <a:extLst>
              <a:ext uri="{FF2B5EF4-FFF2-40B4-BE49-F238E27FC236}">
                <a16:creationId xmlns:a16="http://schemas.microsoft.com/office/drawing/2014/main" id="{44A5576C-53EB-B448-B7C1-35FFD86D3AA5}"/>
              </a:ext>
            </a:extLst>
          </p:cNvPr>
          <p:cNvSpPr/>
          <p:nvPr/>
        </p:nvSpPr>
        <p:spPr>
          <a:xfrm>
            <a:off x="1144977" y="1251412"/>
            <a:ext cx="2408032" cy="369332"/>
          </a:xfrm>
          <a:prstGeom prst="rect">
            <a:avLst/>
          </a:prstGeom>
        </p:spPr>
        <p:txBody>
          <a:bodyPr wrap="none">
            <a:spAutoFit/>
          </a:bodyPr>
          <a:lstStyle/>
          <a:p>
            <a:r>
              <a:rPr lang="en" altLang="zh-CN" b="1" dirty="0"/>
              <a:t>Spring Data Rest RCE</a:t>
            </a:r>
          </a:p>
        </p:txBody>
      </p:sp>
      <p:sp>
        <p:nvSpPr>
          <p:cNvPr id="12" name="矩形 11">
            <a:extLst>
              <a:ext uri="{FF2B5EF4-FFF2-40B4-BE49-F238E27FC236}">
                <a16:creationId xmlns:a16="http://schemas.microsoft.com/office/drawing/2014/main" id="{0AD8C6C6-6291-2F44-A74E-D8AF25B0E206}"/>
              </a:ext>
            </a:extLst>
          </p:cNvPr>
          <p:cNvSpPr/>
          <p:nvPr/>
        </p:nvSpPr>
        <p:spPr>
          <a:xfrm>
            <a:off x="1144977" y="1758391"/>
            <a:ext cx="2700192" cy="40204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b="1" dirty="0"/>
              <a:t>CVE-2017-8046</a:t>
            </a:r>
          </a:p>
        </p:txBody>
      </p:sp>
      <p:sp>
        <p:nvSpPr>
          <p:cNvPr id="7" name="矩形 6">
            <a:extLst>
              <a:ext uri="{FF2B5EF4-FFF2-40B4-BE49-F238E27FC236}">
                <a16:creationId xmlns:a16="http://schemas.microsoft.com/office/drawing/2014/main" id="{94F4DB66-E94A-2B42-9C9E-BC332A07C6FA}"/>
              </a:ext>
            </a:extLst>
          </p:cNvPr>
          <p:cNvSpPr/>
          <p:nvPr/>
        </p:nvSpPr>
        <p:spPr>
          <a:xfrm>
            <a:off x="1019908" y="2298086"/>
            <a:ext cx="10562492" cy="1293944"/>
          </a:xfrm>
          <a:prstGeom prst="rect">
            <a:avLst/>
          </a:prstGeom>
        </p:spPr>
        <p:txBody>
          <a:bodyPr wrap="square">
            <a:spAutoFit/>
          </a:bodyPr>
          <a:lstStyle/>
          <a:p>
            <a:pPr>
              <a:lnSpc>
                <a:spcPct val="150000"/>
              </a:lnSpc>
            </a:pPr>
            <a:r>
              <a:rPr lang="en" altLang="zh-CN" dirty="0"/>
              <a:t>Spring Data Rest</a:t>
            </a:r>
            <a:r>
              <a:rPr lang="zh-CN" altLang="en-US" dirty="0"/>
              <a:t>是</a:t>
            </a:r>
            <a:r>
              <a:rPr lang="en" altLang="zh-CN" dirty="0"/>
              <a:t>Spring Data</a:t>
            </a:r>
            <a:r>
              <a:rPr lang="zh-CN" altLang="en-US" dirty="0"/>
              <a:t>框架的其中一个组件，</a:t>
            </a:r>
            <a:r>
              <a:rPr lang="en" altLang="zh-CN" dirty="0"/>
              <a:t>Spring Data Rest</a:t>
            </a:r>
            <a:r>
              <a:rPr lang="zh-CN" altLang="en-US" dirty="0"/>
              <a:t>可构建</a:t>
            </a:r>
            <a:r>
              <a:rPr lang="en" altLang="zh-CN" dirty="0"/>
              <a:t>Rest Web</a:t>
            </a:r>
            <a:r>
              <a:rPr lang="zh-CN" altLang="en" dirty="0"/>
              <a:t>，</a:t>
            </a:r>
            <a:r>
              <a:rPr lang="en" altLang="zh-CN" dirty="0"/>
              <a:t>Spring Data Rest</a:t>
            </a:r>
            <a:r>
              <a:rPr lang="zh-CN" altLang="en-US" dirty="0"/>
              <a:t>对</a:t>
            </a:r>
            <a:r>
              <a:rPr lang="en" altLang="zh-CN" dirty="0"/>
              <a:t>PATCH</a:t>
            </a:r>
            <a:r>
              <a:rPr lang="zh-CN" altLang="en-US" dirty="0"/>
              <a:t>方法处理不当，导致攻击者能够利用</a:t>
            </a:r>
            <a:r>
              <a:rPr lang="en" altLang="zh-CN" dirty="0"/>
              <a:t>JSON</a:t>
            </a:r>
            <a:r>
              <a:rPr lang="zh-CN" altLang="en-US" dirty="0"/>
              <a:t>数据造成</a:t>
            </a:r>
            <a:r>
              <a:rPr lang="en" altLang="zh-CN" dirty="0"/>
              <a:t>RCE</a:t>
            </a:r>
            <a:r>
              <a:rPr lang="zh-CN" altLang="en" dirty="0"/>
              <a:t>。</a:t>
            </a:r>
            <a:r>
              <a:rPr lang="zh-CN" altLang="en-US" dirty="0"/>
              <a:t>本质还是因为</a:t>
            </a:r>
            <a:r>
              <a:rPr lang="en" altLang="zh-CN" dirty="0"/>
              <a:t>Spring</a:t>
            </a:r>
            <a:r>
              <a:rPr lang="zh-CN" altLang="en-US" dirty="0"/>
              <a:t>的</a:t>
            </a:r>
            <a:r>
              <a:rPr lang="en" altLang="zh-CN" dirty="0"/>
              <a:t>SPEL</a:t>
            </a:r>
            <a:r>
              <a:rPr lang="zh-CN" altLang="en-US" dirty="0"/>
              <a:t>解析导致的</a:t>
            </a:r>
            <a:r>
              <a:rPr lang="en" altLang="zh-CN" dirty="0"/>
              <a:t>RCE</a:t>
            </a:r>
            <a:r>
              <a:rPr lang="zh-CN" altLang="en" dirty="0"/>
              <a:t>。</a:t>
            </a:r>
            <a:endParaRPr lang="zh-CN" altLang="en-US" dirty="0">
              <a:solidFill>
                <a:srgbClr val="585858"/>
              </a:solidFill>
              <a:latin typeface="Lato" panose="020F0502020204030203" pitchFamily="34" charset="0"/>
            </a:endParaRPr>
          </a:p>
        </p:txBody>
      </p:sp>
      <p:pic>
        <p:nvPicPr>
          <p:cNvPr id="27650" name="Picture 2">
            <a:extLst>
              <a:ext uri="{FF2B5EF4-FFF2-40B4-BE49-F238E27FC236}">
                <a16:creationId xmlns:a16="http://schemas.microsoft.com/office/drawing/2014/main" id="{D906192D-E420-D942-8B5F-D918A2B4F2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723" b="28916"/>
          <a:stretch/>
        </p:blipFill>
        <p:spPr bwMode="auto">
          <a:xfrm>
            <a:off x="2608385" y="3852073"/>
            <a:ext cx="7385538" cy="1945805"/>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6D628AD7-EEE1-0D49-BB9F-DB70EFB2A5F1}"/>
              </a:ext>
            </a:extLst>
          </p:cNvPr>
          <p:cNvSpPr/>
          <p:nvPr/>
        </p:nvSpPr>
        <p:spPr>
          <a:xfrm>
            <a:off x="3985847" y="5053491"/>
            <a:ext cx="2379784" cy="210171"/>
          </a:xfrm>
          <a:prstGeom prst="rect">
            <a:avLst/>
          </a:prstGeom>
          <a:noFill/>
          <a:ln w="38100">
            <a:solidFill>
              <a:srgbClr val="58AD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374436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02149" y="541920"/>
            <a:ext cx="3416320"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组件、框架漏洞分析</a:t>
            </a:r>
          </a:p>
        </p:txBody>
      </p:sp>
      <p:sp>
        <p:nvSpPr>
          <p:cNvPr id="12" name="矩形 11">
            <a:extLst>
              <a:ext uri="{FF2B5EF4-FFF2-40B4-BE49-F238E27FC236}">
                <a16:creationId xmlns:a16="http://schemas.microsoft.com/office/drawing/2014/main" id="{0AD8C6C6-6291-2F44-A74E-D8AF25B0E206}"/>
              </a:ext>
            </a:extLst>
          </p:cNvPr>
          <p:cNvSpPr/>
          <p:nvPr/>
        </p:nvSpPr>
        <p:spPr>
          <a:xfrm>
            <a:off x="1144977" y="1758391"/>
            <a:ext cx="2700192" cy="40204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 b="1" dirty="0"/>
              <a:t>流程</a:t>
            </a:r>
            <a:endParaRPr lang="en" altLang="zh-CN" b="1" dirty="0"/>
          </a:p>
        </p:txBody>
      </p:sp>
      <p:sp>
        <p:nvSpPr>
          <p:cNvPr id="7" name="矩形 6">
            <a:extLst>
              <a:ext uri="{FF2B5EF4-FFF2-40B4-BE49-F238E27FC236}">
                <a16:creationId xmlns:a16="http://schemas.microsoft.com/office/drawing/2014/main" id="{94F4DB66-E94A-2B42-9C9E-BC332A07C6FA}"/>
              </a:ext>
            </a:extLst>
          </p:cNvPr>
          <p:cNvSpPr/>
          <p:nvPr/>
        </p:nvSpPr>
        <p:spPr>
          <a:xfrm>
            <a:off x="1019908" y="2298086"/>
            <a:ext cx="10562492" cy="462947"/>
          </a:xfrm>
          <a:prstGeom prst="rect">
            <a:avLst/>
          </a:prstGeom>
        </p:spPr>
        <p:txBody>
          <a:bodyPr wrap="square">
            <a:spAutoFit/>
          </a:bodyPr>
          <a:lstStyle/>
          <a:p>
            <a:pPr>
              <a:lnSpc>
                <a:spcPct val="150000"/>
              </a:lnSpc>
            </a:pPr>
            <a:r>
              <a:rPr lang="zh-CN" altLang="en-US" dirty="0"/>
              <a:t>入口文件是位于</a:t>
            </a:r>
            <a:r>
              <a:rPr lang="en" altLang="zh-CN" dirty="0"/>
              <a:t>org.springframework.data.rest.webmvc.config.JsonPatchHandler:apply()</a:t>
            </a:r>
            <a:r>
              <a:rPr lang="zh-CN" altLang="en-US" dirty="0"/>
              <a:t>中</a:t>
            </a:r>
            <a:endParaRPr lang="zh-CN" altLang="en-US" dirty="0">
              <a:solidFill>
                <a:srgbClr val="585858"/>
              </a:solidFill>
              <a:latin typeface="Lato" panose="020F0502020204030203" pitchFamily="34" charset="0"/>
            </a:endParaRPr>
          </a:p>
        </p:txBody>
      </p:sp>
      <p:pic>
        <p:nvPicPr>
          <p:cNvPr id="3" name="图片 2">
            <a:extLst>
              <a:ext uri="{FF2B5EF4-FFF2-40B4-BE49-F238E27FC236}">
                <a16:creationId xmlns:a16="http://schemas.microsoft.com/office/drawing/2014/main" id="{46BF6FC9-91D5-1F48-B8FC-108D201FD3A9}"/>
              </a:ext>
            </a:extLst>
          </p:cNvPr>
          <p:cNvPicPr>
            <a:picLocks noChangeAspect="1"/>
          </p:cNvPicPr>
          <p:nvPr/>
        </p:nvPicPr>
        <p:blipFill rotWithShape="1">
          <a:blip r:embed="rId3"/>
          <a:srcRect l="38558" t="19769" b="32499"/>
          <a:stretch/>
        </p:blipFill>
        <p:spPr>
          <a:xfrm>
            <a:off x="2555631" y="2898680"/>
            <a:ext cx="7491046" cy="2637764"/>
          </a:xfrm>
          <a:prstGeom prst="rect">
            <a:avLst/>
          </a:prstGeom>
        </p:spPr>
      </p:pic>
      <p:sp>
        <p:nvSpPr>
          <p:cNvPr id="9" name="矩形 8">
            <a:extLst>
              <a:ext uri="{FF2B5EF4-FFF2-40B4-BE49-F238E27FC236}">
                <a16:creationId xmlns:a16="http://schemas.microsoft.com/office/drawing/2014/main" id="{71520F86-EF88-D344-B5B7-256AE4E1E0EE}"/>
              </a:ext>
            </a:extLst>
          </p:cNvPr>
          <p:cNvSpPr/>
          <p:nvPr/>
        </p:nvSpPr>
        <p:spPr>
          <a:xfrm>
            <a:off x="3310309" y="5182444"/>
            <a:ext cx="2379784" cy="210171"/>
          </a:xfrm>
          <a:prstGeom prst="rect">
            <a:avLst/>
          </a:prstGeom>
          <a:noFill/>
          <a:ln w="38100">
            <a:solidFill>
              <a:srgbClr val="58AD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71EB2736-7AA9-8C4E-ACD5-FC0FDEECF8D5}"/>
              </a:ext>
            </a:extLst>
          </p:cNvPr>
          <p:cNvSpPr/>
          <p:nvPr/>
        </p:nvSpPr>
        <p:spPr>
          <a:xfrm>
            <a:off x="1144977" y="5803416"/>
            <a:ext cx="10445261" cy="369332"/>
          </a:xfrm>
          <a:prstGeom prst="rect">
            <a:avLst/>
          </a:prstGeom>
        </p:spPr>
        <p:txBody>
          <a:bodyPr wrap="square">
            <a:spAutoFit/>
          </a:bodyPr>
          <a:lstStyle/>
          <a:p>
            <a:r>
              <a:rPr lang="zh-CN" altLang="en-US" dirty="0">
                <a:solidFill>
                  <a:srgbClr val="3D464D"/>
                </a:solidFill>
                <a:latin typeface="suxingme"/>
              </a:rPr>
              <a:t>通过</a:t>
            </a:r>
            <a:r>
              <a:rPr lang="en" altLang="zh-CN" dirty="0" err="1"/>
              <a:t>request.isJsonPatchRequest</a:t>
            </a:r>
            <a:r>
              <a:rPr lang="zh-CN" altLang="en-US" dirty="0">
                <a:solidFill>
                  <a:srgbClr val="3D464D"/>
                </a:solidFill>
                <a:latin typeface="suxingme"/>
              </a:rPr>
              <a:t>确定是</a:t>
            </a:r>
            <a:r>
              <a:rPr lang="en" altLang="zh-CN" dirty="0">
                <a:solidFill>
                  <a:srgbClr val="3D464D"/>
                </a:solidFill>
                <a:latin typeface="suxingme"/>
              </a:rPr>
              <a:t>PATCH</a:t>
            </a:r>
            <a:r>
              <a:rPr lang="zh-CN" altLang="en-US" dirty="0">
                <a:solidFill>
                  <a:srgbClr val="3D464D"/>
                </a:solidFill>
                <a:latin typeface="suxingme"/>
              </a:rPr>
              <a:t>请求之后，调用</a:t>
            </a:r>
            <a:r>
              <a:rPr lang="en" altLang="zh-CN" dirty="0" err="1"/>
              <a:t>applyPatch</a:t>
            </a:r>
            <a:r>
              <a:rPr lang="en" altLang="zh-CN" dirty="0"/>
              <a:t>(</a:t>
            </a:r>
            <a:r>
              <a:rPr lang="en" altLang="zh-CN" dirty="0" err="1"/>
              <a:t>request.getBody</a:t>
            </a:r>
            <a:r>
              <a:rPr lang="en" altLang="zh-CN" dirty="0"/>
              <a:t>(), target) </a:t>
            </a:r>
            <a:r>
              <a:rPr lang="zh-CN" altLang="en" dirty="0">
                <a:solidFill>
                  <a:srgbClr val="3D464D"/>
                </a:solidFill>
                <a:latin typeface="suxingme"/>
              </a:rPr>
              <a:t>。</a:t>
            </a:r>
            <a:endParaRPr lang="zh-CN" altLang="en-US" dirty="0"/>
          </a:p>
        </p:txBody>
      </p:sp>
    </p:spTree>
    <p:extLst>
      <p:ext uri="{BB962C8B-B14F-4D97-AF65-F5344CB8AC3E}">
        <p14:creationId xmlns:p14="http://schemas.microsoft.com/office/powerpoint/2010/main" val="17683368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02149" y="541920"/>
            <a:ext cx="3416320"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组件、框架漏洞分析</a:t>
            </a:r>
          </a:p>
        </p:txBody>
      </p:sp>
      <p:sp>
        <p:nvSpPr>
          <p:cNvPr id="12" name="矩形 11">
            <a:extLst>
              <a:ext uri="{FF2B5EF4-FFF2-40B4-BE49-F238E27FC236}">
                <a16:creationId xmlns:a16="http://schemas.microsoft.com/office/drawing/2014/main" id="{0AD8C6C6-6291-2F44-A74E-D8AF25B0E206}"/>
              </a:ext>
            </a:extLst>
          </p:cNvPr>
          <p:cNvSpPr/>
          <p:nvPr/>
        </p:nvSpPr>
        <p:spPr>
          <a:xfrm>
            <a:off x="1144977" y="1758391"/>
            <a:ext cx="2700192" cy="40204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 b="1" dirty="0"/>
              <a:t>流程</a:t>
            </a:r>
            <a:endParaRPr lang="en" altLang="zh-CN" b="1" dirty="0"/>
          </a:p>
        </p:txBody>
      </p:sp>
      <p:sp>
        <p:nvSpPr>
          <p:cNvPr id="5" name="矩形 4">
            <a:extLst>
              <a:ext uri="{FF2B5EF4-FFF2-40B4-BE49-F238E27FC236}">
                <a16:creationId xmlns:a16="http://schemas.microsoft.com/office/drawing/2014/main" id="{71EB2736-7AA9-8C4E-ACD5-FC0FDEECF8D5}"/>
              </a:ext>
            </a:extLst>
          </p:cNvPr>
          <p:cNvSpPr/>
          <p:nvPr/>
        </p:nvSpPr>
        <p:spPr>
          <a:xfrm>
            <a:off x="1602149" y="2575905"/>
            <a:ext cx="9964614" cy="369332"/>
          </a:xfrm>
          <a:prstGeom prst="rect">
            <a:avLst/>
          </a:prstGeom>
        </p:spPr>
        <p:txBody>
          <a:bodyPr wrap="square">
            <a:spAutoFit/>
          </a:bodyPr>
          <a:lstStyle/>
          <a:p>
            <a:r>
              <a:rPr lang="zh-CN" altLang="en-US" dirty="0">
                <a:solidFill>
                  <a:srgbClr val="3D464D"/>
                </a:solidFill>
                <a:latin typeface="suxingme"/>
              </a:rPr>
              <a:t>其中</a:t>
            </a:r>
            <a:r>
              <a:rPr lang="en" altLang="zh-CN" dirty="0" err="1"/>
              <a:t>isJsonPatchRequest</a:t>
            </a:r>
            <a:r>
              <a:rPr lang="zh-CN" altLang="en-US" dirty="0">
                <a:solidFill>
                  <a:srgbClr val="3D464D"/>
                </a:solidFill>
                <a:latin typeface="suxingme"/>
              </a:rPr>
              <a:t>的判断方法是</a:t>
            </a:r>
            <a:endParaRPr lang="zh-CN" altLang="en-US" dirty="0"/>
          </a:p>
        </p:txBody>
      </p:sp>
      <p:pic>
        <p:nvPicPr>
          <p:cNvPr id="2" name="图片 1">
            <a:extLst>
              <a:ext uri="{FF2B5EF4-FFF2-40B4-BE49-F238E27FC236}">
                <a16:creationId xmlns:a16="http://schemas.microsoft.com/office/drawing/2014/main" id="{569688B1-348F-AD4F-B580-7CF64F65DE45}"/>
              </a:ext>
            </a:extLst>
          </p:cNvPr>
          <p:cNvPicPr>
            <a:picLocks noChangeAspect="1"/>
          </p:cNvPicPr>
          <p:nvPr/>
        </p:nvPicPr>
        <p:blipFill>
          <a:blip r:embed="rId3"/>
          <a:stretch>
            <a:fillRect/>
          </a:stretch>
        </p:blipFill>
        <p:spPr>
          <a:xfrm>
            <a:off x="603738" y="3355488"/>
            <a:ext cx="10984523" cy="1073088"/>
          </a:xfrm>
          <a:prstGeom prst="rect">
            <a:avLst/>
          </a:prstGeom>
        </p:spPr>
      </p:pic>
      <p:sp>
        <p:nvSpPr>
          <p:cNvPr id="6" name="矩形 5">
            <a:extLst>
              <a:ext uri="{FF2B5EF4-FFF2-40B4-BE49-F238E27FC236}">
                <a16:creationId xmlns:a16="http://schemas.microsoft.com/office/drawing/2014/main" id="{710361F0-FC00-1F48-8CAC-867BA03ED63B}"/>
              </a:ext>
            </a:extLst>
          </p:cNvPr>
          <p:cNvSpPr/>
          <p:nvPr/>
        </p:nvSpPr>
        <p:spPr>
          <a:xfrm>
            <a:off x="1602149" y="4923147"/>
            <a:ext cx="8698524" cy="369332"/>
          </a:xfrm>
          <a:prstGeom prst="rect">
            <a:avLst/>
          </a:prstGeom>
        </p:spPr>
        <p:txBody>
          <a:bodyPr wrap="square">
            <a:spAutoFit/>
          </a:bodyPr>
          <a:lstStyle/>
          <a:p>
            <a:r>
              <a:rPr lang="zh-CN" altLang="en-US" dirty="0">
                <a:solidFill>
                  <a:srgbClr val="3D464D"/>
                </a:solidFill>
                <a:latin typeface="suxingme"/>
              </a:rPr>
              <a:t>这就要求我们使用</a:t>
            </a:r>
            <a:r>
              <a:rPr lang="en" altLang="zh-CN" dirty="0">
                <a:solidFill>
                  <a:srgbClr val="3D464D"/>
                </a:solidFill>
                <a:latin typeface="suxingme"/>
              </a:rPr>
              <a:t>PATCH</a:t>
            </a:r>
            <a:r>
              <a:rPr lang="zh-CN" altLang="en-US" dirty="0">
                <a:solidFill>
                  <a:srgbClr val="3D464D"/>
                </a:solidFill>
                <a:latin typeface="suxingme"/>
              </a:rPr>
              <a:t>方法时，</a:t>
            </a:r>
            <a:r>
              <a:rPr lang="en" altLang="zh-CN" dirty="0" err="1">
                <a:solidFill>
                  <a:srgbClr val="3D464D"/>
                </a:solidFill>
                <a:latin typeface="suxingme"/>
              </a:rPr>
              <a:t>contentType</a:t>
            </a:r>
            <a:r>
              <a:rPr lang="zh-CN" altLang="en-US" dirty="0">
                <a:solidFill>
                  <a:srgbClr val="3D464D"/>
                </a:solidFill>
                <a:latin typeface="suxingme"/>
              </a:rPr>
              <a:t>要为</a:t>
            </a:r>
            <a:r>
              <a:rPr lang="en" altLang="zh-CN" dirty="0">
                <a:solidFill>
                  <a:srgbClr val="3D464D"/>
                </a:solidFill>
                <a:latin typeface="suxingme"/>
              </a:rPr>
              <a:t>application/</a:t>
            </a:r>
            <a:r>
              <a:rPr lang="en" altLang="zh-CN" dirty="0" err="1">
                <a:solidFill>
                  <a:srgbClr val="3D464D"/>
                </a:solidFill>
                <a:latin typeface="suxingme"/>
              </a:rPr>
              <a:t>json-patch+json</a:t>
            </a:r>
            <a:r>
              <a:rPr lang="zh-CN" altLang="en" dirty="0">
                <a:solidFill>
                  <a:srgbClr val="3D464D"/>
                </a:solidFill>
                <a:latin typeface="suxingme"/>
              </a:rPr>
              <a:t>。</a:t>
            </a:r>
            <a:endParaRPr lang="zh-CN" altLang="en-US" dirty="0"/>
          </a:p>
        </p:txBody>
      </p:sp>
    </p:spTree>
    <p:extLst>
      <p:ext uri="{BB962C8B-B14F-4D97-AF65-F5344CB8AC3E}">
        <p14:creationId xmlns:p14="http://schemas.microsoft.com/office/powerpoint/2010/main" val="3335079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02149" y="541920"/>
            <a:ext cx="3416320"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组件、框架漏洞分析</a:t>
            </a:r>
          </a:p>
        </p:txBody>
      </p:sp>
      <p:sp>
        <p:nvSpPr>
          <p:cNvPr id="12" name="矩形 11">
            <a:extLst>
              <a:ext uri="{FF2B5EF4-FFF2-40B4-BE49-F238E27FC236}">
                <a16:creationId xmlns:a16="http://schemas.microsoft.com/office/drawing/2014/main" id="{0AD8C6C6-6291-2F44-A74E-D8AF25B0E206}"/>
              </a:ext>
            </a:extLst>
          </p:cNvPr>
          <p:cNvSpPr/>
          <p:nvPr/>
        </p:nvSpPr>
        <p:spPr>
          <a:xfrm>
            <a:off x="1144977" y="1758391"/>
            <a:ext cx="2700192" cy="40204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 b="1" dirty="0"/>
              <a:t>流程</a:t>
            </a:r>
            <a:endParaRPr lang="en" altLang="zh-CN" b="1" dirty="0"/>
          </a:p>
        </p:txBody>
      </p:sp>
      <p:sp>
        <p:nvSpPr>
          <p:cNvPr id="5" name="矩形 4">
            <a:extLst>
              <a:ext uri="{FF2B5EF4-FFF2-40B4-BE49-F238E27FC236}">
                <a16:creationId xmlns:a16="http://schemas.microsoft.com/office/drawing/2014/main" id="{71EB2736-7AA9-8C4E-ACD5-FC0FDEECF8D5}"/>
              </a:ext>
            </a:extLst>
          </p:cNvPr>
          <p:cNvSpPr/>
          <p:nvPr/>
        </p:nvSpPr>
        <p:spPr>
          <a:xfrm>
            <a:off x="1602149" y="2575905"/>
            <a:ext cx="9964614" cy="369332"/>
          </a:xfrm>
          <a:prstGeom prst="rect">
            <a:avLst/>
          </a:prstGeom>
        </p:spPr>
        <p:txBody>
          <a:bodyPr wrap="square">
            <a:spAutoFit/>
          </a:bodyPr>
          <a:lstStyle/>
          <a:p>
            <a:r>
              <a:rPr lang="zh-CN" altLang="en-US" dirty="0"/>
              <a:t>继续跟踪进入到</a:t>
            </a:r>
            <a:r>
              <a:rPr lang="en" altLang="zh-CN" dirty="0" err="1"/>
              <a:t>applyPatch</a:t>
            </a:r>
            <a:r>
              <a:rPr lang="en" altLang="zh-CN" dirty="0"/>
              <a:t>()</a:t>
            </a:r>
            <a:r>
              <a:rPr lang="zh-CN" altLang="en-US" dirty="0"/>
              <a:t>方法中：</a:t>
            </a:r>
          </a:p>
        </p:txBody>
      </p:sp>
      <p:sp>
        <p:nvSpPr>
          <p:cNvPr id="6" name="矩形 5">
            <a:extLst>
              <a:ext uri="{FF2B5EF4-FFF2-40B4-BE49-F238E27FC236}">
                <a16:creationId xmlns:a16="http://schemas.microsoft.com/office/drawing/2014/main" id="{710361F0-FC00-1F48-8CAC-867BA03ED63B}"/>
              </a:ext>
            </a:extLst>
          </p:cNvPr>
          <p:cNvSpPr/>
          <p:nvPr/>
        </p:nvSpPr>
        <p:spPr>
          <a:xfrm>
            <a:off x="1506329" y="4086670"/>
            <a:ext cx="8698524" cy="369332"/>
          </a:xfrm>
          <a:prstGeom prst="rect">
            <a:avLst/>
          </a:prstGeom>
        </p:spPr>
        <p:txBody>
          <a:bodyPr wrap="square">
            <a:spAutoFit/>
          </a:bodyPr>
          <a:lstStyle/>
          <a:p>
            <a:r>
              <a:rPr lang="zh-CN" altLang="en-US" dirty="0"/>
              <a:t>进入到</a:t>
            </a:r>
            <a:r>
              <a:rPr lang="en" altLang="zh-CN" dirty="0" err="1"/>
              <a:t>getPatchOperations</a:t>
            </a:r>
            <a:r>
              <a:rPr lang="en" altLang="zh-CN" dirty="0"/>
              <a:t>()</a:t>
            </a:r>
            <a:r>
              <a:rPr lang="zh-CN" altLang="en-US" dirty="0"/>
              <a:t>中：</a:t>
            </a:r>
          </a:p>
        </p:txBody>
      </p:sp>
      <p:pic>
        <p:nvPicPr>
          <p:cNvPr id="3" name="图片 2">
            <a:extLst>
              <a:ext uri="{FF2B5EF4-FFF2-40B4-BE49-F238E27FC236}">
                <a16:creationId xmlns:a16="http://schemas.microsoft.com/office/drawing/2014/main" id="{CAE15949-8DAC-7D49-97E4-2806704B6C89}"/>
              </a:ext>
            </a:extLst>
          </p:cNvPr>
          <p:cNvPicPr>
            <a:picLocks noChangeAspect="1"/>
          </p:cNvPicPr>
          <p:nvPr/>
        </p:nvPicPr>
        <p:blipFill>
          <a:blip r:embed="rId3"/>
          <a:stretch>
            <a:fillRect/>
          </a:stretch>
        </p:blipFill>
        <p:spPr>
          <a:xfrm>
            <a:off x="1144977" y="3045481"/>
            <a:ext cx="9421228" cy="767038"/>
          </a:xfrm>
          <a:prstGeom prst="rect">
            <a:avLst/>
          </a:prstGeom>
        </p:spPr>
      </p:pic>
      <p:pic>
        <p:nvPicPr>
          <p:cNvPr id="7" name="图片 6">
            <a:extLst>
              <a:ext uri="{FF2B5EF4-FFF2-40B4-BE49-F238E27FC236}">
                <a16:creationId xmlns:a16="http://schemas.microsoft.com/office/drawing/2014/main" id="{2D124C04-5FAC-2447-AF2C-3960AFACB4F0}"/>
              </a:ext>
            </a:extLst>
          </p:cNvPr>
          <p:cNvPicPr>
            <a:picLocks noChangeAspect="1"/>
          </p:cNvPicPr>
          <p:nvPr/>
        </p:nvPicPr>
        <p:blipFill>
          <a:blip r:embed="rId4"/>
          <a:stretch>
            <a:fillRect/>
          </a:stretch>
        </p:blipFill>
        <p:spPr>
          <a:xfrm>
            <a:off x="1144977" y="4670343"/>
            <a:ext cx="9577754" cy="1813388"/>
          </a:xfrm>
          <a:prstGeom prst="rect">
            <a:avLst/>
          </a:prstGeom>
        </p:spPr>
      </p:pic>
    </p:spTree>
    <p:extLst>
      <p:ext uri="{BB962C8B-B14F-4D97-AF65-F5344CB8AC3E}">
        <p14:creationId xmlns:p14="http://schemas.microsoft.com/office/powerpoint/2010/main" val="824447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02149" y="541920"/>
            <a:ext cx="3416320"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组件、框架漏洞分析</a:t>
            </a:r>
          </a:p>
        </p:txBody>
      </p:sp>
      <p:sp>
        <p:nvSpPr>
          <p:cNvPr id="12" name="矩形 11">
            <a:extLst>
              <a:ext uri="{FF2B5EF4-FFF2-40B4-BE49-F238E27FC236}">
                <a16:creationId xmlns:a16="http://schemas.microsoft.com/office/drawing/2014/main" id="{0AD8C6C6-6291-2F44-A74E-D8AF25B0E206}"/>
              </a:ext>
            </a:extLst>
          </p:cNvPr>
          <p:cNvSpPr/>
          <p:nvPr/>
        </p:nvSpPr>
        <p:spPr>
          <a:xfrm>
            <a:off x="1144977" y="1758391"/>
            <a:ext cx="2700192" cy="40204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 b="1" dirty="0"/>
              <a:t>流程</a:t>
            </a:r>
            <a:endParaRPr lang="en" altLang="zh-CN" b="1" dirty="0"/>
          </a:p>
        </p:txBody>
      </p:sp>
      <p:sp>
        <p:nvSpPr>
          <p:cNvPr id="5" name="矩形 4">
            <a:extLst>
              <a:ext uri="{FF2B5EF4-FFF2-40B4-BE49-F238E27FC236}">
                <a16:creationId xmlns:a16="http://schemas.microsoft.com/office/drawing/2014/main" id="{71EB2736-7AA9-8C4E-ACD5-FC0FDEECF8D5}"/>
              </a:ext>
            </a:extLst>
          </p:cNvPr>
          <p:cNvSpPr/>
          <p:nvPr/>
        </p:nvSpPr>
        <p:spPr>
          <a:xfrm>
            <a:off x="1461472" y="2245906"/>
            <a:ext cx="9964614" cy="881075"/>
          </a:xfrm>
          <a:prstGeom prst="rect">
            <a:avLst/>
          </a:prstGeom>
        </p:spPr>
        <p:txBody>
          <a:bodyPr wrap="square">
            <a:spAutoFit/>
          </a:bodyPr>
          <a:lstStyle/>
          <a:p>
            <a:pPr>
              <a:lnSpc>
                <a:spcPct val="150000"/>
              </a:lnSpc>
            </a:pPr>
            <a:r>
              <a:rPr lang="zh-CN" altLang="en-US" dirty="0"/>
              <a:t>        </a:t>
            </a:r>
            <a:r>
              <a:rPr lang="en" altLang="zh-CN" dirty="0"/>
              <a:t>mapper</a:t>
            </a:r>
            <a:r>
              <a:rPr lang="zh-CN" altLang="en-US" dirty="0"/>
              <a:t>初始化</a:t>
            </a:r>
            <a:r>
              <a:rPr lang="en" altLang="zh-CN" dirty="0" err="1"/>
              <a:t>JsonPatchPatchConverter</a:t>
            </a:r>
            <a:r>
              <a:rPr lang="en" altLang="zh-CN" dirty="0"/>
              <a:t>()</a:t>
            </a:r>
            <a:r>
              <a:rPr lang="zh-CN" altLang="en-US" dirty="0"/>
              <a:t>对象之后调用</a:t>
            </a:r>
            <a:r>
              <a:rPr lang="en" altLang="zh-CN" dirty="0"/>
              <a:t>convert()</a:t>
            </a:r>
            <a:r>
              <a:rPr lang="zh-CN" altLang="en-US" dirty="0"/>
              <a:t>方法。跟踪</a:t>
            </a:r>
            <a:r>
              <a:rPr lang="en" altLang="zh-CN" dirty="0"/>
              <a:t>org.springframework.data.rest.webmvc.json.patch.JsonPatchPatchConverter:convert()</a:t>
            </a:r>
            <a:r>
              <a:rPr lang="zh-CN" altLang="en-US" dirty="0"/>
              <a:t>方法</a:t>
            </a:r>
          </a:p>
        </p:txBody>
      </p:sp>
      <p:pic>
        <p:nvPicPr>
          <p:cNvPr id="2" name="图片 1">
            <a:extLst>
              <a:ext uri="{FF2B5EF4-FFF2-40B4-BE49-F238E27FC236}">
                <a16:creationId xmlns:a16="http://schemas.microsoft.com/office/drawing/2014/main" id="{C5EF2EF5-DE29-4245-9F90-4395C8B55B26}"/>
              </a:ext>
            </a:extLst>
          </p:cNvPr>
          <p:cNvPicPr>
            <a:picLocks noChangeAspect="1"/>
          </p:cNvPicPr>
          <p:nvPr/>
        </p:nvPicPr>
        <p:blipFill>
          <a:blip r:embed="rId3"/>
          <a:stretch>
            <a:fillRect/>
          </a:stretch>
        </p:blipFill>
        <p:spPr>
          <a:xfrm>
            <a:off x="1837611" y="3294227"/>
            <a:ext cx="8516778" cy="1213239"/>
          </a:xfrm>
          <a:prstGeom prst="rect">
            <a:avLst/>
          </a:prstGeom>
        </p:spPr>
      </p:pic>
      <p:pic>
        <p:nvPicPr>
          <p:cNvPr id="8" name="图片 7">
            <a:extLst>
              <a:ext uri="{FF2B5EF4-FFF2-40B4-BE49-F238E27FC236}">
                <a16:creationId xmlns:a16="http://schemas.microsoft.com/office/drawing/2014/main" id="{2356CD0B-DF68-3249-AACB-3842AA77AE27}"/>
              </a:ext>
            </a:extLst>
          </p:cNvPr>
          <p:cNvPicPr>
            <a:picLocks noChangeAspect="1"/>
          </p:cNvPicPr>
          <p:nvPr/>
        </p:nvPicPr>
        <p:blipFill>
          <a:blip r:embed="rId4"/>
          <a:stretch>
            <a:fillRect/>
          </a:stretch>
        </p:blipFill>
        <p:spPr>
          <a:xfrm>
            <a:off x="1837611" y="4841957"/>
            <a:ext cx="8516778" cy="974059"/>
          </a:xfrm>
          <a:prstGeom prst="rect">
            <a:avLst/>
          </a:prstGeom>
        </p:spPr>
      </p:pic>
      <p:sp>
        <p:nvSpPr>
          <p:cNvPr id="9" name="矩形 8">
            <a:extLst>
              <a:ext uri="{FF2B5EF4-FFF2-40B4-BE49-F238E27FC236}">
                <a16:creationId xmlns:a16="http://schemas.microsoft.com/office/drawing/2014/main" id="{C9448B67-E526-C44B-B75D-54E24682A051}"/>
              </a:ext>
            </a:extLst>
          </p:cNvPr>
          <p:cNvSpPr/>
          <p:nvPr/>
        </p:nvSpPr>
        <p:spPr>
          <a:xfrm>
            <a:off x="5841763" y="4484345"/>
            <a:ext cx="508473" cy="369332"/>
          </a:xfrm>
          <a:prstGeom prst="rect">
            <a:avLst/>
          </a:prstGeom>
        </p:spPr>
        <p:txBody>
          <a:bodyPr wrap="none">
            <a:spAutoFit/>
          </a:bodyPr>
          <a:lstStyle/>
          <a:p>
            <a:r>
              <a:rPr lang="en" altLang="zh-CN" dirty="0"/>
              <a:t>……</a:t>
            </a:r>
            <a:endParaRPr lang="zh-CN" altLang="en-US" dirty="0"/>
          </a:p>
        </p:txBody>
      </p:sp>
      <p:sp>
        <p:nvSpPr>
          <p:cNvPr id="10" name="矩形 9">
            <a:extLst>
              <a:ext uri="{FF2B5EF4-FFF2-40B4-BE49-F238E27FC236}">
                <a16:creationId xmlns:a16="http://schemas.microsoft.com/office/drawing/2014/main" id="{23F4B11C-FBA1-6849-9315-F3D9BC6E11FE}"/>
              </a:ext>
            </a:extLst>
          </p:cNvPr>
          <p:cNvSpPr/>
          <p:nvPr/>
        </p:nvSpPr>
        <p:spPr>
          <a:xfrm>
            <a:off x="1461472" y="5904365"/>
            <a:ext cx="11019692" cy="473206"/>
          </a:xfrm>
          <a:prstGeom prst="rect">
            <a:avLst/>
          </a:prstGeom>
        </p:spPr>
        <p:txBody>
          <a:bodyPr wrap="square">
            <a:spAutoFit/>
          </a:bodyPr>
          <a:lstStyle/>
          <a:p>
            <a:pPr>
              <a:lnSpc>
                <a:spcPct val="150000"/>
              </a:lnSpc>
            </a:pPr>
            <a:r>
              <a:rPr lang="en" altLang="zh-CN" dirty="0">
                <a:solidFill>
                  <a:srgbClr val="3D464D"/>
                </a:solidFill>
                <a:latin typeface="suxingme"/>
              </a:rPr>
              <a:t>convert()</a:t>
            </a:r>
            <a:r>
              <a:rPr lang="zh-CN" altLang="en-US" dirty="0">
                <a:solidFill>
                  <a:srgbClr val="3D464D"/>
                </a:solidFill>
                <a:latin typeface="suxingme"/>
              </a:rPr>
              <a:t>方法返回</a:t>
            </a:r>
            <a:r>
              <a:rPr lang="en" altLang="zh-CN" dirty="0">
                <a:solidFill>
                  <a:srgbClr val="3D464D"/>
                </a:solidFill>
                <a:latin typeface="suxingme"/>
              </a:rPr>
              <a:t>Patch()</a:t>
            </a:r>
            <a:r>
              <a:rPr lang="zh-CN" altLang="en-US" dirty="0">
                <a:solidFill>
                  <a:srgbClr val="3D464D"/>
                </a:solidFill>
                <a:latin typeface="suxingme"/>
              </a:rPr>
              <a:t>对象，其中的</a:t>
            </a:r>
            <a:r>
              <a:rPr lang="en" altLang="zh-CN" dirty="0">
                <a:solidFill>
                  <a:srgbClr val="3D464D"/>
                </a:solidFill>
                <a:latin typeface="suxingme"/>
              </a:rPr>
              <a:t>ops</a:t>
            </a:r>
            <a:r>
              <a:rPr lang="zh-CN" altLang="en-US" dirty="0">
                <a:solidFill>
                  <a:srgbClr val="3D464D"/>
                </a:solidFill>
                <a:latin typeface="suxingme"/>
              </a:rPr>
              <a:t>包含了我们的</a:t>
            </a:r>
            <a:r>
              <a:rPr lang="en" altLang="zh-CN" dirty="0">
                <a:solidFill>
                  <a:srgbClr val="3D464D"/>
                </a:solidFill>
                <a:latin typeface="suxingme"/>
              </a:rPr>
              <a:t>payload</a:t>
            </a:r>
            <a:r>
              <a:rPr lang="zh-CN" altLang="en" dirty="0">
                <a:solidFill>
                  <a:srgbClr val="3D464D"/>
                </a:solidFill>
                <a:latin typeface="suxingme"/>
              </a:rPr>
              <a:t>。</a:t>
            </a:r>
            <a:endParaRPr lang="zh-CN" altLang="en-US" b="0" i="0" dirty="0">
              <a:solidFill>
                <a:srgbClr val="3D464D"/>
              </a:solidFill>
              <a:effectLst/>
              <a:latin typeface="Courier New" panose="02070309020205020404" pitchFamily="49" charset="0"/>
            </a:endParaRPr>
          </a:p>
        </p:txBody>
      </p:sp>
    </p:spTree>
    <p:extLst>
      <p:ext uri="{BB962C8B-B14F-4D97-AF65-F5344CB8AC3E}">
        <p14:creationId xmlns:p14="http://schemas.microsoft.com/office/powerpoint/2010/main" val="31387351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02149" y="541920"/>
            <a:ext cx="3416320"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组件、框架漏洞分析</a:t>
            </a:r>
          </a:p>
        </p:txBody>
      </p:sp>
      <p:sp>
        <p:nvSpPr>
          <p:cNvPr id="12" name="矩形 11">
            <a:extLst>
              <a:ext uri="{FF2B5EF4-FFF2-40B4-BE49-F238E27FC236}">
                <a16:creationId xmlns:a16="http://schemas.microsoft.com/office/drawing/2014/main" id="{0AD8C6C6-6291-2F44-A74E-D8AF25B0E206}"/>
              </a:ext>
            </a:extLst>
          </p:cNvPr>
          <p:cNvSpPr/>
          <p:nvPr/>
        </p:nvSpPr>
        <p:spPr>
          <a:xfrm>
            <a:off x="1144977" y="1758391"/>
            <a:ext cx="2700192" cy="40204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 b="1" dirty="0"/>
              <a:t>流程</a:t>
            </a:r>
            <a:endParaRPr lang="en" altLang="zh-CN" b="1" dirty="0"/>
          </a:p>
        </p:txBody>
      </p:sp>
      <p:sp>
        <p:nvSpPr>
          <p:cNvPr id="5" name="矩形 4">
            <a:extLst>
              <a:ext uri="{FF2B5EF4-FFF2-40B4-BE49-F238E27FC236}">
                <a16:creationId xmlns:a16="http://schemas.microsoft.com/office/drawing/2014/main" id="{71EB2736-7AA9-8C4E-ACD5-FC0FDEECF8D5}"/>
              </a:ext>
            </a:extLst>
          </p:cNvPr>
          <p:cNvSpPr/>
          <p:nvPr/>
        </p:nvSpPr>
        <p:spPr>
          <a:xfrm>
            <a:off x="1461472" y="2245906"/>
            <a:ext cx="9964614" cy="465448"/>
          </a:xfrm>
          <a:prstGeom prst="rect">
            <a:avLst/>
          </a:prstGeom>
        </p:spPr>
        <p:txBody>
          <a:bodyPr wrap="square">
            <a:spAutoFit/>
          </a:bodyPr>
          <a:lstStyle/>
          <a:p>
            <a:pPr>
              <a:lnSpc>
                <a:spcPct val="150000"/>
              </a:lnSpc>
            </a:pPr>
            <a:r>
              <a:rPr lang="zh-CN" altLang="en-US" dirty="0"/>
              <a:t>进入到</a:t>
            </a:r>
            <a:r>
              <a:rPr lang="en" altLang="zh-CN" dirty="0" err="1"/>
              <a:t>org.springframework.data.rest.webmvc.json.patch.Patch</a:t>
            </a:r>
            <a:r>
              <a:rPr lang="zh-CN" altLang="en-US" dirty="0"/>
              <a:t>中：</a:t>
            </a:r>
          </a:p>
        </p:txBody>
      </p:sp>
      <p:pic>
        <p:nvPicPr>
          <p:cNvPr id="6" name="图片 5">
            <a:extLst>
              <a:ext uri="{FF2B5EF4-FFF2-40B4-BE49-F238E27FC236}">
                <a16:creationId xmlns:a16="http://schemas.microsoft.com/office/drawing/2014/main" id="{2654944C-3592-6F42-873E-E2500C5452EA}"/>
              </a:ext>
            </a:extLst>
          </p:cNvPr>
          <p:cNvPicPr>
            <a:picLocks noChangeAspect="1"/>
          </p:cNvPicPr>
          <p:nvPr/>
        </p:nvPicPr>
        <p:blipFill>
          <a:blip r:embed="rId3"/>
          <a:stretch>
            <a:fillRect/>
          </a:stretch>
        </p:blipFill>
        <p:spPr>
          <a:xfrm>
            <a:off x="1731131" y="2856086"/>
            <a:ext cx="8862646" cy="1472698"/>
          </a:xfrm>
          <a:prstGeom prst="rect">
            <a:avLst/>
          </a:prstGeom>
        </p:spPr>
      </p:pic>
      <p:sp>
        <p:nvSpPr>
          <p:cNvPr id="7" name="矩形 6">
            <a:extLst>
              <a:ext uri="{FF2B5EF4-FFF2-40B4-BE49-F238E27FC236}">
                <a16:creationId xmlns:a16="http://schemas.microsoft.com/office/drawing/2014/main" id="{68C54025-55A4-CF45-956C-CFA6BB660525}"/>
              </a:ext>
            </a:extLst>
          </p:cNvPr>
          <p:cNvSpPr/>
          <p:nvPr/>
        </p:nvSpPr>
        <p:spPr>
          <a:xfrm>
            <a:off x="1602149" y="4443520"/>
            <a:ext cx="2893741" cy="369332"/>
          </a:xfrm>
          <a:prstGeom prst="rect">
            <a:avLst/>
          </a:prstGeom>
        </p:spPr>
        <p:txBody>
          <a:bodyPr wrap="none">
            <a:spAutoFit/>
          </a:bodyPr>
          <a:lstStyle/>
          <a:p>
            <a:r>
              <a:rPr lang="zh-CN" altLang="en-US" dirty="0">
                <a:solidFill>
                  <a:srgbClr val="3D464D"/>
                </a:solidFill>
                <a:latin typeface="suxingme"/>
              </a:rPr>
              <a:t>进入到</a:t>
            </a:r>
            <a:r>
              <a:rPr lang="en" altLang="zh-CN" dirty="0" err="1">
                <a:solidFill>
                  <a:srgbClr val="3D464D"/>
                </a:solidFill>
                <a:latin typeface="suxingme"/>
              </a:rPr>
              <a:t>pathToExpression</a:t>
            </a:r>
            <a:r>
              <a:rPr lang="en" altLang="zh-CN" dirty="0">
                <a:solidFill>
                  <a:srgbClr val="3D464D"/>
                </a:solidFill>
                <a:latin typeface="suxingme"/>
              </a:rPr>
              <a:t>()</a:t>
            </a:r>
            <a:r>
              <a:rPr lang="zh-CN" altLang="en-US" dirty="0">
                <a:solidFill>
                  <a:srgbClr val="3D464D"/>
                </a:solidFill>
                <a:latin typeface="suxingme"/>
              </a:rPr>
              <a:t>中</a:t>
            </a:r>
            <a:endParaRPr lang="zh-CN" altLang="en-US" dirty="0"/>
          </a:p>
        </p:txBody>
      </p:sp>
      <p:pic>
        <p:nvPicPr>
          <p:cNvPr id="11" name="图片 10">
            <a:extLst>
              <a:ext uri="{FF2B5EF4-FFF2-40B4-BE49-F238E27FC236}">
                <a16:creationId xmlns:a16="http://schemas.microsoft.com/office/drawing/2014/main" id="{F40B11A8-A791-A546-94BD-A76E9D255570}"/>
              </a:ext>
            </a:extLst>
          </p:cNvPr>
          <p:cNvPicPr>
            <a:picLocks noChangeAspect="1"/>
          </p:cNvPicPr>
          <p:nvPr/>
        </p:nvPicPr>
        <p:blipFill>
          <a:blip r:embed="rId4"/>
          <a:stretch>
            <a:fillRect/>
          </a:stretch>
        </p:blipFill>
        <p:spPr>
          <a:xfrm>
            <a:off x="1731131" y="5019550"/>
            <a:ext cx="8775700" cy="1041400"/>
          </a:xfrm>
          <a:prstGeom prst="rect">
            <a:avLst/>
          </a:prstGeom>
        </p:spPr>
      </p:pic>
    </p:spTree>
    <p:extLst>
      <p:ext uri="{BB962C8B-B14F-4D97-AF65-F5344CB8AC3E}">
        <p14:creationId xmlns:p14="http://schemas.microsoft.com/office/powerpoint/2010/main" val="20313857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02149" y="541920"/>
            <a:ext cx="3416320"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组件、框架漏洞分析</a:t>
            </a:r>
          </a:p>
        </p:txBody>
      </p:sp>
      <p:sp>
        <p:nvSpPr>
          <p:cNvPr id="12" name="矩形 11">
            <a:extLst>
              <a:ext uri="{FF2B5EF4-FFF2-40B4-BE49-F238E27FC236}">
                <a16:creationId xmlns:a16="http://schemas.microsoft.com/office/drawing/2014/main" id="{0AD8C6C6-6291-2F44-A74E-D8AF25B0E206}"/>
              </a:ext>
            </a:extLst>
          </p:cNvPr>
          <p:cNvSpPr/>
          <p:nvPr/>
        </p:nvSpPr>
        <p:spPr>
          <a:xfrm>
            <a:off x="1144977" y="1523931"/>
            <a:ext cx="2700192" cy="40204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 b="1" dirty="0"/>
              <a:t>流程</a:t>
            </a:r>
            <a:endParaRPr lang="en" altLang="zh-CN" b="1" dirty="0"/>
          </a:p>
        </p:txBody>
      </p:sp>
      <p:sp>
        <p:nvSpPr>
          <p:cNvPr id="5" name="矩形 4">
            <a:extLst>
              <a:ext uri="{FF2B5EF4-FFF2-40B4-BE49-F238E27FC236}">
                <a16:creationId xmlns:a16="http://schemas.microsoft.com/office/drawing/2014/main" id="{71EB2736-7AA9-8C4E-ACD5-FC0FDEECF8D5}"/>
              </a:ext>
            </a:extLst>
          </p:cNvPr>
          <p:cNvSpPr/>
          <p:nvPr/>
        </p:nvSpPr>
        <p:spPr>
          <a:xfrm>
            <a:off x="1461472" y="2011446"/>
            <a:ext cx="9964614" cy="465448"/>
          </a:xfrm>
          <a:prstGeom prst="rect">
            <a:avLst/>
          </a:prstGeom>
        </p:spPr>
        <p:txBody>
          <a:bodyPr wrap="square">
            <a:spAutoFit/>
          </a:bodyPr>
          <a:lstStyle/>
          <a:p>
            <a:pPr>
              <a:lnSpc>
                <a:spcPct val="150000"/>
              </a:lnSpc>
            </a:pPr>
            <a:r>
              <a:rPr lang="zh-CN" altLang="en-US" dirty="0"/>
              <a:t>进入到</a:t>
            </a:r>
            <a:r>
              <a:rPr lang="en" altLang="zh-CN" dirty="0" err="1"/>
              <a:t>org.springframework.data.rest.webmvc.json.patch.Patch</a:t>
            </a:r>
            <a:r>
              <a:rPr lang="zh-CN" altLang="en-US" dirty="0"/>
              <a:t>中：</a:t>
            </a:r>
          </a:p>
        </p:txBody>
      </p:sp>
      <p:pic>
        <p:nvPicPr>
          <p:cNvPr id="6" name="图片 5">
            <a:extLst>
              <a:ext uri="{FF2B5EF4-FFF2-40B4-BE49-F238E27FC236}">
                <a16:creationId xmlns:a16="http://schemas.microsoft.com/office/drawing/2014/main" id="{2654944C-3592-6F42-873E-E2500C5452EA}"/>
              </a:ext>
            </a:extLst>
          </p:cNvPr>
          <p:cNvPicPr>
            <a:picLocks noChangeAspect="1"/>
          </p:cNvPicPr>
          <p:nvPr/>
        </p:nvPicPr>
        <p:blipFill>
          <a:blip r:embed="rId3"/>
          <a:stretch>
            <a:fillRect/>
          </a:stretch>
        </p:blipFill>
        <p:spPr>
          <a:xfrm>
            <a:off x="1731131" y="2621626"/>
            <a:ext cx="8862646" cy="1472698"/>
          </a:xfrm>
          <a:prstGeom prst="rect">
            <a:avLst/>
          </a:prstGeom>
        </p:spPr>
      </p:pic>
      <p:sp>
        <p:nvSpPr>
          <p:cNvPr id="7" name="矩形 6">
            <a:extLst>
              <a:ext uri="{FF2B5EF4-FFF2-40B4-BE49-F238E27FC236}">
                <a16:creationId xmlns:a16="http://schemas.microsoft.com/office/drawing/2014/main" id="{68C54025-55A4-CF45-956C-CFA6BB660525}"/>
              </a:ext>
            </a:extLst>
          </p:cNvPr>
          <p:cNvSpPr/>
          <p:nvPr/>
        </p:nvSpPr>
        <p:spPr>
          <a:xfrm>
            <a:off x="1602149" y="4209060"/>
            <a:ext cx="2893741" cy="369332"/>
          </a:xfrm>
          <a:prstGeom prst="rect">
            <a:avLst/>
          </a:prstGeom>
        </p:spPr>
        <p:txBody>
          <a:bodyPr wrap="none">
            <a:spAutoFit/>
          </a:bodyPr>
          <a:lstStyle/>
          <a:p>
            <a:r>
              <a:rPr lang="zh-CN" altLang="en-US" dirty="0">
                <a:solidFill>
                  <a:srgbClr val="3D464D"/>
                </a:solidFill>
                <a:latin typeface="suxingme"/>
              </a:rPr>
              <a:t>进入到</a:t>
            </a:r>
            <a:r>
              <a:rPr lang="en" altLang="zh-CN" dirty="0" err="1">
                <a:solidFill>
                  <a:srgbClr val="3D464D"/>
                </a:solidFill>
                <a:latin typeface="suxingme"/>
              </a:rPr>
              <a:t>pathToExpression</a:t>
            </a:r>
            <a:r>
              <a:rPr lang="en" altLang="zh-CN" dirty="0">
                <a:solidFill>
                  <a:srgbClr val="3D464D"/>
                </a:solidFill>
                <a:latin typeface="suxingme"/>
              </a:rPr>
              <a:t>()</a:t>
            </a:r>
            <a:r>
              <a:rPr lang="zh-CN" altLang="en-US" dirty="0">
                <a:solidFill>
                  <a:srgbClr val="3D464D"/>
                </a:solidFill>
                <a:latin typeface="suxingme"/>
              </a:rPr>
              <a:t>中</a:t>
            </a:r>
            <a:endParaRPr lang="zh-CN" altLang="en-US" dirty="0"/>
          </a:p>
        </p:txBody>
      </p:sp>
      <p:pic>
        <p:nvPicPr>
          <p:cNvPr id="11" name="图片 10">
            <a:extLst>
              <a:ext uri="{FF2B5EF4-FFF2-40B4-BE49-F238E27FC236}">
                <a16:creationId xmlns:a16="http://schemas.microsoft.com/office/drawing/2014/main" id="{F40B11A8-A791-A546-94BD-A76E9D255570}"/>
              </a:ext>
            </a:extLst>
          </p:cNvPr>
          <p:cNvPicPr>
            <a:picLocks noChangeAspect="1"/>
          </p:cNvPicPr>
          <p:nvPr/>
        </p:nvPicPr>
        <p:blipFill>
          <a:blip r:embed="rId4"/>
          <a:stretch>
            <a:fillRect/>
          </a:stretch>
        </p:blipFill>
        <p:spPr>
          <a:xfrm>
            <a:off x="1731131" y="4785090"/>
            <a:ext cx="8775700" cy="1041400"/>
          </a:xfrm>
          <a:prstGeom prst="rect">
            <a:avLst/>
          </a:prstGeom>
        </p:spPr>
      </p:pic>
      <p:sp>
        <p:nvSpPr>
          <p:cNvPr id="2" name="矩形 1">
            <a:extLst>
              <a:ext uri="{FF2B5EF4-FFF2-40B4-BE49-F238E27FC236}">
                <a16:creationId xmlns:a16="http://schemas.microsoft.com/office/drawing/2014/main" id="{ADE75BDD-1CF2-B84C-BB06-101D6AC8256D}"/>
              </a:ext>
            </a:extLst>
          </p:cNvPr>
          <p:cNvSpPr/>
          <p:nvPr/>
        </p:nvSpPr>
        <p:spPr>
          <a:xfrm>
            <a:off x="601968" y="6033188"/>
            <a:ext cx="11590032" cy="369332"/>
          </a:xfrm>
          <a:prstGeom prst="rect">
            <a:avLst/>
          </a:prstGeom>
        </p:spPr>
        <p:txBody>
          <a:bodyPr wrap="none">
            <a:spAutoFit/>
          </a:bodyPr>
          <a:lstStyle/>
          <a:p>
            <a:r>
              <a:rPr lang="zh-CN" altLang="en-US" dirty="0">
                <a:solidFill>
                  <a:srgbClr val="3D464D"/>
                </a:solidFill>
                <a:latin typeface="suxingme"/>
              </a:rPr>
              <a:t>可以看到这是一个</a:t>
            </a:r>
            <a:r>
              <a:rPr lang="en" altLang="zh-CN" dirty="0">
                <a:solidFill>
                  <a:srgbClr val="3D464D"/>
                </a:solidFill>
                <a:latin typeface="suxingme"/>
              </a:rPr>
              <a:t>SPEL</a:t>
            </a:r>
            <a:r>
              <a:rPr lang="zh-CN" altLang="en-US" dirty="0">
                <a:solidFill>
                  <a:srgbClr val="3D464D"/>
                </a:solidFill>
                <a:latin typeface="suxingme"/>
              </a:rPr>
              <a:t>表达式解析操作，其中会使用</a:t>
            </a:r>
            <a:r>
              <a:rPr lang="en" altLang="zh-CN" dirty="0"/>
              <a:t> </a:t>
            </a:r>
            <a:r>
              <a:rPr lang="en" altLang="zh-CN" dirty="0" err="1"/>
              <a:t>expression.setValue</a:t>
            </a:r>
            <a:r>
              <a:rPr lang="zh-CN" altLang="en" dirty="0"/>
              <a:t>对</a:t>
            </a:r>
            <a:r>
              <a:rPr lang="en" altLang="zh-CN" dirty="0" err="1"/>
              <a:t>spel</a:t>
            </a:r>
            <a:r>
              <a:rPr lang="zh-CN" altLang="en-US" dirty="0"/>
              <a:t>表示式进行解析，从而触发漏洞。</a:t>
            </a:r>
          </a:p>
        </p:txBody>
      </p:sp>
    </p:spTree>
    <p:extLst>
      <p:ext uri="{BB962C8B-B14F-4D97-AF65-F5344CB8AC3E}">
        <p14:creationId xmlns:p14="http://schemas.microsoft.com/office/powerpoint/2010/main" val="3089830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73399" y="590046"/>
            <a:ext cx="2339102"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编程漏洞威胁</a:t>
            </a:r>
          </a:p>
        </p:txBody>
      </p:sp>
      <p:sp>
        <p:nvSpPr>
          <p:cNvPr id="20" name="矩形 19">
            <a:extLst>
              <a:ext uri="{FF2B5EF4-FFF2-40B4-BE49-F238E27FC236}">
                <a16:creationId xmlns:a16="http://schemas.microsoft.com/office/drawing/2014/main" id="{B870EA4D-9CF2-024C-888D-A96A070EEF54}"/>
              </a:ext>
            </a:extLst>
          </p:cNvPr>
          <p:cNvSpPr/>
          <p:nvPr/>
        </p:nvSpPr>
        <p:spPr>
          <a:xfrm>
            <a:off x="703223" y="1581782"/>
            <a:ext cx="1154097" cy="12261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7AC259"/>
              </a:solidFill>
            </a:endParaRPr>
          </a:p>
        </p:txBody>
      </p:sp>
      <p:sp>
        <p:nvSpPr>
          <p:cNvPr id="21" name="矩形 20">
            <a:extLst>
              <a:ext uri="{FF2B5EF4-FFF2-40B4-BE49-F238E27FC236}">
                <a16:creationId xmlns:a16="http://schemas.microsoft.com/office/drawing/2014/main" id="{5E19FAFA-3B26-DB4E-8007-74E42F0B01FF}"/>
              </a:ext>
            </a:extLst>
          </p:cNvPr>
          <p:cNvSpPr/>
          <p:nvPr/>
        </p:nvSpPr>
        <p:spPr>
          <a:xfrm>
            <a:off x="674977" y="1274088"/>
            <a:ext cx="1210588" cy="430311"/>
          </a:xfrm>
          <a:prstGeom prst="rect">
            <a:avLst/>
          </a:prstGeom>
        </p:spPr>
        <p:txBody>
          <a:bodyPr wrap="none">
            <a:spAutoFit/>
          </a:bodyPr>
          <a:lstStyle/>
          <a:p>
            <a:pPr>
              <a:lnSpc>
                <a:spcPct val="120000"/>
              </a:lnSpc>
            </a:pPr>
            <a:r>
              <a:rPr lang="zh-CN" altLang="en-US" sz="2000" b="1" dirty="0">
                <a:latin typeface="Microsoft YaHei" panose="020B0503020204020204" pitchFamily="34" charset="-122"/>
                <a:ea typeface="Microsoft YaHei" panose="020B0503020204020204" pitchFamily="34" charset="-122"/>
                <a:cs typeface="+mn-ea"/>
              </a:rPr>
              <a:t>实例分析</a:t>
            </a:r>
          </a:p>
        </p:txBody>
      </p:sp>
      <p:sp>
        <p:nvSpPr>
          <p:cNvPr id="2" name="矩形 1">
            <a:extLst>
              <a:ext uri="{FF2B5EF4-FFF2-40B4-BE49-F238E27FC236}">
                <a16:creationId xmlns:a16="http://schemas.microsoft.com/office/drawing/2014/main" id="{272FC931-3A4C-4040-BC27-EE012EF51B07}"/>
              </a:ext>
            </a:extLst>
          </p:cNvPr>
          <p:cNvSpPr/>
          <p:nvPr/>
        </p:nvSpPr>
        <p:spPr>
          <a:xfrm>
            <a:off x="1011398" y="1921747"/>
            <a:ext cx="2084994" cy="369332"/>
          </a:xfrm>
          <a:prstGeom prst="rect">
            <a:avLst/>
          </a:prstGeom>
        </p:spPr>
        <p:txBody>
          <a:bodyPr wrap="none">
            <a:spAutoFit/>
          </a:bodyPr>
          <a:lstStyle/>
          <a:p>
            <a:r>
              <a:rPr lang="zh-CN" altLang="en-US" b="1" dirty="0">
                <a:solidFill>
                  <a:srgbClr val="C00000"/>
                </a:solidFill>
                <a:latin typeface="LiberationSerif"/>
              </a:rPr>
              <a:t>（</a:t>
            </a:r>
            <a:r>
              <a:rPr lang="en-US" altLang="zh-CN" b="1" dirty="0">
                <a:solidFill>
                  <a:srgbClr val="C00000"/>
                </a:solidFill>
                <a:latin typeface="LiberationSerif"/>
              </a:rPr>
              <a:t>3</a:t>
            </a:r>
            <a:r>
              <a:rPr lang="zh-CN" altLang="en-US" b="1" dirty="0">
                <a:solidFill>
                  <a:srgbClr val="C00000"/>
                </a:solidFill>
                <a:latin typeface="LiberationSerif"/>
              </a:rPr>
              <a:t>）</a:t>
            </a:r>
            <a:r>
              <a:rPr lang="en" altLang="zh-CN" b="1" dirty="0">
                <a:solidFill>
                  <a:srgbClr val="C00000"/>
                </a:solidFill>
                <a:latin typeface="LiberationSerif"/>
              </a:rPr>
              <a:t>order by</a:t>
            </a:r>
            <a:r>
              <a:rPr lang="zh-CN" altLang="en-US" b="1" dirty="0">
                <a:solidFill>
                  <a:srgbClr val="C00000"/>
                </a:solidFill>
                <a:latin typeface="LiberationSerif"/>
              </a:rPr>
              <a:t>注入 </a:t>
            </a:r>
          </a:p>
        </p:txBody>
      </p:sp>
      <p:sp>
        <p:nvSpPr>
          <p:cNvPr id="3" name="矩形 2">
            <a:extLst>
              <a:ext uri="{FF2B5EF4-FFF2-40B4-BE49-F238E27FC236}">
                <a16:creationId xmlns:a16="http://schemas.microsoft.com/office/drawing/2014/main" id="{93444568-12B7-AF48-95A3-E5D5A081234E}"/>
              </a:ext>
            </a:extLst>
          </p:cNvPr>
          <p:cNvSpPr/>
          <p:nvPr/>
        </p:nvSpPr>
        <p:spPr>
          <a:xfrm>
            <a:off x="1399548" y="2356477"/>
            <a:ext cx="10394732" cy="369332"/>
          </a:xfrm>
          <a:prstGeom prst="rect">
            <a:avLst/>
          </a:prstGeom>
        </p:spPr>
        <p:txBody>
          <a:bodyPr wrap="square">
            <a:spAutoFit/>
          </a:bodyPr>
          <a:lstStyle/>
          <a:p>
            <a:r>
              <a:rPr lang="zh-CN" altLang="en-US" dirty="0"/>
              <a:t>是否在预编译语句中按照规范正确编程就能防止</a:t>
            </a:r>
            <a:r>
              <a:rPr lang="en" altLang="zh-CN" dirty="0"/>
              <a:t>SQL</a:t>
            </a:r>
            <a:r>
              <a:rPr lang="zh-CN" altLang="en-US" dirty="0"/>
              <a:t>注入</a:t>
            </a:r>
            <a:r>
              <a:rPr lang="en-US" altLang="zh-CN" dirty="0"/>
              <a:t>? </a:t>
            </a:r>
            <a:endParaRPr lang="zh-CN" altLang="en-US" dirty="0">
              <a:effectLst/>
            </a:endParaRPr>
          </a:p>
        </p:txBody>
      </p:sp>
      <p:sp>
        <p:nvSpPr>
          <p:cNvPr id="7" name="矩形 6">
            <a:extLst>
              <a:ext uri="{FF2B5EF4-FFF2-40B4-BE49-F238E27FC236}">
                <a16:creationId xmlns:a16="http://schemas.microsoft.com/office/drawing/2014/main" id="{4B87142D-636C-F243-95D6-347D5CCC84FD}"/>
              </a:ext>
            </a:extLst>
          </p:cNvPr>
          <p:cNvSpPr/>
          <p:nvPr/>
        </p:nvSpPr>
        <p:spPr>
          <a:xfrm>
            <a:off x="1399548" y="2725809"/>
            <a:ext cx="9753726" cy="369332"/>
          </a:xfrm>
          <a:prstGeom prst="rect">
            <a:avLst/>
          </a:prstGeom>
        </p:spPr>
        <p:txBody>
          <a:bodyPr wrap="square">
            <a:spAutoFit/>
          </a:bodyPr>
          <a:lstStyle/>
          <a:p>
            <a:r>
              <a:rPr lang="zh-CN" altLang="en-US" dirty="0">
                <a:solidFill>
                  <a:srgbClr val="212121"/>
                </a:solidFill>
                <a:latin typeface="DroidSansFallback"/>
              </a:rPr>
              <a:t>在有些特殊情况下不能使用</a:t>
            </a:r>
            <a:r>
              <a:rPr lang="en" altLang="zh-CN" dirty="0" err="1">
                <a:solidFill>
                  <a:srgbClr val="212121"/>
                </a:solidFill>
                <a:latin typeface="LiberationSerif"/>
              </a:rPr>
              <a:t>PrepareStatement</a:t>
            </a:r>
            <a:r>
              <a:rPr lang="zh-CN" altLang="en" dirty="0">
                <a:solidFill>
                  <a:srgbClr val="212121"/>
                </a:solidFill>
                <a:latin typeface="DroidSansFallback"/>
              </a:rPr>
              <a:t>，</a:t>
            </a:r>
            <a:r>
              <a:rPr lang="zh-CN" altLang="en-US" dirty="0">
                <a:solidFill>
                  <a:srgbClr val="212121"/>
                </a:solidFill>
                <a:latin typeface="DroidSansFallback"/>
              </a:rPr>
              <a:t>比较典型的就是使用</a:t>
            </a:r>
            <a:r>
              <a:rPr lang="en" altLang="zh-CN" b="1" dirty="0">
                <a:solidFill>
                  <a:srgbClr val="C00000"/>
                </a:solidFill>
                <a:latin typeface="LiberationSerif"/>
              </a:rPr>
              <a:t>order by</a:t>
            </a:r>
            <a:r>
              <a:rPr lang="zh-CN" altLang="en-US" b="1" dirty="0">
                <a:solidFill>
                  <a:srgbClr val="C00000"/>
                </a:solidFill>
                <a:latin typeface="DroidSansFallback"/>
              </a:rPr>
              <a:t>子句进行排序</a:t>
            </a:r>
            <a:r>
              <a:rPr lang="zh-CN" altLang="en-US" dirty="0">
                <a:solidFill>
                  <a:srgbClr val="C00000"/>
                </a:solidFill>
                <a:latin typeface="DroidSansFallback"/>
              </a:rPr>
              <a:t>。 </a:t>
            </a:r>
            <a:endParaRPr lang="zh-CN" altLang="en-US" dirty="0">
              <a:solidFill>
                <a:srgbClr val="C00000"/>
              </a:solidFill>
              <a:effectLst/>
            </a:endParaRPr>
          </a:p>
        </p:txBody>
      </p:sp>
      <p:sp>
        <p:nvSpPr>
          <p:cNvPr id="8" name="矩形 7">
            <a:extLst>
              <a:ext uri="{FF2B5EF4-FFF2-40B4-BE49-F238E27FC236}">
                <a16:creationId xmlns:a16="http://schemas.microsoft.com/office/drawing/2014/main" id="{BF7EFAF6-AAF1-5C48-8F40-B175AB95FB1C}"/>
              </a:ext>
            </a:extLst>
          </p:cNvPr>
          <p:cNvSpPr/>
          <p:nvPr/>
        </p:nvSpPr>
        <p:spPr>
          <a:xfrm>
            <a:off x="7459570" y="3762860"/>
            <a:ext cx="4038601" cy="1712072"/>
          </a:xfrm>
          <a:prstGeom prst="rect">
            <a:avLst/>
          </a:prstGeom>
        </p:spPr>
        <p:txBody>
          <a:bodyPr wrap="square">
            <a:spAutoFit/>
          </a:bodyPr>
          <a:lstStyle/>
          <a:p>
            <a:pPr>
              <a:lnSpc>
                <a:spcPct val="150000"/>
              </a:lnSpc>
            </a:pPr>
            <a:r>
              <a:rPr lang="zh-CN" altLang="en-US" dirty="0">
                <a:solidFill>
                  <a:srgbClr val="212121"/>
                </a:solidFill>
                <a:latin typeface="DroidSansFallback"/>
              </a:rPr>
              <a:t>当使用</a:t>
            </a:r>
            <a:r>
              <a:rPr lang="en" altLang="zh-CN" dirty="0">
                <a:solidFill>
                  <a:srgbClr val="212121"/>
                </a:solidFill>
                <a:latin typeface="LiberationSerif"/>
              </a:rPr>
              <a:t>order by</a:t>
            </a:r>
            <a:r>
              <a:rPr lang="zh-CN" altLang="en-US" dirty="0">
                <a:solidFill>
                  <a:srgbClr val="212121"/>
                </a:solidFill>
                <a:latin typeface="DroidSansFallback"/>
              </a:rPr>
              <a:t>子句进行查询时，需要使用字符拼接的方式，在这种情况下就有可能存在</a:t>
            </a:r>
            <a:r>
              <a:rPr lang="en" altLang="zh-CN" dirty="0">
                <a:solidFill>
                  <a:srgbClr val="212121"/>
                </a:solidFill>
                <a:latin typeface="LiberationSerif"/>
              </a:rPr>
              <a:t>SQL</a:t>
            </a:r>
            <a:r>
              <a:rPr lang="zh-CN" altLang="en-US" dirty="0">
                <a:solidFill>
                  <a:srgbClr val="212121"/>
                </a:solidFill>
                <a:latin typeface="DroidSansFallback"/>
              </a:rPr>
              <a:t>注入。要防御</a:t>
            </a:r>
            <a:r>
              <a:rPr lang="en" altLang="zh-CN" dirty="0">
                <a:solidFill>
                  <a:srgbClr val="212121"/>
                </a:solidFill>
                <a:latin typeface="LiberationSerif"/>
              </a:rPr>
              <a:t>SQL</a:t>
            </a:r>
            <a:r>
              <a:rPr lang="zh-CN" altLang="en-US" dirty="0">
                <a:solidFill>
                  <a:srgbClr val="212121"/>
                </a:solidFill>
                <a:latin typeface="DroidSansFallback"/>
              </a:rPr>
              <a:t>注入，就要进</a:t>
            </a:r>
            <a:r>
              <a:rPr lang="zh-CN" altLang="en-US" dirty="0"/>
              <a:t>行</a:t>
            </a:r>
            <a:r>
              <a:rPr lang="zh-CN" altLang="en-US" b="1" dirty="0">
                <a:solidFill>
                  <a:srgbClr val="C00000"/>
                </a:solidFill>
              </a:rPr>
              <a:t>关键字符串过滤</a:t>
            </a:r>
            <a:r>
              <a:rPr lang="zh-CN" altLang="en-US" dirty="0"/>
              <a:t>。</a:t>
            </a:r>
          </a:p>
        </p:txBody>
      </p:sp>
      <p:pic>
        <p:nvPicPr>
          <p:cNvPr id="9" name="图片 8">
            <a:extLst>
              <a:ext uri="{FF2B5EF4-FFF2-40B4-BE49-F238E27FC236}">
                <a16:creationId xmlns:a16="http://schemas.microsoft.com/office/drawing/2014/main" id="{D84C4CEF-8967-1242-B066-B1F791873EC4}"/>
              </a:ext>
            </a:extLst>
          </p:cNvPr>
          <p:cNvPicPr>
            <a:picLocks noChangeAspect="1"/>
          </p:cNvPicPr>
          <p:nvPr/>
        </p:nvPicPr>
        <p:blipFill>
          <a:blip r:embed="rId3"/>
          <a:stretch>
            <a:fillRect/>
          </a:stretch>
        </p:blipFill>
        <p:spPr>
          <a:xfrm>
            <a:off x="1011398" y="3464473"/>
            <a:ext cx="5880100" cy="2443535"/>
          </a:xfrm>
          <a:prstGeom prst="rect">
            <a:avLst/>
          </a:prstGeom>
        </p:spPr>
      </p:pic>
    </p:spTree>
    <p:extLst>
      <p:ext uri="{BB962C8B-B14F-4D97-AF65-F5344CB8AC3E}">
        <p14:creationId xmlns:p14="http://schemas.microsoft.com/office/powerpoint/2010/main" val="36208615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02149" y="541920"/>
            <a:ext cx="3416320"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组件、框架漏洞分析</a:t>
            </a:r>
          </a:p>
        </p:txBody>
      </p:sp>
      <p:sp>
        <p:nvSpPr>
          <p:cNvPr id="12" name="矩形 11">
            <a:extLst>
              <a:ext uri="{FF2B5EF4-FFF2-40B4-BE49-F238E27FC236}">
                <a16:creationId xmlns:a16="http://schemas.microsoft.com/office/drawing/2014/main" id="{0AD8C6C6-6291-2F44-A74E-D8AF25B0E206}"/>
              </a:ext>
            </a:extLst>
          </p:cNvPr>
          <p:cNvSpPr/>
          <p:nvPr/>
        </p:nvSpPr>
        <p:spPr>
          <a:xfrm>
            <a:off x="1144977" y="1523931"/>
            <a:ext cx="2700192" cy="40204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漏洞利用</a:t>
            </a:r>
            <a:endParaRPr lang="en" altLang="zh-CN" b="1" dirty="0"/>
          </a:p>
        </p:txBody>
      </p:sp>
      <p:pic>
        <p:nvPicPr>
          <p:cNvPr id="44034" name="Picture 2">
            <a:extLst>
              <a:ext uri="{FF2B5EF4-FFF2-40B4-BE49-F238E27FC236}">
                <a16:creationId xmlns:a16="http://schemas.microsoft.com/office/drawing/2014/main" id="{155CF96D-D712-3041-BE61-BBE45FCF21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8232"/>
          <a:stretch/>
        </p:blipFill>
        <p:spPr bwMode="auto">
          <a:xfrm>
            <a:off x="724862" y="2820323"/>
            <a:ext cx="5371138" cy="2513746"/>
          </a:xfrm>
          <a:prstGeom prst="rect">
            <a:avLst/>
          </a:prstGeom>
          <a:noFill/>
          <a:extLst>
            <a:ext uri="{909E8E84-426E-40DD-AFC4-6F175D3DCCD1}">
              <a14:hiddenFill xmlns:a14="http://schemas.microsoft.com/office/drawing/2010/main">
                <a:solidFill>
                  <a:srgbClr val="FFFFFF"/>
                </a:solidFill>
              </a14:hiddenFill>
            </a:ext>
          </a:extLst>
        </p:spPr>
      </p:pic>
      <p:pic>
        <p:nvPicPr>
          <p:cNvPr id="44038" name="Picture 6">
            <a:extLst>
              <a:ext uri="{FF2B5EF4-FFF2-40B4-BE49-F238E27FC236}">
                <a16:creationId xmlns:a16="http://schemas.microsoft.com/office/drawing/2014/main" id="{742ED5AE-9525-5E43-8D2B-E5AEA260E1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431767"/>
            <a:ext cx="5568462" cy="3093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8953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02149" y="541920"/>
            <a:ext cx="3416320"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组件、框架漏洞分析</a:t>
            </a:r>
          </a:p>
        </p:txBody>
      </p:sp>
      <p:sp>
        <p:nvSpPr>
          <p:cNvPr id="2" name="矩形 1">
            <a:extLst>
              <a:ext uri="{FF2B5EF4-FFF2-40B4-BE49-F238E27FC236}">
                <a16:creationId xmlns:a16="http://schemas.microsoft.com/office/drawing/2014/main" id="{44A5576C-53EB-B448-B7C1-35FFD86D3AA5}"/>
              </a:ext>
            </a:extLst>
          </p:cNvPr>
          <p:cNvSpPr/>
          <p:nvPr/>
        </p:nvSpPr>
        <p:spPr>
          <a:xfrm>
            <a:off x="1144977" y="1251412"/>
            <a:ext cx="4314001" cy="369332"/>
          </a:xfrm>
          <a:prstGeom prst="rect">
            <a:avLst/>
          </a:prstGeom>
        </p:spPr>
        <p:txBody>
          <a:bodyPr wrap="none">
            <a:spAutoFit/>
          </a:bodyPr>
          <a:lstStyle/>
          <a:p>
            <a:r>
              <a:rPr lang="en" altLang="zh-CN" b="1" dirty="0">
                <a:solidFill>
                  <a:srgbClr val="C00000"/>
                </a:solidFill>
                <a:latin typeface="Lato" panose="020F0502020204030203" pitchFamily="34" charset="0"/>
              </a:rPr>
              <a:t>Spring Cloud Function</a:t>
            </a:r>
            <a:r>
              <a:rPr lang="zh-CN" altLang="en-US" b="1" dirty="0">
                <a:solidFill>
                  <a:srgbClr val="C00000"/>
                </a:solidFill>
                <a:latin typeface="Lato" panose="020F0502020204030203" pitchFamily="34" charset="0"/>
              </a:rPr>
              <a:t>远程代码执行漏洞</a:t>
            </a:r>
            <a:endParaRPr lang="zh-CN" altLang="en-US" b="1" dirty="0">
              <a:solidFill>
                <a:srgbClr val="C00000"/>
              </a:solidFill>
            </a:endParaRPr>
          </a:p>
        </p:txBody>
      </p:sp>
      <p:sp>
        <p:nvSpPr>
          <p:cNvPr id="12" name="矩形 11">
            <a:extLst>
              <a:ext uri="{FF2B5EF4-FFF2-40B4-BE49-F238E27FC236}">
                <a16:creationId xmlns:a16="http://schemas.microsoft.com/office/drawing/2014/main" id="{0AD8C6C6-6291-2F44-A74E-D8AF25B0E206}"/>
              </a:ext>
            </a:extLst>
          </p:cNvPr>
          <p:cNvSpPr/>
          <p:nvPr/>
        </p:nvSpPr>
        <p:spPr>
          <a:xfrm>
            <a:off x="1144977" y="1758391"/>
            <a:ext cx="2700192" cy="40204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 b="1" dirty="0"/>
              <a:t>成因</a:t>
            </a:r>
            <a:endParaRPr lang="en" altLang="zh-CN" sz="1400" b="1" dirty="0">
              <a:solidFill>
                <a:schemeClr val="bg1"/>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F544E7B3-D1E5-C049-8B7F-5D7D3D73ADF3}"/>
              </a:ext>
            </a:extLst>
          </p:cNvPr>
          <p:cNvSpPr/>
          <p:nvPr/>
        </p:nvSpPr>
        <p:spPr>
          <a:xfrm>
            <a:off x="1406769" y="2298086"/>
            <a:ext cx="9378462" cy="1295098"/>
          </a:xfrm>
          <a:prstGeom prst="rect">
            <a:avLst/>
          </a:prstGeom>
        </p:spPr>
        <p:txBody>
          <a:bodyPr wrap="square">
            <a:spAutoFit/>
          </a:bodyPr>
          <a:lstStyle/>
          <a:p>
            <a:pPr>
              <a:lnSpc>
                <a:spcPct val="150000"/>
              </a:lnSpc>
            </a:pPr>
            <a:r>
              <a:rPr lang="zh-CN" altLang="en-US" dirty="0">
                <a:solidFill>
                  <a:srgbClr val="333333"/>
                </a:solidFill>
                <a:ea typeface="微软雅黑" panose="020B0503020204020204" pitchFamily="34" charset="-122"/>
              </a:rPr>
              <a:t>        该漏洞是由</a:t>
            </a:r>
            <a:r>
              <a:rPr lang="en" altLang="zh-CN" dirty="0" err="1">
                <a:solidFill>
                  <a:srgbClr val="333333"/>
                </a:solidFill>
                <a:ea typeface="微软雅黑" panose="020B0503020204020204" pitchFamily="34" charset="-122"/>
              </a:rPr>
              <a:t>RoutingFunction</a:t>
            </a:r>
            <a:r>
              <a:rPr lang="zh-CN" altLang="en-US" dirty="0">
                <a:solidFill>
                  <a:srgbClr val="333333"/>
                </a:solidFill>
                <a:ea typeface="微软雅黑" panose="020B0503020204020204" pitchFamily="34" charset="-122"/>
              </a:rPr>
              <a:t>功能导致。在</a:t>
            </a:r>
            <a:r>
              <a:rPr lang="en" altLang="zh-CN" dirty="0">
                <a:solidFill>
                  <a:srgbClr val="333333"/>
                </a:solidFill>
                <a:ea typeface="微软雅黑" panose="020B0503020204020204" pitchFamily="34" charset="-122"/>
              </a:rPr>
              <a:t>Spring Cloud Function</a:t>
            </a:r>
            <a:r>
              <a:rPr lang="zh-CN" altLang="en-US" dirty="0">
                <a:solidFill>
                  <a:srgbClr val="333333"/>
                </a:solidFill>
                <a:ea typeface="微软雅黑" panose="020B0503020204020204" pitchFamily="34" charset="-122"/>
              </a:rPr>
              <a:t>中</a:t>
            </a:r>
            <a:r>
              <a:rPr lang="en" altLang="zh-CN" dirty="0" err="1">
                <a:solidFill>
                  <a:srgbClr val="333333"/>
                </a:solidFill>
                <a:ea typeface="微软雅黑" panose="020B0503020204020204" pitchFamily="34" charset="-122"/>
              </a:rPr>
              <a:t>RoutingFunction</a:t>
            </a:r>
            <a:r>
              <a:rPr lang="zh-CN" altLang="en-US" dirty="0">
                <a:solidFill>
                  <a:srgbClr val="333333"/>
                </a:solidFill>
                <a:ea typeface="微软雅黑" panose="020B0503020204020204" pitchFamily="34" charset="-122"/>
              </a:rPr>
              <a:t>类的</a:t>
            </a:r>
            <a:r>
              <a:rPr lang="en" altLang="zh-CN" dirty="0">
                <a:solidFill>
                  <a:srgbClr val="333333"/>
                </a:solidFill>
                <a:ea typeface="微软雅黑" panose="020B0503020204020204" pitchFamily="34" charset="-122"/>
              </a:rPr>
              <a:t>apply</a:t>
            </a:r>
            <a:r>
              <a:rPr lang="zh-CN" altLang="en-US" dirty="0">
                <a:solidFill>
                  <a:srgbClr val="333333"/>
                </a:solidFill>
                <a:ea typeface="微软雅黑" panose="020B0503020204020204" pitchFamily="34" charset="-122"/>
              </a:rPr>
              <a:t>方法将请求头中的“</a:t>
            </a:r>
            <a:r>
              <a:rPr lang="en" altLang="zh-CN" dirty="0" err="1">
                <a:solidFill>
                  <a:srgbClr val="333333"/>
                </a:solidFill>
                <a:ea typeface="微软雅黑" panose="020B0503020204020204" pitchFamily="34" charset="-122"/>
              </a:rPr>
              <a:t>spring.cloud.function.routing</a:t>
            </a:r>
            <a:r>
              <a:rPr lang="en" altLang="zh-CN" dirty="0">
                <a:solidFill>
                  <a:srgbClr val="333333"/>
                </a:solidFill>
                <a:ea typeface="微软雅黑" panose="020B0503020204020204" pitchFamily="34" charset="-122"/>
              </a:rPr>
              <a:t>-expression”</a:t>
            </a:r>
            <a:r>
              <a:rPr lang="zh-CN" altLang="en-US" dirty="0">
                <a:solidFill>
                  <a:srgbClr val="333333"/>
                </a:solidFill>
                <a:ea typeface="微软雅黑" panose="020B0503020204020204" pitchFamily="34" charset="-122"/>
              </a:rPr>
              <a:t>参数作为</a:t>
            </a:r>
            <a:r>
              <a:rPr lang="en" altLang="zh-CN" dirty="0" err="1">
                <a:solidFill>
                  <a:srgbClr val="333333"/>
                </a:solidFill>
                <a:ea typeface="微软雅黑" panose="020B0503020204020204" pitchFamily="34" charset="-122"/>
              </a:rPr>
              <a:t>Spel</a:t>
            </a:r>
            <a:r>
              <a:rPr lang="zh-CN" altLang="en-US" dirty="0">
                <a:solidFill>
                  <a:srgbClr val="333333"/>
                </a:solidFill>
                <a:ea typeface="微软雅黑" panose="020B0503020204020204" pitchFamily="34" charset="-122"/>
              </a:rPr>
              <a:t>表达式进行处理，造成了</a:t>
            </a:r>
            <a:r>
              <a:rPr lang="en" altLang="zh-CN" dirty="0" err="1">
                <a:solidFill>
                  <a:srgbClr val="333333"/>
                </a:solidFill>
                <a:ea typeface="微软雅黑" panose="020B0503020204020204" pitchFamily="34" charset="-122"/>
              </a:rPr>
              <a:t>Spel</a:t>
            </a:r>
            <a:r>
              <a:rPr lang="zh-CN" altLang="en-US" dirty="0">
                <a:solidFill>
                  <a:srgbClr val="333333"/>
                </a:solidFill>
                <a:ea typeface="微软雅黑" panose="020B0503020204020204" pitchFamily="34" charset="-122"/>
              </a:rPr>
              <a:t>表达式注入漏洞。</a:t>
            </a:r>
            <a:endParaRPr lang="zh-CN" altLang="en-US" dirty="0"/>
          </a:p>
        </p:txBody>
      </p:sp>
      <p:pic>
        <p:nvPicPr>
          <p:cNvPr id="29698" name="Picture 2">
            <a:extLst>
              <a:ext uri="{FF2B5EF4-FFF2-40B4-BE49-F238E27FC236}">
                <a16:creationId xmlns:a16="http://schemas.microsoft.com/office/drawing/2014/main" id="{E6E27236-24EB-C54F-8500-199ABE00DA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0940"/>
          <a:stretch/>
        </p:blipFill>
        <p:spPr bwMode="auto">
          <a:xfrm>
            <a:off x="878803" y="3850431"/>
            <a:ext cx="10434394" cy="1756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46720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02149" y="541920"/>
            <a:ext cx="3416320"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组件、框架漏洞分析</a:t>
            </a:r>
          </a:p>
        </p:txBody>
      </p:sp>
      <p:sp>
        <p:nvSpPr>
          <p:cNvPr id="2" name="矩形 1">
            <a:extLst>
              <a:ext uri="{FF2B5EF4-FFF2-40B4-BE49-F238E27FC236}">
                <a16:creationId xmlns:a16="http://schemas.microsoft.com/office/drawing/2014/main" id="{44A5576C-53EB-B448-B7C1-35FFD86D3AA5}"/>
              </a:ext>
            </a:extLst>
          </p:cNvPr>
          <p:cNvSpPr/>
          <p:nvPr/>
        </p:nvSpPr>
        <p:spPr>
          <a:xfrm>
            <a:off x="1144977" y="1251412"/>
            <a:ext cx="4314001" cy="369332"/>
          </a:xfrm>
          <a:prstGeom prst="rect">
            <a:avLst/>
          </a:prstGeom>
        </p:spPr>
        <p:txBody>
          <a:bodyPr wrap="none">
            <a:spAutoFit/>
          </a:bodyPr>
          <a:lstStyle/>
          <a:p>
            <a:r>
              <a:rPr lang="en" altLang="zh-CN" b="1" dirty="0">
                <a:solidFill>
                  <a:srgbClr val="C00000"/>
                </a:solidFill>
                <a:latin typeface="Lato" panose="020F0502020204030203" pitchFamily="34" charset="0"/>
              </a:rPr>
              <a:t>Spring Cloud Function</a:t>
            </a:r>
            <a:r>
              <a:rPr lang="zh-CN" altLang="en-US" b="1" dirty="0">
                <a:solidFill>
                  <a:srgbClr val="C00000"/>
                </a:solidFill>
                <a:latin typeface="Lato" panose="020F0502020204030203" pitchFamily="34" charset="0"/>
              </a:rPr>
              <a:t>远程代码执行漏洞</a:t>
            </a:r>
            <a:endParaRPr lang="zh-CN" altLang="en-US" b="1" dirty="0">
              <a:solidFill>
                <a:srgbClr val="C00000"/>
              </a:solidFill>
            </a:endParaRPr>
          </a:p>
        </p:txBody>
      </p:sp>
      <p:sp>
        <p:nvSpPr>
          <p:cNvPr id="12" name="矩形 11">
            <a:extLst>
              <a:ext uri="{FF2B5EF4-FFF2-40B4-BE49-F238E27FC236}">
                <a16:creationId xmlns:a16="http://schemas.microsoft.com/office/drawing/2014/main" id="{0AD8C6C6-6291-2F44-A74E-D8AF25B0E206}"/>
              </a:ext>
            </a:extLst>
          </p:cNvPr>
          <p:cNvSpPr/>
          <p:nvPr/>
        </p:nvSpPr>
        <p:spPr>
          <a:xfrm>
            <a:off x="1144977" y="1758391"/>
            <a:ext cx="2700192" cy="40204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 sz="1400" b="1" dirty="0">
                <a:solidFill>
                  <a:schemeClr val="bg1"/>
                </a:solidFill>
                <a:latin typeface="微软雅黑" panose="020B0503020204020204" pitchFamily="34" charset="-122"/>
                <a:ea typeface="微软雅黑" panose="020B0503020204020204" pitchFamily="34" charset="-122"/>
              </a:rPr>
              <a:t>流程</a:t>
            </a:r>
            <a:endParaRPr lang="en" altLang="zh-CN" sz="1400" b="1" dirty="0">
              <a:solidFill>
                <a:schemeClr val="bg1"/>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979DE32B-A5BC-8E48-A11F-E37CE74380F3}"/>
              </a:ext>
            </a:extLst>
          </p:cNvPr>
          <p:cNvSpPr/>
          <p:nvPr/>
        </p:nvSpPr>
        <p:spPr>
          <a:xfrm>
            <a:off x="1144977" y="2169930"/>
            <a:ext cx="10257693" cy="881075"/>
          </a:xfrm>
          <a:prstGeom prst="rect">
            <a:avLst/>
          </a:prstGeom>
        </p:spPr>
        <p:txBody>
          <a:bodyPr wrap="square">
            <a:spAutoFit/>
          </a:bodyPr>
          <a:lstStyle/>
          <a:p>
            <a:pPr>
              <a:lnSpc>
                <a:spcPct val="150000"/>
              </a:lnSpc>
            </a:pPr>
            <a:r>
              <a:rPr lang="zh-CN" altLang="en-US" dirty="0">
                <a:solidFill>
                  <a:srgbClr val="333333"/>
                </a:solidFill>
                <a:latin typeface="+mn-ea"/>
              </a:rPr>
              <a:t>      根据漏洞原理及官方测试用例可以知晓漏洞触发点在</a:t>
            </a:r>
            <a:r>
              <a:rPr lang="en" altLang="zh-CN" dirty="0">
                <a:solidFill>
                  <a:srgbClr val="333333"/>
                </a:solidFill>
                <a:latin typeface="+mn-ea"/>
              </a:rPr>
              <a:t>http header</a:t>
            </a:r>
            <a:r>
              <a:rPr lang="zh-CN" altLang="en-US" dirty="0">
                <a:solidFill>
                  <a:srgbClr val="333333"/>
                </a:solidFill>
                <a:latin typeface="+mn-ea"/>
              </a:rPr>
              <a:t>中</a:t>
            </a:r>
            <a:r>
              <a:rPr lang="en" altLang="zh-CN" dirty="0" err="1">
                <a:solidFill>
                  <a:srgbClr val="333333"/>
                </a:solidFill>
                <a:latin typeface="+mn-ea"/>
              </a:rPr>
              <a:t>spring.cloud.function.routing</a:t>
            </a:r>
            <a:r>
              <a:rPr lang="en" altLang="zh-CN" dirty="0">
                <a:solidFill>
                  <a:srgbClr val="333333"/>
                </a:solidFill>
                <a:latin typeface="+mn-ea"/>
              </a:rPr>
              <a:t>-expression</a:t>
            </a:r>
            <a:r>
              <a:rPr lang="zh-CN" altLang="en-US" dirty="0">
                <a:solidFill>
                  <a:srgbClr val="333333"/>
                </a:solidFill>
                <a:latin typeface="+mn-ea"/>
              </a:rPr>
              <a:t>字段。首先找到在</a:t>
            </a:r>
            <a:r>
              <a:rPr lang="en" altLang="zh-CN" dirty="0" err="1">
                <a:solidFill>
                  <a:srgbClr val="333333"/>
                </a:solidFill>
                <a:latin typeface="+mn-ea"/>
              </a:rPr>
              <a:t>FunctionController.java</a:t>
            </a:r>
            <a:r>
              <a:rPr lang="en" altLang="zh-CN" dirty="0">
                <a:solidFill>
                  <a:srgbClr val="333333"/>
                </a:solidFill>
                <a:latin typeface="+mn-ea"/>
              </a:rPr>
              <a:t> </a:t>
            </a:r>
            <a:r>
              <a:rPr lang="zh-CN" altLang="en-US" dirty="0">
                <a:solidFill>
                  <a:srgbClr val="333333"/>
                </a:solidFill>
                <a:latin typeface="+mn-ea"/>
              </a:rPr>
              <a:t>文件，在</a:t>
            </a:r>
            <a:r>
              <a:rPr lang="en" altLang="zh-CN" dirty="0" err="1">
                <a:solidFill>
                  <a:srgbClr val="333333"/>
                </a:solidFill>
                <a:latin typeface="+mn-ea"/>
              </a:rPr>
              <a:t>FunctionWrapper</a:t>
            </a:r>
            <a:r>
              <a:rPr lang="zh-CN" altLang="en-US" dirty="0">
                <a:solidFill>
                  <a:srgbClr val="333333"/>
                </a:solidFill>
                <a:latin typeface="+mn-ea"/>
              </a:rPr>
              <a:t>设置断点进行调试</a:t>
            </a:r>
          </a:p>
        </p:txBody>
      </p:sp>
      <p:pic>
        <p:nvPicPr>
          <p:cNvPr id="30722" name="Picture 2">
            <a:extLst>
              <a:ext uri="{FF2B5EF4-FFF2-40B4-BE49-F238E27FC236}">
                <a16:creationId xmlns:a16="http://schemas.microsoft.com/office/drawing/2014/main" id="{9C7C8F9E-4EAF-C241-AF32-3714DE862C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2149" y="3173047"/>
            <a:ext cx="8763000" cy="330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1699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02149" y="541920"/>
            <a:ext cx="3416320"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组件、框架漏洞分析</a:t>
            </a:r>
          </a:p>
        </p:txBody>
      </p:sp>
      <p:sp>
        <p:nvSpPr>
          <p:cNvPr id="2" name="矩形 1">
            <a:extLst>
              <a:ext uri="{FF2B5EF4-FFF2-40B4-BE49-F238E27FC236}">
                <a16:creationId xmlns:a16="http://schemas.microsoft.com/office/drawing/2014/main" id="{44A5576C-53EB-B448-B7C1-35FFD86D3AA5}"/>
              </a:ext>
            </a:extLst>
          </p:cNvPr>
          <p:cNvSpPr/>
          <p:nvPr/>
        </p:nvSpPr>
        <p:spPr>
          <a:xfrm>
            <a:off x="1144977" y="1251412"/>
            <a:ext cx="4314001" cy="369332"/>
          </a:xfrm>
          <a:prstGeom prst="rect">
            <a:avLst/>
          </a:prstGeom>
        </p:spPr>
        <p:txBody>
          <a:bodyPr wrap="none">
            <a:spAutoFit/>
          </a:bodyPr>
          <a:lstStyle/>
          <a:p>
            <a:r>
              <a:rPr lang="en" altLang="zh-CN" b="1" dirty="0">
                <a:solidFill>
                  <a:srgbClr val="C00000"/>
                </a:solidFill>
                <a:latin typeface="Lato" panose="020F0502020204030203" pitchFamily="34" charset="0"/>
              </a:rPr>
              <a:t>Spring Cloud Function</a:t>
            </a:r>
            <a:r>
              <a:rPr lang="zh-CN" altLang="en-US" b="1" dirty="0">
                <a:solidFill>
                  <a:srgbClr val="C00000"/>
                </a:solidFill>
                <a:latin typeface="Lato" panose="020F0502020204030203" pitchFamily="34" charset="0"/>
              </a:rPr>
              <a:t>远程代码执行漏洞</a:t>
            </a:r>
            <a:endParaRPr lang="zh-CN" altLang="en-US" b="1" dirty="0">
              <a:solidFill>
                <a:srgbClr val="C00000"/>
              </a:solidFill>
            </a:endParaRPr>
          </a:p>
        </p:txBody>
      </p:sp>
      <p:sp>
        <p:nvSpPr>
          <p:cNvPr id="12" name="矩形 11">
            <a:extLst>
              <a:ext uri="{FF2B5EF4-FFF2-40B4-BE49-F238E27FC236}">
                <a16:creationId xmlns:a16="http://schemas.microsoft.com/office/drawing/2014/main" id="{0AD8C6C6-6291-2F44-A74E-D8AF25B0E206}"/>
              </a:ext>
            </a:extLst>
          </p:cNvPr>
          <p:cNvSpPr/>
          <p:nvPr/>
        </p:nvSpPr>
        <p:spPr>
          <a:xfrm>
            <a:off x="1144977" y="1758391"/>
            <a:ext cx="2700192" cy="40204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 sz="1400" b="1" dirty="0">
                <a:solidFill>
                  <a:schemeClr val="bg1"/>
                </a:solidFill>
                <a:latin typeface="微软雅黑" panose="020B0503020204020204" pitchFamily="34" charset="-122"/>
                <a:ea typeface="微软雅黑" panose="020B0503020204020204" pitchFamily="34" charset="-122"/>
              </a:rPr>
              <a:t>流程</a:t>
            </a:r>
            <a:endParaRPr lang="en" altLang="zh-CN" sz="1400" b="1" dirty="0">
              <a:solidFill>
                <a:schemeClr val="bg1"/>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979DE32B-A5BC-8E48-A11F-E37CE74380F3}"/>
              </a:ext>
            </a:extLst>
          </p:cNvPr>
          <p:cNvSpPr/>
          <p:nvPr/>
        </p:nvSpPr>
        <p:spPr>
          <a:xfrm>
            <a:off x="1144977" y="2169930"/>
            <a:ext cx="10257693" cy="881075"/>
          </a:xfrm>
          <a:prstGeom prst="rect">
            <a:avLst/>
          </a:prstGeom>
        </p:spPr>
        <p:txBody>
          <a:bodyPr wrap="square">
            <a:spAutoFit/>
          </a:bodyPr>
          <a:lstStyle/>
          <a:p>
            <a:pPr>
              <a:lnSpc>
                <a:spcPct val="150000"/>
              </a:lnSpc>
            </a:pPr>
            <a:r>
              <a:rPr lang="zh-CN" altLang="en-US" dirty="0"/>
              <a:t>      然后进行跟进请求进入到</a:t>
            </a:r>
            <a:r>
              <a:rPr lang="en" altLang="zh-CN" dirty="0"/>
              <a:t>apply</a:t>
            </a:r>
            <a:r>
              <a:rPr lang="zh-CN" altLang="en-US" dirty="0"/>
              <a:t>方法，接着调用了</a:t>
            </a:r>
            <a:r>
              <a:rPr lang="en" altLang="zh-CN" dirty="0"/>
              <a:t>route</a:t>
            </a:r>
            <a:r>
              <a:rPr lang="zh-CN" altLang="en-US" dirty="0"/>
              <a:t>方法，通过判断特定的消息头信息是否为空，如果不为空则调用</a:t>
            </a:r>
            <a:r>
              <a:rPr lang="en" altLang="zh-CN" dirty="0" err="1"/>
              <a:t>functionFromExpression</a:t>
            </a:r>
            <a:r>
              <a:rPr lang="zh-CN" altLang="en-US" dirty="0"/>
              <a:t>方法。</a:t>
            </a:r>
            <a:endParaRPr lang="zh-CN" altLang="en-US" dirty="0">
              <a:solidFill>
                <a:srgbClr val="333333"/>
              </a:solidFill>
              <a:latin typeface="+mn-ea"/>
            </a:endParaRPr>
          </a:p>
        </p:txBody>
      </p:sp>
      <p:pic>
        <p:nvPicPr>
          <p:cNvPr id="31746" name="Picture 2">
            <a:extLst>
              <a:ext uri="{FF2B5EF4-FFF2-40B4-BE49-F238E27FC236}">
                <a16:creationId xmlns:a16="http://schemas.microsoft.com/office/drawing/2014/main" id="{20ADE7E7-9005-8148-85D9-F8F9A58571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2573" y="3252177"/>
            <a:ext cx="6186854" cy="2752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7253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02149" y="541920"/>
            <a:ext cx="3416320"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组件、框架漏洞分析</a:t>
            </a:r>
          </a:p>
        </p:txBody>
      </p:sp>
      <p:sp>
        <p:nvSpPr>
          <p:cNvPr id="2" name="矩形 1">
            <a:extLst>
              <a:ext uri="{FF2B5EF4-FFF2-40B4-BE49-F238E27FC236}">
                <a16:creationId xmlns:a16="http://schemas.microsoft.com/office/drawing/2014/main" id="{44A5576C-53EB-B448-B7C1-35FFD86D3AA5}"/>
              </a:ext>
            </a:extLst>
          </p:cNvPr>
          <p:cNvSpPr/>
          <p:nvPr/>
        </p:nvSpPr>
        <p:spPr>
          <a:xfrm>
            <a:off x="1144977" y="1251412"/>
            <a:ext cx="4314001" cy="369332"/>
          </a:xfrm>
          <a:prstGeom prst="rect">
            <a:avLst/>
          </a:prstGeom>
        </p:spPr>
        <p:txBody>
          <a:bodyPr wrap="none">
            <a:spAutoFit/>
          </a:bodyPr>
          <a:lstStyle/>
          <a:p>
            <a:r>
              <a:rPr lang="en" altLang="zh-CN" b="1" dirty="0">
                <a:solidFill>
                  <a:srgbClr val="C00000"/>
                </a:solidFill>
                <a:latin typeface="Lato" panose="020F0502020204030203" pitchFamily="34" charset="0"/>
              </a:rPr>
              <a:t>Spring Cloud Function</a:t>
            </a:r>
            <a:r>
              <a:rPr lang="zh-CN" altLang="en-US" b="1" dirty="0">
                <a:solidFill>
                  <a:srgbClr val="C00000"/>
                </a:solidFill>
                <a:latin typeface="Lato" panose="020F0502020204030203" pitchFamily="34" charset="0"/>
              </a:rPr>
              <a:t>远程代码执行漏洞</a:t>
            </a:r>
            <a:endParaRPr lang="zh-CN" altLang="en-US" b="1" dirty="0">
              <a:solidFill>
                <a:srgbClr val="C00000"/>
              </a:solidFill>
            </a:endParaRPr>
          </a:p>
        </p:txBody>
      </p:sp>
      <p:sp>
        <p:nvSpPr>
          <p:cNvPr id="12" name="矩形 11">
            <a:extLst>
              <a:ext uri="{FF2B5EF4-FFF2-40B4-BE49-F238E27FC236}">
                <a16:creationId xmlns:a16="http://schemas.microsoft.com/office/drawing/2014/main" id="{0AD8C6C6-6291-2F44-A74E-D8AF25B0E206}"/>
              </a:ext>
            </a:extLst>
          </p:cNvPr>
          <p:cNvSpPr/>
          <p:nvPr/>
        </p:nvSpPr>
        <p:spPr>
          <a:xfrm>
            <a:off x="1144977" y="1758391"/>
            <a:ext cx="2700192" cy="40204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 sz="1400" b="1" dirty="0">
                <a:solidFill>
                  <a:schemeClr val="bg1"/>
                </a:solidFill>
                <a:latin typeface="微软雅黑" panose="020B0503020204020204" pitchFamily="34" charset="-122"/>
                <a:ea typeface="微软雅黑" panose="020B0503020204020204" pitchFamily="34" charset="-122"/>
              </a:rPr>
              <a:t>流程</a:t>
            </a:r>
            <a:endParaRPr lang="en" altLang="zh-CN" sz="1400" b="1" dirty="0">
              <a:solidFill>
                <a:schemeClr val="bg1"/>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979DE32B-A5BC-8E48-A11F-E37CE74380F3}"/>
              </a:ext>
            </a:extLst>
          </p:cNvPr>
          <p:cNvSpPr/>
          <p:nvPr/>
        </p:nvSpPr>
        <p:spPr>
          <a:xfrm>
            <a:off x="1650033" y="2160439"/>
            <a:ext cx="10257693" cy="464101"/>
          </a:xfrm>
          <a:prstGeom prst="rect">
            <a:avLst/>
          </a:prstGeom>
        </p:spPr>
        <p:txBody>
          <a:bodyPr wrap="square">
            <a:spAutoFit/>
          </a:bodyPr>
          <a:lstStyle/>
          <a:p>
            <a:pPr>
              <a:lnSpc>
                <a:spcPct val="150000"/>
              </a:lnSpc>
            </a:pPr>
            <a:r>
              <a:rPr lang="zh-CN" altLang="en-US" dirty="0"/>
              <a:t>传参来自请求头中 </a:t>
            </a:r>
            <a:r>
              <a:rPr lang="en" altLang="zh-CN" dirty="0" err="1"/>
              <a:t>spring.cloud.function.routing</a:t>
            </a:r>
            <a:r>
              <a:rPr lang="en" altLang="zh-CN" dirty="0"/>
              <a:t>-expression </a:t>
            </a:r>
            <a:r>
              <a:rPr lang="zh-CN" altLang="en-US" dirty="0"/>
              <a:t>的值</a:t>
            </a:r>
            <a:endParaRPr lang="zh-CN" altLang="en-US" dirty="0">
              <a:solidFill>
                <a:srgbClr val="333333"/>
              </a:solidFill>
              <a:latin typeface="+mn-ea"/>
            </a:endParaRPr>
          </a:p>
        </p:txBody>
      </p:sp>
      <p:pic>
        <p:nvPicPr>
          <p:cNvPr id="33794" name="Picture 2">
            <a:extLst>
              <a:ext uri="{FF2B5EF4-FFF2-40B4-BE49-F238E27FC236}">
                <a16:creationId xmlns:a16="http://schemas.microsoft.com/office/drawing/2014/main" id="{0E78E3D1-6B0E-C44E-9500-F580D987D9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6813" y="2700134"/>
            <a:ext cx="8763000" cy="392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4129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02149" y="541920"/>
            <a:ext cx="3416320"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组件、框架漏洞分析</a:t>
            </a:r>
          </a:p>
        </p:txBody>
      </p:sp>
      <p:sp>
        <p:nvSpPr>
          <p:cNvPr id="2" name="矩形 1">
            <a:extLst>
              <a:ext uri="{FF2B5EF4-FFF2-40B4-BE49-F238E27FC236}">
                <a16:creationId xmlns:a16="http://schemas.microsoft.com/office/drawing/2014/main" id="{44A5576C-53EB-B448-B7C1-35FFD86D3AA5}"/>
              </a:ext>
            </a:extLst>
          </p:cNvPr>
          <p:cNvSpPr/>
          <p:nvPr/>
        </p:nvSpPr>
        <p:spPr>
          <a:xfrm>
            <a:off x="1144977" y="1251412"/>
            <a:ext cx="4314001" cy="369332"/>
          </a:xfrm>
          <a:prstGeom prst="rect">
            <a:avLst/>
          </a:prstGeom>
        </p:spPr>
        <p:txBody>
          <a:bodyPr wrap="none">
            <a:spAutoFit/>
          </a:bodyPr>
          <a:lstStyle/>
          <a:p>
            <a:r>
              <a:rPr lang="en" altLang="zh-CN" b="1" dirty="0">
                <a:solidFill>
                  <a:srgbClr val="C00000"/>
                </a:solidFill>
                <a:latin typeface="Lato" panose="020F0502020204030203" pitchFamily="34" charset="0"/>
              </a:rPr>
              <a:t>Spring Cloud Function</a:t>
            </a:r>
            <a:r>
              <a:rPr lang="zh-CN" altLang="en-US" b="1" dirty="0">
                <a:solidFill>
                  <a:srgbClr val="C00000"/>
                </a:solidFill>
                <a:latin typeface="Lato" panose="020F0502020204030203" pitchFamily="34" charset="0"/>
              </a:rPr>
              <a:t>远程代码执行漏洞</a:t>
            </a:r>
            <a:endParaRPr lang="zh-CN" altLang="en-US" b="1" dirty="0">
              <a:solidFill>
                <a:srgbClr val="C00000"/>
              </a:solidFill>
            </a:endParaRPr>
          </a:p>
        </p:txBody>
      </p:sp>
      <p:sp>
        <p:nvSpPr>
          <p:cNvPr id="12" name="矩形 11">
            <a:extLst>
              <a:ext uri="{FF2B5EF4-FFF2-40B4-BE49-F238E27FC236}">
                <a16:creationId xmlns:a16="http://schemas.microsoft.com/office/drawing/2014/main" id="{0AD8C6C6-6291-2F44-A74E-D8AF25B0E206}"/>
              </a:ext>
            </a:extLst>
          </p:cNvPr>
          <p:cNvSpPr/>
          <p:nvPr/>
        </p:nvSpPr>
        <p:spPr>
          <a:xfrm>
            <a:off x="1144977" y="1758391"/>
            <a:ext cx="2700192" cy="40204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 sz="1400" b="1" dirty="0">
                <a:solidFill>
                  <a:schemeClr val="bg1"/>
                </a:solidFill>
                <a:latin typeface="微软雅黑" panose="020B0503020204020204" pitchFamily="34" charset="-122"/>
                <a:ea typeface="微软雅黑" panose="020B0503020204020204" pitchFamily="34" charset="-122"/>
              </a:rPr>
              <a:t>流程</a:t>
            </a:r>
            <a:endParaRPr lang="en" altLang="zh-CN" sz="1400" b="1" dirty="0">
              <a:solidFill>
                <a:schemeClr val="bg1"/>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979DE32B-A5BC-8E48-A11F-E37CE74380F3}"/>
              </a:ext>
            </a:extLst>
          </p:cNvPr>
          <p:cNvSpPr/>
          <p:nvPr/>
        </p:nvSpPr>
        <p:spPr>
          <a:xfrm>
            <a:off x="967153" y="2160439"/>
            <a:ext cx="10257693" cy="879600"/>
          </a:xfrm>
          <a:prstGeom prst="rect">
            <a:avLst/>
          </a:prstGeom>
        </p:spPr>
        <p:txBody>
          <a:bodyPr wrap="square">
            <a:spAutoFit/>
          </a:bodyPr>
          <a:lstStyle/>
          <a:p>
            <a:pPr>
              <a:lnSpc>
                <a:spcPct val="150000"/>
              </a:lnSpc>
            </a:pPr>
            <a:r>
              <a:rPr lang="zh-CN" altLang="en-US" dirty="0"/>
              <a:t>        继续跟进到</a:t>
            </a:r>
            <a:r>
              <a:rPr lang="en" altLang="zh-CN" dirty="0" err="1"/>
              <a:t>functionFromExpression</a:t>
            </a:r>
            <a:r>
              <a:rPr lang="zh-CN" altLang="en-US" dirty="0"/>
              <a:t>中</a:t>
            </a:r>
            <a:r>
              <a:rPr lang="en-US" altLang="zh-CN" dirty="0"/>
              <a:t>,</a:t>
            </a:r>
            <a:r>
              <a:rPr lang="zh-CN" altLang="en-US" dirty="0"/>
              <a:t>即调用</a:t>
            </a:r>
            <a:r>
              <a:rPr lang="en" altLang="zh-CN" dirty="0"/>
              <a:t>Expression</a:t>
            </a:r>
            <a:r>
              <a:rPr lang="zh-CN" altLang="en-US" dirty="0"/>
              <a:t>对传入的</a:t>
            </a:r>
            <a:r>
              <a:rPr lang="en" altLang="zh-CN" dirty="0"/>
              <a:t>SPEL</a:t>
            </a:r>
            <a:r>
              <a:rPr lang="zh-CN" altLang="en-US" dirty="0"/>
              <a:t>表达式进行解析</a:t>
            </a:r>
            <a:r>
              <a:rPr lang="en-US" altLang="zh-CN" dirty="0"/>
              <a:t>,</a:t>
            </a:r>
            <a:r>
              <a:rPr lang="zh-CN" altLang="en-US" dirty="0"/>
              <a:t>随后调用</a:t>
            </a:r>
            <a:r>
              <a:rPr lang="en" altLang="zh-CN" dirty="0" err="1"/>
              <a:t>expression.getValue</a:t>
            </a:r>
            <a:r>
              <a:rPr lang="zh-CN" altLang="en-US" dirty="0"/>
              <a:t>执行命令</a:t>
            </a:r>
            <a:endParaRPr lang="zh-CN" altLang="en-US" dirty="0">
              <a:solidFill>
                <a:srgbClr val="333333"/>
              </a:solidFill>
              <a:latin typeface="+mn-ea"/>
            </a:endParaRPr>
          </a:p>
        </p:txBody>
      </p:sp>
      <p:pic>
        <p:nvPicPr>
          <p:cNvPr id="34818" name="Picture 2">
            <a:extLst>
              <a:ext uri="{FF2B5EF4-FFF2-40B4-BE49-F238E27FC236}">
                <a16:creationId xmlns:a16="http://schemas.microsoft.com/office/drawing/2014/main" id="{92BD3350-F55A-4D44-BDB9-0DE2EE90AA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5073" y="3148834"/>
            <a:ext cx="6960578" cy="3318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545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02149" y="541920"/>
            <a:ext cx="3416320"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组件、框架漏洞分析</a:t>
            </a:r>
          </a:p>
        </p:txBody>
      </p:sp>
      <p:sp>
        <p:nvSpPr>
          <p:cNvPr id="2" name="矩形 1">
            <a:extLst>
              <a:ext uri="{FF2B5EF4-FFF2-40B4-BE49-F238E27FC236}">
                <a16:creationId xmlns:a16="http://schemas.microsoft.com/office/drawing/2014/main" id="{44A5576C-53EB-B448-B7C1-35FFD86D3AA5}"/>
              </a:ext>
            </a:extLst>
          </p:cNvPr>
          <p:cNvSpPr/>
          <p:nvPr/>
        </p:nvSpPr>
        <p:spPr>
          <a:xfrm>
            <a:off x="1144977" y="1251412"/>
            <a:ext cx="4314001" cy="369332"/>
          </a:xfrm>
          <a:prstGeom prst="rect">
            <a:avLst/>
          </a:prstGeom>
        </p:spPr>
        <p:txBody>
          <a:bodyPr wrap="none">
            <a:spAutoFit/>
          </a:bodyPr>
          <a:lstStyle/>
          <a:p>
            <a:r>
              <a:rPr lang="en" altLang="zh-CN" b="1" dirty="0">
                <a:solidFill>
                  <a:srgbClr val="C00000"/>
                </a:solidFill>
                <a:latin typeface="Lato" panose="020F0502020204030203" pitchFamily="34" charset="0"/>
              </a:rPr>
              <a:t>Spring Cloud Function</a:t>
            </a:r>
            <a:r>
              <a:rPr lang="zh-CN" altLang="en-US" b="1" dirty="0">
                <a:solidFill>
                  <a:srgbClr val="C00000"/>
                </a:solidFill>
                <a:latin typeface="Lato" panose="020F0502020204030203" pitchFamily="34" charset="0"/>
              </a:rPr>
              <a:t>远程代码执行漏洞</a:t>
            </a:r>
            <a:endParaRPr lang="zh-CN" altLang="en-US" b="1" dirty="0">
              <a:solidFill>
                <a:srgbClr val="C00000"/>
              </a:solidFill>
            </a:endParaRPr>
          </a:p>
        </p:txBody>
      </p:sp>
      <p:sp>
        <p:nvSpPr>
          <p:cNvPr id="12" name="矩形 11">
            <a:extLst>
              <a:ext uri="{FF2B5EF4-FFF2-40B4-BE49-F238E27FC236}">
                <a16:creationId xmlns:a16="http://schemas.microsoft.com/office/drawing/2014/main" id="{0AD8C6C6-6291-2F44-A74E-D8AF25B0E206}"/>
              </a:ext>
            </a:extLst>
          </p:cNvPr>
          <p:cNvSpPr/>
          <p:nvPr/>
        </p:nvSpPr>
        <p:spPr>
          <a:xfrm>
            <a:off x="1144977" y="1758391"/>
            <a:ext cx="2700192" cy="40204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攻击利用</a:t>
            </a:r>
            <a:endParaRPr lang="en" altLang="zh-CN" sz="1400" b="1" dirty="0">
              <a:solidFill>
                <a:schemeClr val="bg1"/>
              </a:solidFill>
              <a:latin typeface="微软雅黑" panose="020B0503020204020204" pitchFamily="34" charset="-122"/>
              <a:ea typeface="微软雅黑" panose="020B0503020204020204" pitchFamily="34" charset="-122"/>
            </a:endParaRPr>
          </a:p>
        </p:txBody>
      </p:sp>
      <p:pic>
        <p:nvPicPr>
          <p:cNvPr id="35842" name="Picture 2">
            <a:extLst>
              <a:ext uri="{FF2B5EF4-FFF2-40B4-BE49-F238E27FC236}">
                <a16:creationId xmlns:a16="http://schemas.microsoft.com/office/drawing/2014/main" id="{4CF83B8A-4904-2E4C-8863-FC6BFAACB2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4995"/>
          <a:stretch/>
        </p:blipFill>
        <p:spPr bwMode="auto">
          <a:xfrm>
            <a:off x="1714500" y="2280501"/>
            <a:ext cx="8763000" cy="3756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75174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02149" y="541920"/>
            <a:ext cx="3416320"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组件、框架漏洞分析</a:t>
            </a:r>
          </a:p>
        </p:txBody>
      </p:sp>
      <p:sp>
        <p:nvSpPr>
          <p:cNvPr id="2" name="矩形 1">
            <a:extLst>
              <a:ext uri="{FF2B5EF4-FFF2-40B4-BE49-F238E27FC236}">
                <a16:creationId xmlns:a16="http://schemas.microsoft.com/office/drawing/2014/main" id="{44A5576C-53EB-B448-B7C1-35FFD86D3AA5}"/>
              </a:ext>
            </a:extLst>
          </p:cNvPr>
          <p:cNvSpPr/>
          <p:nvPr/>
        </p:nvSpPr>
        <p:spPr>
          <a:xfrm>
            <a:off x="1144977" y="1403811"/>
            <a:ext cx="1765227" cy="369332"/>
          </a:xfrm>
          <a:prstGeom prst="rect">
            <a:avLst/>
          </a:prstGeom>
        </p:spPr>
        <p:txBody>
          <a:bodyPr wrap="none">
            <a:spAutoFit/>
          </a:bodyPr>
          <a:lstStyle/>
          <a:p>
            <a:r>
              <a:rPr lang="en" altLang="zh-CN" b="1" dirty="0">
                <a:solidFill>
                  <a:srgbClr val="C00000"/>
                </a:solidFill>
                <a:latin typeface="Lato" panose="020F0502020204030203" pitchFamily="34" charset="0"/>
              </a:rPr>
              <a:t>Apache Struts2</a:t>
            </a:r>
            <a:endParaRPr lang="zh-CN" altLang="en-US" b="1" dirty="0">
              <a:solidFill>
                <a:srgbClr val="C00000"/>
              </a:solidFill>
            </a:endParaRPr>
          </a:p>
        </p:txBody>
      </p:sp>
      <p:sp>
        <p:nvSpPr>
          <p:cNvPr id="12" name="矩形 11">
            <a:extLst>
              <a:ext uri="{FF2B5EF4-FFF2-40B4-BE49-F238E27FC236}">
                <a16:creationId xmlns:a16="http://schemas.microsoft.com/office/drawing/2014/main" id="{0AD8C6C6-6291-2F44-A74E-D8AF25B0E206}"/>
              </a:ext>
            </a:extLst>
          </p:cNvPr>
          <p:cNvSpPr/>
          <p:nvPr/>
        </p:nvSpPr>
        <p:spPr>
          <a:xfrm>
            <a:off x="1144977" y="1910790"/>
            <a:ext cx="1765228" cy="40204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sz="1400" b="1" dirty="0">
                <a:solidFill>
                  <a:schemeClr val="bg1"/>
                </a:solidFill>
                <a:latin typeface="微软雅黑" panose="020B0503020204020204" pitchFamily="34" charset="-122"/>
                <a:ea typeface="微软雅黑" panose="020B0503020204020204" pitchFamily="34" charset="-122"/>
              </a:rPr>
              <a:t>S2-0</a:t>
            </a:r>
            <a:r>
              <a:rPr lang="en-US" altLang="zh-CN" sz="1400" b="1" dirty="0">
                <a:solidFill>
                  <a:schemeClr val="bg1"/>
                </a:solidFill>
                <a:latin typeface="微软雅黑" panose="020B0503020204020204" pitchFamily="34" charset="-122"/>
                <a:ea typeface="微软雅黑" panose="020B0503020204020204" pitchFamily="34" charset="-122"/>
              </a:rPr>
              <a:t>01</a:t>
            </a:r>
            <a:endParaRPr lang="en" altLang="zh-CN" sz="1400" b="1" dirty="0">
              <a:solidFill>
                <a:schemeClr val="bg1"/>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94F4DB66-E94A-2B42-9C9E-BC332A07C6FA}"/>
              </a:ext>
            </a:extLst>
          </p:cNvPr>
          <p:cNvSpPr/>
          <p:nvPr/>
        </p:nvSpPr>
        <p:spPr>
          <a:xfrm>
            <a:off x="1019908" y="2450485"/>
            <a:ext cx="10562492" cy="1709442"/>
          </a:xfrm>
          <a:prstGeom prst="rect">
            <a:avLst/>
          </a:prstGeom>
        </p:spPr>
        <p:txBody>
          <a:bodyPr wrap="square">
            <a:spAutoFit/>
          </a:bodyPr>
          <a:lstStyle/>
          <a:p>
            <a:pPr>
              <a:lnSpc>
                <a:spcPct val="150000"/>
              </a:lnSpc>
            </a:pPr>
            <a:r>
              <a:rPr lang="zh-CN" altLang="en-US" dirty="0">
                <a:solidFill>
                  <a:srgbClr val="585858"/>
                </a:solidFill>
                <a:latin typeface="Lato" panose="020F0502020204030203" pitchFamily="34" charset="0"/>
              </a:rPr>
              <a:t>        该漏洞因用户提交表单数据并且验证失败时，后端会将用户之前提交的参数值使用</a:t>
            </a:r>
            <a:r>
              <a:rPr lang="en" altLang="zh-CN" dirty="0">
                <a:solidFill>
                  <a:srgbClr val="585858"/>
                </a:solidFill>
                <a:latin typeface="Lato" panose="020F0502020204030203" pitchFamily="34" charset="0"/>
              </a:rPr>
              <a:t>OGNL</a:t>
            </a:r>
            <a:r>
              <a:rPr lang="zh-CN" altLang="en-US" dirty="0">
                <a:solidFill>
                  <a:srgbClr val="585858"/>
                </a:solidFill>
                <a:latin typeface="Lato" panose="020F0502020204030203" pitchFamily="34" charset="0"/>
              </a:rPr>
              <a:t>表达式</a:t>
            </a:r>
            <a:r>
              <a:rPr lang="en-US" altLang="zh-CN" dirty="0">
                <a:solidFill>
                  <a:srgbClr val="585858"/>
                </a:solidFill>
                <a:latin typeface="Lato" panose="020F0502020204030203" pitchFamily="34" charset="0"/>
              </a:rPr>
              <a:t>%{</a:t>
            </a:r>
            <a:r>
              <a:rPr lang="en" altLang="zh-CN" dirty="0">
                <a:solidFill>
                  <a:srgbClr val="585858"/>
                </a:solidFill>
                <a:latin typeface="Lato" panose="020F0502020204030203" pitchFamily="34" charset="0"/>
              </a:rPr>
              <a:t>value}</a:t>
            </a:r>
            <a:r>
              <a:rPr lang="zh-CN" altLang="en-US" dirty="0">
                <a:solidFill>
                  <a:srgbClr val="585858"/>
                </a:solidFill>
                <a:latin typeface="Lato" panose="020F0502020204030203" pitchFamily="34" charset="0"/>
              </a:rPr>
              <a:t>进行解析，然后重新填充到对应的表单数据中。如注册或登录页面，提交失败后一般会默认返回之前提交的数据，由于后端使用</a:t>
            </a:r>
            <a:r>
              <a:rPr lang="en-US" altLang="zh-CN" dirty="0">
                <a:solidFill>
                  <a:srgbClr val="585858"/>
                </a:solidFill>
                <a:latin typeface="Lato" panose="020F0502020204030203" pitchFamily="34" charset="0"/>
              </a:rPr>
              <a:t>%{</a:t>
            </a:r>
            <a:r>
              <a:rPr lang="en" altLang="zh-CN" dirty="0">
                <a:solidFill>
                  <a:srgbClr val="585858"/>
                </a:solidFill>
                <a:latin typeface="Lato" panose="020F0502020204030203" pitchFamily="34" charset="0"/>
              </a:rPr>
              <a:t>value}</a:t>
            </a:r>
            <a:r>
              <a:rPr lang="zh-CN" altLang="en-US" dirty="0">
                <a:solidFill>
                  <a:srgbClr val="585858"/>
                </a:solidFill>
                <a:latin typeface="Lato" panose="020F0502020204030203" pitchFamily="34" charset="0"/>
              </a:rPr>
              <a:t>对提交的数据执行了一次</a:t>
            </a:r>
            <a:r>
              <a:rPr lang="en" altLang="zh-CN" dirty="0">
                <a:solidFill>
                  <a:srgbClr val="585858"/>
                </a:solidFill>
                <a:latin typeface="Lato" panose="020F0502020204030203" pitchFamily="34" charset="0"/>
              </a:rPr>
              <a:t>OGNL </a:t>
            </a:r>
            <a:r>
              <a:rPr lang="zh-CN" altLang="en-US" dirty="0">
                <a:solidFill>
                  <a:srgbClr val="585858"/>
                </a:solidFill>
                <a:latin typeface="Lato" panose="020F0502020204030203" pitchFamily="34" charset="0"/>
              </a:rPr>
              <a:t>表达式解析，所以可以直接构造 </a:t>
            </a:r>
            <a:r>
              <a:rPr lang="en" altLang="zh-CN" dirty="0">
                <a:solidFill>
                  <a:srgbClr val="585858"/>
                </a:solidFill>
                <a:latin typeface="Lato" panose="020F0502020204030203" pitchFamily="34" charset="0"/>
              </a:rPr>
              <a:t>Payload</a:t>
            </a:r>
            <a:r>
              <a:rPr lang="zh-CN" altLang="en-US" dirty="0">
                <a:solidFill>
                  <a:srgbClr val="585858"/>
                </a:solidFill>
                <a:latin typeface="Lato" panose="020F0502020204030203" pitchFamily="34" charset="0"/>
              </a:rPr>
              <a:t>进行命令执行。</a:t>
            </a:r>
          </a:p>
        </p:txBody>
      </p:sp>
      <p:pic>
        <p:nvPicPr>
          <p:cNvPr id="15362" name="Picture 2">
            <a:extLst>
              <a:ext uri="{FF2B5EF4-FFF2-40B4-BE49-F238E27FC236}">
                <a16:creationId xmlns:a16="http://schemas.microsoft.com/office/drawing/2014/main" id="{6342E855-7D8E-194C-9D49-82CC25E145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8966"/>
          <a:stretch/>
        </p:blipFill>
        <p:spPr bwMode="auto">
          <a:xfrm>
            <a:off x="1242918" y="4429486"/>
            <a:ext cx="4549275" cy="1709442"/>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5F097975-198D-B848-8745-73E81F026A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0267" y="4331707"/>
            <a:ext cx="45974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97654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02149" y="541920"/>
            <a:ext cx="3416320"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组件、框架漏洞分析</a:t>
            </a:r>
          </a:p>
        </p:txBody>
      </p:sp>
      <p:sp>
        <p:nvSpPr>
          <p:cNvPr id="2" name="矩形 1">
            <a:extLst>
              <a:ext uri="{FF2B5EF4-FFF2-40B4-BE49-F238E27FC236}">
                <a16:creationId xmlns:a16="http://schemas.microsoft.com/office/drawing/2014/main" id="{44A5576C-53EB-B448-B7C1-35FFD86D3AA5}"/>
              </a:ext>
            </a:extLst>
          </p:cNvPr>
          <p:cNvSpPr/>
          <p:nvPr/>
        </p:nvSpPr>
        <p:spPr>
          <a:xfrm>
            <a:off x="1144977" y="1403811"/>
            <a:ext cx="1765227" cy="369332"/>
          </a:xfrm>
          <a:prstGeom prst="rect">
            <a:avLst/>
          </a:prstGeom>
        </p:spPr>
        <p:txBody>
          <a:bodyPr wrap="none">
            <a:spAutoFit/>
          </a:bodyPr>
          <a:lstStyle/>
          <a:p>
            <a:r>
              <a:rPr lang="en" altLang="zh-CN" b="1" dirty="0">
                <a:solidFill>
                  <a:srgbClr val="C00000"/>
                </a:solidFill>
                <a:latin typeface="Lato" panose="020F0502020204030203" pitchFamily="34" charset="0"/>
              </a:rPr>
              <a:t>Apache Struts2</a:t>
            </a:r>
            <a:endParaRPr lang="zh-CN" altLang="en-US" b="1" dirty="0">
              <a:solidFill>
                <a:srgbClr val="C00000"/>
              </a:solidFill>
            </a:endParaRPr>
          </a:p>
        </p:txBody>
      </p:sp>
      <p:sp>
        <p:nvSpPr>
          <p:cNvPr id="12" name="矩形 11">
            <a:extLst>
              <a:ext uri="{FF2B5EF4-FFF2-40B4-BE49-F238E27FC236}">
                <a16:creationId xmlns:a16="http://schemas.microsoft.com/office/drawing/2014/main" id="{0AD8C6C6-6291-2F44-A74E-D8AF25B0E206}"/>
              </a:ext>
            </a:extLst>
          </p:cNvPr>
          <p:cNvSpPr/>
          <p:nvPr/>
        </p:nvSpPr>
        <p:spPr>
          <a:xfrm>
            <a:off x="1144977" y="1910790"/>
            <a:ext cx="1765228" cy="40204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sz="1400" b="1" dirty="0">
                <a:solidFill>
                  <a:schemeClr val="bg1"/>
                </a:solidFill>
                <a:latin typeface="微软雅黑" panose="020B0503020204020204" pitchFamily="34" charset="-122"/>
                <a:ea typeface="微软雅黑" panose="020B0503020204020204" pitchFamily="34" charset="-122"/>
              </a:rPr>
              <a:t>S2-0</a:t>
            </a:r>
            <a:r>
              <a:rPr lang="en-US" altLang="zh-CN" sz="1400" b="1" dirty="0">
                <a:solidFill>
                  <a:schemeClr val="bg1"/>
                </a:solidFill>
                <a:latin typeface="微软雅黑" panose="020B0503020204020204" pitchFamily="34" charset="-122"/>
                <a:ea typeface="微软雅黑" panose="020B0503020204020204" pitchFamily="34" charset="-122"/>
              </a:rPr>
              <a:t>01</a:t>
            </a:r>
            <a:endParaRPr lang="en" altLang="zh-CN" sz="1400" b="1" dirty="0">
              <a:solidFill>
                <a:schemeClr val="bg1"/>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94F4DB66-E94A-2B42-9C9E-BC332A07C6FA}"/>
              </a:ext>
            </a:extLst>
          </p:cNvPr>
          <p:cNvSpPr/>
          <p:nvPr/>
        </p:nvSpPr>
        <p:spPr>
          <a:xfrm>
            <a:off x="1019908" y="2450485"/>
            <a:ext cx="10562492" cy="1293944"/>
          </a:xfrm>
          <a:prstGeom prst="rect">
            <a:avLst/>
          </a:prstGeom>
        </p:spPr>
        <p:txBody>
          <a:bodyPr wrap="square">
            <a:spAutoFit/>
          </a:bodyPr>
          <a:lstStyle/>
          <a:p>
            <a:pPr>
              <a:lnSpc>
                <a:spcPct val="150000"/>
              </a:lnSpc>
            </a:pPr>
            <a:r>
              <a:rPr lang="zh-CN" altLang="en-US" dirty="0">
                <a:solidFill>
                  <a:srgbClr val="585858"/>
                </a:solidFill>
                <a:latin typeface="Lato" panose="020F0502020204030203" pitchFamily="34" charset="0"/>
              </a:rPr>
              <a:t>        为了比较容易理解，我们这里从对</a:t>
            </a:r>
            <a:r>
              <a:rPr lang="en-US" altLang="zh-CN" dirty="0">
                <a:solidFill>
                  <a:srgbClr val="585858"/>
                </a:solidFill>
                <a:latin typeface="Lato" panose="020F0502020204030203" pitchFamily="34" charset="0"/>
              </a:rPr>
              <a:t>&lt;</a:t>
            </a:r>
            <a:r>
              <a:rPr lang="en" altLang="zh-CN" dirty="0" err="1">
                <a:solidFill>
                  <a:srgbClr val="585858"/>
                </a:solidFill>
                <a:latin typeface="Lato" panose="020F0502020204030203" pitchFamily="34" charset="0"/>
              </a:rPr>
              <a:t>s:textfield</a:t>
            </a:r>
            <a:r>
              <a:rPr lang="en" altLang="zh-CN" dirty="0">
                <a:solidFill>
                  <a:srgbClr val="585858"/>
                </a:solidFill>
                <a:latin typeface="Lato" panose="020F0502020204030203" pitchFamily="34" charset="0"/>
              </a:rPr>
              <a:t> name="password" label="password" /&gt;</a:t>
            </a:r>
            <a:r>
              <a:rPr lang="zh-CN" altLang="en-US" dirty="0">
                <a:solidFill>
                  <a:srgbClr val="585858"/>
                </a:solidFill>
                <a:latin typeface="Lato" panose="020F0502020204030203" pitchFamily="34" charset="0"/>
              </a:rPr>
              <a:t>的解析开始说起，</a:t>
            </a:r>
            <a:r>
              <a:rPr lang="en" altLang="zh-CN" dirty="0" err="1">
                <a:solidFill>
                  <a:srgbClr val="585858"/>
                </a:solidFill>
                <a:latin typeface="Lato" panose="020F0502020204030203" pitchFamily="34" charset="0"/>
              </a:rPr>
              <a:t>doStartTag</a:t>
            </a:r>
            <a:r>
              <a:rPr lang="en" altLang="zh-CN" dirty="0">
                <a:solidFill>
                  <a:srgbClr val="585858"/>
                </a:solidFill>
                <a:latin typeface="Lato" panose="020F0502020204030203" pitchFamily="34" charset="0"/>
              </a:rPr>
              <a:t>()</a:t>
            </a:r>
            <a:r>
              <a:rPr lang="zh-CN" altLang="en-US" dirty="0">
                <a:solidFill>
                  <a:srgbClr val="585858"/>
                </a:solidFill>
                <a:latin typeface="Lato" panose="020F0502020204030203" pitchFamily="34" charset="0"/>
              </a:rPr>
              <a:t>会对</a:t>
            </a:r>
            <a:r>
              <a:rPr lang="en" altLang="zh-CN" dirty="0" err="1">
                <a:solidFill>
                  <a:srgbClr val="585858"/>
                </a:solidFill>
                <a:latin typeface="Lato" panose="020F0502020204030203" pitchFamily="34" charset="0"/>
              </a:rPr>
              <a:t>jsp</a:t>
            </a:r>
            <a:r>
              <a:rPr lang="zh-CN" altLang="en-US" dirty="0">
                <a:solidFill>
                  <a:srgbClr val="585858"/>
                </a:solidFill>
                <a:latin typeface="Lato" panose="020F0502020204030203" pitchFamily="34" charset="0"/>
              </a:rPr>
              <a:t>标签进行解析，后面会跳转到</a:t>
            </a:r>
            <a:r>
              <a:rPr lang="en" altLang="zh-CN" dirty="0" err="1">
                <a:solidFill>
                  <a:srgbClr val="585858"/>
                </a:solidFill>
                <a:latin typeface="Lato" panose="020F0502020204030203" pitchFamily="34" charset="0"/>
              </a:rPr>
              <a:t>doEndTag</a:t>
            </a:r>
            <a:r>
              <a:rPr lang="en" altLang="zh-CN" dirty="0">
                <a:solidFill>
                  <a:srgbClr val="585858"/>
                </a:solidFill>
                <a:latin typeface="Lato" panose="020F0502020204030203" pitchFamily="34" charset="0"/>
              </a:rPr>
              <a:t>()</a:t>
            </a:r>
            <a:r>
              <a:rPr lang="zh-CN" altLang="en" dirty="0">
                <a:solidFill>
                  <a:srgbClr val="585858"/>
                </a:solidFill>
                <a:latin typeface="Lato" panose="020F0502020204030203" pitchFamily="34" charset="0"/>
              </a:rPr>
              <a:t>，</a:t>
            </a:r>
            <a:r>
              <a:rPr lang="zh-CN" altLang="en-US" dirty="0">
                <a:solidFill>
                  <a:srgbClr val="585858"/>
                </a:solidFill>
                <a:latin typeface="Lato" panose="020F0502020204030203" pitchFamily="34" charset="0"/>
              </a:rPr>
              <a:t>跟进</a:t>
            </a:r>
            <a:r>
              <a:rPr lang="en" altLang="zh-CN" dirty="0" err="1">
                <a:solidFill>
                  <a:srgbClr val="585858"/>
                </a:solidFill>
                <a:latin typeface="Lato" panose="020F0502020204030203" pitchFamily="34" charset="0"/>
              </a:rPr>
              <a:t>component.end</a:t>
            </a:r>
            <a:r>
              <a:rPr lang="en" altLang="zh-CN" dirty="0">
                <a:solidFill>
                  <a:srgbClr val="585858"/>
                </a:solidFill>
                <a:latin typeface="Lato" panose="020F0502020204030203" pitchFamily="34" charset="0"/>
              </a:rPr>
              <a:t>()</a:t>
            </a:r>
            <a:r>
              <a:rPr lang="zh-CN" altLang="en-US" dirty="0">
                <a:solidFill>
                  <a:srgbClr val="585858"/>
                </a:solidFill>
                <a:latin typeface="Lato" panose="020F0502020204030203" pitchFamily="34" charset="0"/>
              </a:rPr>
              <a:t>最后到达</a:t>
            </a:r>
            <a:r>
              <a:rPr lang="en" altLang="zh-CN" dirty="0" err="1">
                <a:solidFill>
                  <a:srgbClr val="585858"/>
                </a:solidFill>
                <a:latin typeface="Lato" panose="020F0502020204030203" pitchFamily="34" charset="0"/>
              </a:rPr>
              <a:t>UIBean.java</a:t>
            </a:r>
            <a:r>
              <a:rPr lang="zh-CN" altLang="en" dirty="0">
                <a:solidFill>
                  <a:srgbClr val="585858"/>
                </a:solidFill>
                <a:latin typeface="Lato" panose="020F0502020204030203" pitchFamily="34" charset="0"/>
              </a:rPr>
              <a:t>。</a:t>
            </a:r>
          </a:p>
        </p:txBody>
      </p:sp>
      <p:pic>
        <p:nvPicPr>
          <p:cNvPr id="16386" name="Picture 2">
            <a:extLst>
              <a:ext uri="{FF2B5EF4-FFF2-40B4-BE49-F238E27FC236}">
                <a16:creationId xmlns:a16="http://schemas.microsoft.com/office/drawing/2014/main" id="{FCDBD99C-8656-F147-898D-BD51AC9B90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804"/>
          <a:stretch/>
        </p:blipFill>
        <p:spPr bwMode="auto">
          <a:xfrm>
            <a:off x="2677257" y="3794804"/>
            <a:ext cx="6837485" cy="148130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00B15F6A-2951-5E40-8FFC-8B120BA11B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1300" y="5343947"/>
            <a:ext cx="3842239" cy="972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3876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02149" y="541920"/>
            <a:ext cx="3416320"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组件、框架漏洞分析</a:t>
            </a:r>
          </a:p>
        </p:txBody>
      </p:sp>
      <p:sp>
        <p:nvSpPr>
          <p:cNvPr id="2" name="矩形 1">
            <a:extLst>
              <a:ext uri="{FF2B5EF4-FFF2-40B4-BE49-F238E27FC236}">
                <a16:creationId xmlns:a16="http://schemas.microsoft.com/office/drawing/2014/main" id="{44A5576C-53EB-B448-B7C1-35FFD86D3AA5}"/>
              </a:ext>
            </a:extLst>
          </p:cNvPr>
          <p:cNvSpPr/>
          <p:nvPr/>
        </p:nvSpPr>
        <p:spPr>
          <a:xfrm>
            <a:off x="1144977" y="1403811"/>
            <a:ext cx="1765227" cy="369332"/>
          </a:xfrm>
          <a:prstGeom prst="rect">
            <a:avLst/>
          </a:prstGeom>
        </p:spPr>
        <p:txBody>
          <a:bodyPr wrap="none">
            <a:spAutoFit/>
          </a:bodyPr>
          <a:lstStyle/>
          <a:p>
            <a:r>
              <a:rPr lang="en" altLang="zh-CN" b="1" dirty="0">
                <a:solidFill>
                  <a:srgbClr val="C00000"/>
                </a:solidFill>
                <a:latin typeface="Lato" panose="020F0502020204030203" pitchFamily="34" charset="0"/>
              </a:rPr>
              <a:t>Apache Struts2</a:t>
            </a:r>
            <a:endParaRPr lang="zh-CN" altLang="en-US" b="1" dirty="0">
              <a:solidFill>
                <a:srgbClr val="C00000"/>
              </a:solidFill>
            </a:endParaRPr>
          </a:p>
        </p:txBody>
      </p:sp>
      <p:sp>
        <p:nvSpPr>
          <p:cNvPr id="12" name="矩形 11">
            <a:extLst>
              <a:ext uri="{FF2B5EF4-FFF2-40B4-BE49-F238E27FC236}">
                <a16:creationId xmlns:a16="http://schemas.microsoft.com/office/drawing/2014/main" id="{0AD8C6C6-6291-2F44-A74E-D8AF25B0E206}"/>
              </a:ext>
            </a:extLst>
          </p:cNvPr>
          <p:cNvSpPr/>
          <p:nvPr/>
        </p:nvSpPr>
        <p:spPr>
          <a:xfrm>
            <a:off x="1144977" y="1910790"/>
            <a:ext cx="1765228" cy="40204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sz="1400" b="1" dirty="0">
                <a:solidFill>
                  <a:schemeClr val="bg1"/>
                </a:solidFill>
                <a:latin typeface="微软雅黑" panose="020B0503020204020204" pitchFamily="34" charset="-122"/>
                <a:ea typeface="微软雅黑" panose="020B0503020204020204" pitchFamily="34" charset="-122"/>
              </a:rPr>
              <a:t>S2-0</a:t>
            </a:r>
            <a:r>
              <a:rPr lang="en-US" altLang="zh-CN" sz="1400" b="1" dirty="0">
                <a:solidFill>
                  <a:schemeClr val="bg1"/>
                </a:solidFill>
                <a:latin typeface="微软雅黑" panose="020B0503020204020204" pitchFamily="34" charset="-122"/>
                <a:ea typeface="微软雅黑" panose="020B0503020204020204" pitchFamily="34" charset="-122"/>
              </a:rPr>
              <a:t>01</a:t>
            </a:r>
            <a:endParaRPr lang="en" altLang="zh-CN" sz="1400" b="1" dirty="0">
              <a:solidFill>
                <a:schemeClr val="bg1"/>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94F4DB66-E94A-2B42-9C9E-BC332A07C6FA}"/>
              </a:ext>
            </a:extLst>
          </p:cNvPr>
          <p:cNvSpPr/>
          <p:nvPr/>
        </p:nvSpPr>
        <p:spPr>
          <a:xfrm>
            <a:off x="1019908" y="2450485"/>
            <a:ext cx="10562492" cy="878446"/>
          </a:xfrm>
          <a:prstGeom prst="rect">
            <a:avLst/>
          </a:prstGeom>
        </p:spPr>
        <p:txBody>
          <a:bodyPr wrap="square">
            <a:spAutoFit/>
          </a:bodyPr>
          <a:lstStyle/>
          <a:p>
            <a:pPr>
              <a:lnSpc>
                <a:spcPct val="150000"/>
              </a:lnSpc>
            </a:pPr>
            <a:r>
              <a:rPr lang="zh-CN" altLang="en-US" dirty="0"/>
              <a:t>        继续跟入</a:t>
            </a:r>
            <a:r>
              <a:rPr lang="en" altLang="zh-CN" dirty="0" err="1"/>
              <a:t>evaluateParams</a:t>
            </a:r>
            <a:r>
              <a:rPr lang="en" altLang="zh-CN" dirty="0"/>
              <a:t>()</a:t>
            </a:r>
            <a:r>
              <a:rPr lang="zh-CN" altLang="en" dirty="0"/>
              <a:t>，</a:t>
            </a:r>
            <a:r>
              <a:rPr lang="zh-CN" altLang="en-US" dirty="0"/>
              <a:t>由于开启了</a:t>
            </a:r>
            <a:r>
              <a:rPr lang="en" altLang="zh-CN" dirty="0" err="1"/>
              <a:t>altSyntax</a:t>
            </a:r>
            <a:r>
              <a:rPr lang="zh-CN" altLang="en" dirty="0"/>
              <a:t>，</a:t>
            </a:r>
            <a:r>
              <a:rPr lang="en" altLang="zh-CN" dirty="0"/>
              <a:t>expr</a:t>
            </a:r>
            <a:r>
              <a:rPr lang="zh-CN" altLang="en-US" dirty="0"/>
              <a:t>会由之前的</a:t>
            </a:r>
            <a:r>
              <a:rPr lang="en" altLang="zh-CN" dirty="0"/>
              <a:t>password</a:t>
            </a:r>
            <a:r>
              <a:rPr lang="zh-CN" altLang="en-US" dirty="0"/>
              <a:t>变为为</a:t>
            </a:r>
            <a:r>
              <a:rPr lang="en-US" altLang="zh-CN" dirty="0"/>
              <a:t>%{</a:t>
            </a:r>
            <a:r>
              <a:rPr lang="en" altLang="zh-CN" dirty="0"/>
              <a:t>password}</a:t>
            </a:r>
            <a:r>
              <a:rPr lang="zh-CN" altLang="en" dirty="0"/>
              <a:t>。</a:t>
            </a:r>
            <a:r>
              <a:rPr lang="zh-CN" altLang="en-US" dirty="0"/>
              <a:t>接着跟入</a:t>
            </a:r>
            <a:r>
              <a:rPr lang="en" altLang="zh-CN" dirty="0" err="1"/>
              <a:t>findValue</a:t>
            </a:r>
            <a:r>
              <a:rPr lang="en" altLang="zh-CN" dirty="0"/>
              <a:t>()</a:t>
            </a:r>
            <a:r>
              <a:rPr lang="zh-CN" altLang="en-US" dirty="0"/>
              <a:t>方法来到了</a:t>
            </a:r>
            <a:r>
              <a:rPr lang="en" altLang="zh-CN" dirty="0" err="1"/>
              <a:t>Component.java</a:t>
            </a:r>
            <a:r>
              <a:rPr lang="zh-CN" altLang="en" dirty="0"/>
              <a:t>。</a:t>
            </a:r>
            <a:endParaRPr lang="zh-CN" altLang="en" dirty="0">
              <a:solidFill>
                <a:srgbClr val="585858"/>
              </a:solidFill>
              <a:latin typeface="Lato" panose="020F0502020204030203" pitchFamily="34" charset="0"/>
            </a:endParaRPr>
          </a:p>
        </p:txBody>
      </p:sp>
      <p:pic>
        <p:nvPicPr>
          <p:cNvPr id="17410" name="Picture 2">
            <a:extLst>
              <a:ext uri="{FF2B5EF4-FFF2-40B4-BE49-F238E27FC236}">
                <a16:creationId xmlns:a16="http://schemas.microsoft.com/office/drawing/2014/main" id="{084D3CAA-6B99-4343-A42D-3D3414853E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5677"/>
          <a:stretch/>
        </p:blipFill>
        <p:spPr bwMode="auto">
          <a:xfrm>
            <a:off x="2894135" y="3529070"/>
            <a:ext cx="6403730" cy="2742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2439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73399" y="590046"/>
            <a:ext cx="2339102"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编程漏洞威胁</a:t>
            </a:r>
          </a:p>
        </p:txBody>
      </p:sp>
      <p:sp>
        <p:nvSpPr>
          <p:cNvPr id="20" name="矩形 19">
            <a:extLst>
              <a:ext uri="{FF2B5EF4-FFF2-40B4-BE49-F238E27FC236}">
                <a16:creationId xmlns:a16="http://schemas.microsoft.com/office/drawing/2014/main" id="{B870EA4D-9CF2-024C-888D-A96A070EEF54}"/>
              </a:ext>
            </a:extLst>
          </p:cNvPr>
          <p:cNvSpPr/>
          <p:nvPr/>
        </p:nvSpPr>
        <p:spPr>
          <a:xfrm>
            <a:off x="703223" y="1581782"/>
            <a:ext cx="1154097" cy="12261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7AC259"/>
              </a:solidFill>
            </a:endParaRPr>
          </a:p>
        </p:txBody>
      </p:sp>
      <p:sp>
        <p:nvSpPr>
          <p:cNvPr id="21" name="矩形 20">
            <a:extLst>
              <a:ext uri="{FF2B5EF4-FFF2-40B4-BE49-F238E27FC236}">
                <a16:creationId xmlns:a16="http://schemas.microsoft.com/office/drawing/2014/main" id="{5E19FAFA-3B26-DB4E-8007-74E42F0B01FF}"/>
              </a:ext>
            </a:extLst>
          </p:cNvPr>
          <p:cNvSpPr/>
          <p:nvPr/>
        </p:nvSpPr>
        <p:spPr>
          <a:xfrm>
            <a:off x="693829" y="1302351"/>
            <a:ext cx="1210588" cy="430311"/>
          </a:xfrm>
          <a:prstGeom prst="rect">
            <a:avLst/>
          </a:prstGeom>
        </p:spPr>
        <p:txBody>
          <a:bodyPr wrap="none">
            <a:spAutoFit/>
          </a:bodyPr>
          <a:lstStyle/>
          <a:p>
            <a:pPr>
              <a:lnSpc>
                <a:spcPct val="120000"/>
              </a:lnSpc>
            </a:pPr>
            <a:r>
              <a:rPr lang="zh-CN" altLang="en-US" sz="2000" b="1" dirty="0">
                <a:latin typeface="Microsoft YaHei" panose="020B0503020204020204" pitchFamily="34" charset="-122"/>
                <a:ea typeface="Microsoft YaHei" panose="020B0503020204020204" pitchFamily="34" charset="-122"/>
                <a:cs typeface="+mn-ea"/>
              </a:rPr>
              <a:t>实例分析</a:t>
            </a:r>
          </a:p>
        </p:txBody>
      </p:sp>
      <p:sp>
        <p:nvSpPr>
          <p:cNvPr id="2" name="矩形 1">
            <a:extLst>
              <a:ext uri="{FF2B5EF4-FFF2-40B4-BE49-F238E27FC236}">
                <a16:creationId xmlns:a16="http://schemas.microsoft.com/office/drawing/2014/main" id="{272FC931-3A4C-4040-BC27-EE012EF51B07}"/>
              </a:ext>
            </a:extLst>
          </p:cNvPr>
          <p:cNvSpPr/>
          <p:nvPr/>
        </p:nvSpPr>
        <p:spPr>
          <a:xfrm>
            <a:off x="1011398" y="1921747"/>
            <a:ext cx="2254143" cy="369332"/>
          </a:xfrm>
          <a:prstGeom prst="rect">
            <a:avLst/>
          </a:prstGeom>
        </p:spPr>
        <p:txBody>
          <a:bodyPr wrap="none">
            <a:spAutoFit/>
          </a:bodyPr>
          <a:lstStyle/>
          <a:p>
            <a:r>
              <a:rPr lang="zh-CN" altLang="en-US" b="1" dirty="0">
                <a:solidFill>
                  <a:srgbClr val="C00000"/>
                </a:solidFill>
                <a:latin typeface="LiberationSerif"/>
              </a:rPr>
              <a:t>（</a:t>
            </a:r>
            <a:r>
              <a:rPr lang="en-US" altLang="zh-CN" b="1" dirty="0">
                <a:solidFill>
                  <a:srgbClr val="C00000"/>
                </a:solidFill>
                <a:latin typeface="LiberationSerif"/>
              </a:rPr>
              <a:t>4</a:t>
            </a:r>
            <a:r>
              <a:rPr lang="zh-CN" altLang="en-US" b="1" dirty="0">
                <a:solidFill>
                  <a:srgbClr val="C00000"/>
                </a:solidFill>
                <a:latin typeface="LiberationSerif"/>
              </a:rPr>
              <a:t>）</a:t>
            </a:r>
            <a:r>
              <a:rPr lang="en-US" altLang="zh-CN" b="1" dirty="0">
                <a:solidFill>
                  <a:srgbClr val="C00000"/>
                </a:solidFill>
                <a:latin typeface="LiberationSerif"/>
              </a:rPr>
              <a:t>%</a:t>
            </a:r>
            <a:r>
              <a:rPr lang="zh-CN" altLang="en-US" b="1" dirty="0">
                <a:solidFill>
                  <a:srgbClr val="C00000"/>
                </a:solidFill>
                <a:latin typeface="LiberationSerif"/>
              </a:rPr>
              <a:t>和</a:t>
            </a:r>
            <a:r>
              <a:rPr lang="en-US" altLang="zh-CN" b="1" dirty="0">
                <a:solidFill>
                  <a:srgbClr val="C00000"/>
                </a:solidFill>
                <a:latin typeface="LiberationSerif"/>
              </a:rPr>
              <a:t>_</a:t>
            </a:r>
            <a:r>
              <a:rPr lang="zh-CN" altLang="en-US" b="1" dirty="0">
                <a:solidFill>
                  <a:srgbClr val="C00000"/>
                </a:solidFill>
                <a:latin typeface="LiberationSerif"/>
              </a:rPr>
              <a:t>模糊查询 </a:t>
            </a:r>
          </a:p>
        </p:txBody>
      </p:sp>
      <p:sp>
        <p:nvSpPr>
          <p:cNvPr id="3" name="矩形 2">
            <a:extLst>
              <a:ext uri="{FF2B5EF4-FFF2-40B4-BE49-F238E27FC236}">
                <a16:creationId xmlns:a16="http://schemas.microsoft.com/office/drawing/2014/main" id="{93444568-12B7-AF48-95A3-E5D5A081234E}"/>
              </a:ext>
            </a:extLst>
          </p:cNvPr>
          <p:cNvSpPr/>
          <p:nvPr/>
        </p:nvSpPr>
        <p:spPr>
          <a:xfrm>
            <a:off x="1011398" y="2291079"/>
            <a:ext cx="10394732" cy="881075"/>
          </a:xfrm>
          <a:prstGeom prst="rect">
            <a:avLst/>
          </a:prstGeom>
        </p:spPr>
        <p:txBody>
          <a:bodyPr wrap="square">
            <a:spAutoFit/>
          </a:bodyPr>
          <a:lstStyle/>
          <a:p>
            <a:pPr>
              <a:lnSpc>
                <a:spcPct val="150000"/>
              </a:lnSpc>
            </a:pPr>
            <a:r>
              <a:rPr lang="zh-CN" altLang="en-US" dirty="0"/>
              <a:t>        在</a:t>
            </a:r>
            <a:r>
              <a:rPr lang="en" altLang="zh-CN" dirty="0"/>
              <a:t>java</a:t>
            </a:r>
            <a:r>
              <a:rPr lang="zh-CN" altLang="en-US" dirty="0"/>
              <a:t>预编译查询中</a:t>
            </a:r>
            <a:r>
              <a:rPr lang="zh-CN" altLang="en-US" b="1" dirty="0">
                <a:solidFill>
                  <a:srgbClr val="C00000"/>
                </a:solidFill>
              </a:rPr>
              <a:t>不会对</a:t>
            </a:r>
            <a:r>
              <a:rPr lang="en-US" altLang="zh-CN" b="1" dirty="0">
                <a:solidFill>
                  <a:srgbClr val="C00000"/>
                </a:solidFill>
              </a:rPr>
              <a:t>%</a:t>
            </a:r>
            <a:r>
              <a:rPr lang="zh-CN" altLang="en-US" b="1" dirty="0">
                <a:solidFill>
                  <a:srgbClr val="C00000"/>
                </a:solidFill>
              </a:rPr>
              <a:t>和</a:t>
            </a:r>
            <a:r>
              <a:rPr lang="en-US" altLang="zh-CN" b="1" dirty="0">
                <a:solidFill>
                  <a:srgbClr val="C00000"/>
                </a:solidFill>
              </a:rPr>
              <a:t>_</a:t>
            </a:r>
            <a:r>
              <a:rPr lang="zh-CN" altLang="en-US" b="1" dirty="0">
                <a:solidFill>
                  <a:srgbClr val="C00000"/>
                </a:solidFill>
              </a:rPr>
              <a:t>进行转义处</a:t>
            </a:r>
            <a:r>
              <a:rPr lang="zh-CN" altLang="en-US" dirty="0">
                <a:solidFill>
                  <a:srgbClr val="C00000"/>
                </a:solidFill>
              </a:rPr>
              <a:t>理</a:t>
            </a:r>
            <a:r>
              <a:rPr lang="zh-CN" altLang="en-US" dirty="0"/>
              <a:t>，而</a:t>
            </a:r>
            <a:r>
              <a:rPr lang="en-US" altLang="zh-CN" dirty="0"/>
              <a:t>%</a:t>
            </a:r>
            <a:r>
              <a:rPr lang="zh-CN" altLang="en-US" dirty="0"/>
              <a:t>和</a:t>
            </a:r>
            <a:r>
              <a:rPr lang="en-US" altLang="zh-CN" dirty="0"/>
              <a:t>_</a:t>
            </a:r>
            <a:r>
              <a:rPr lang="zh-CN" altLang="en-US" dirty="0"/>
              <a:t>刚好是</a:t>
            </a:r>
            <a:r>
              <a:rPr lang="en" altLang="zh-CN" dirty="0"/>
              <a:t>like </a:t>
            </a:r>
            <a:r>
              <a:rPr lang="zh-CN" altLang="en-US" dirty="0"/>
              <a:t>查询的通配符，如果没有做好相关的过滤，就有可能导致恶意模糊查询，占用服务器性能，甚至可能耗尽资源，造成服务器宕机。 </a:t>
            </a:r>
            <a:endParaRPr lang="zh-CN" altLang="en-US" dirty="0">
              <a:effectLst/>
            </a:endParaRPr>
          </a:p>
        </p:txBody>
      </p:sp>
      <p:pic>
        <p:nvPicPr>
          <p:cNvPr id="5" name="图片 4">
            <a:extLst>
              <a:ext uri="{FF2B5EF4-FFF2-40B4-BE49-F238E27FC236}">
                <a16:creationId xmlns:a16="http://schemas.microsoft.com/office/drawing/2014/main" id="{55D65065-46F5-DC4E-B5DC-D0B2B18A08A7}"/>
              </a:ext>
            </a:extLst>
          </p:cNvPr>
          <p:cNvPicPr>
            <a:picLocks noChangeAspect="1"/>
          </p:cNvPicPr>
          <p:nvPr/>
        </p:nvPicPr>
        <p:blipFill>
          <a:blip r:embed="rId3"/>
          <a:stretch>
            <a:fillRect/>
          </a:stretch>
        </p:blipFill>
        <p:spPr>
          <a:xfrm>
            <a:off x="693829" y="3955944"/>
            <a:ext cx="5816600" cy="1439111"/>
          </a:xfrm>
          <a:prstGeom prst="rect">
            <a:avLst/>
          </a:prstGeom>
        </p:spPr>
      </p:pic>
      <p:sp>
        <p:nvSpPr>
          <p:cNvPr id="6" name="矩形 5">
            <a:extLst>
              <a:ext uri="{FF2B5EF4-FFF2-40B4-BE49-F238E27FC236}">
                <a16:creationId xmlns:a16="http://schemas.microsoft.com/office/drawing/2014/main" id="{F2727D5C-E8EF-414A-BA6C-D5ED21505F08}"/>
              </a:ext>
            </a:extLst>
          </p:cNvPr>
          <p:cNvSpPr/>
          <p:nvPr/>
        </p:nvSpPr>
        <p:spPr>
          <a:xfrm>
            <a:off x="6874236" y="3429000"/>
            <a:ext cx="4748463" cy="2958439"/>
          </a:xfrm>
          <a:prstGeom prst="rect">
            <a:avLst/>
          </a:prstGeom>
        </p:spPr>
        <p:txBody>
          <a:bodyPr wrap="square">
            <a:spAutoFit/>
          </a:bodyPr>
          <a:lstStyle/>
          <a:p>
            <a:pPr>
              <a:lnSpc>
                <a:spcPct val="150000"/>
              </a:lnSpc>
            </a:pPr>
            <a:r>
              <a:rPr lang="zh-CN" altLang="en-US" dirty="0">
                <a:solidFill>
                  <a:srgbClr val="212121"/>
                </a:solidFill>
                <a:latin typeface="DroidSansFallback"/>
              </a:rPr>
              <a:t>        当传入的</a:t>
            </a:r>
            <a:r>
              <a:rPr lang="en" altLang="zh-CN" dirty="0">
                <a:solidFill>
                  <a:srgbClr val="212121"/>
                </a:solidFill>
                <a:latin typeface="LiberationSerif"/>
              </a:rPr>
              <a:t>username</a:t>
            </a:r>
            <a:r>
              <a:rPr lang="zh-CN" altLang="en-US" dirty="0">
                <a:solidFill>
                  <a:srgbClr val="212121"/>
                </a:solidFill>
                <a:latin typeface="DroidSansFallback"/>
              </a:rPr>
              <a:t>为</a:t>
            </a:r>
            <a:r>
              <a:rPr lang="zh-CN" altLang="en-US" dirty="0">
                <a:solidFill>
                  <a:srgbClr val="212121"/>
                </a:solidFill>
                <a:latin typeface="LiberationSerif"/>
              </a:rPr>
              <a:t>“</a:t>
            </a:r>
            <a:r>
              <a:rPr lang="en-US" altLang="zh-CN" dirty="0">
                <a:solidFill>
                  <a:srgbClr val="212121"/>
                </a:solidFill>
                <a:latin typeface="LiberationSerif"/>
              </a:rPr>
              <a:t>"%</a:t>
            </a:r>
            <a:r>
              <a:rPr lang="en" altLang="zh-CN" dirty="0">
                <a:solidFill>
                  <a:srgbClr val="212121"/>
                </a:solidFill>
                <a:latin typeface="LiberationSerif"/>
              </a:rPr>
              <a:t>user%"”</a:t>
            </a:r>
            <a:r>
              <a:rPr lang="zh-CN" altLang="en-US" dirty="0">
                <a:solidFill>
                  <a:srgbClr val="212121"/>
                </a:solidFill>
                <a:latin typeface="DroidSansFallback"/>
              </a:rPr>
              <a:t>时，通过动态调试发现数据库在执行时并没有将</a:t>
            </a:r>
            <a:r>
              <a:rPr lang="en-US" altLang="zh-CN" dirty="0">
                <a:solidFill>
                  <a:srgbClr val="212121"/>
                </a:solidFill>
                <a:latin typeface="LiberationSerif"/>
              </a:rPr>
              <a:t>%</a:t>
            </a:r>
            <a:r>
              <a:rPr lang="zh-CN" altLang="en-US" dirty="0">
                <a:solidFill>
                  <a:srgbClr val="212121"/>
                </a:solidFill>
                <a:latin typeface="DroidSansFallback"/>
              </a:rPr>
              <a:t>进行</a:t>
            </a:r>
            <a:r>
              <a:rPr lang="zh-CN" altLang="en-US" b="1" dirty="0">
                <a:solidFill>
                  <a:srgbClr val="C00000"/>
                </a:solidFill>
                <a:latin typeface="DroidSansFallback"/>
              </a:rPr>
              <a:t>转义处理</a:t>
            </a:r>
            <a:r>
              <a:rPr lang="zh-CN" altLang="en-US" dirty="0">
                <a:solidFill>
                  <a:srgbClr val="212121"/>
                </a:solidFill>
                <a:latin typeface="DroidSansFallback"/>
              </a:rPr>
              <a:t>，而是作为</a:t>
            </a:r>
            <a:r>
              <a:rPr lang="zh-CN" altLang="en-US" b="1" dirty="0">
                <a:solidFill>
                  <a:srgbClr val="C00000"/>
                </a:solidFill>
                <a:latin typeface="DroidSansFallback"/>
              </a:rPr>
              <a:t>通配符</a:t>
            </a:r>
            <a:r>
              <a:rPr lang="zh-CN" altLang="en-US" dirty="0">
                <a:solidFill>
                  <a:srgbClr val="212121"/>
                </a:solidFill>
                <a:latin typeface="DroidSansFallback"/>
              </a:rPr>
              <a:t>进行查询的。</a:t>
            </a:r>
            <a:endParaRPr lang="en-US" altLang="zh-CN" dirty="0">
              <a:solidFill>
                <a:srgbClr val="212121"/>
              </a:solidFill>
              <a:latin typeface="DroidSansFallback"/>
            </a:endParaRPr>
          </a:p>
          <a:p>
            <a:pPr>
              <a:lnSpc>
                <a:spcPct val="150000"/>
              </a:lnSpc>
            </a:pPr>
            <a:r>
              <a:rPr lang="zh-CN" altLang="en-US" dirty="0"/>
              <a:t>        对于此攻击方式最好的防范措施就是进行过滤，此类攻击场景大多出现在查询的功能接口中，直接</a:t>
            </a:r>
            <a:r>
              <a:rPr lang="zh-CN" altLang="en-US" b="1" dirty="0">
                <a:solidFill>
                  <a:srgbClr val="C00000"/>
                </a:solidFill>
              </a:rPr>
              <a:t>将</a:t>
            </a:r>
            <a:r>
              <a:rPr lang="en-US" altLang="zh-CN" b="1" dirty="0">
                <a:solidFill>
                  <a:srgbClr val="C00000"/>
                </a:solidFill>
              </a:rPr>
              <a:t>%</a:t>
            </a:r>
            <a:r>
              <a:rPr lang="zh-CN" altLang="en-US" b="1" dirty="0">
                <a:solidFill>
                  <a:srgbClr val="C00000"/>
                </a:solidFill>
              </a:rPr>
              <a:t>进行过滤</a:t>
            </a:r>
            <a:r>
              <a:rPr lang="zh-CN" altLang="en-US" dirty="0"/>
              <a:t>就是最简单和有效的方式。 </a:t>
            </a:r>
            <a:r>
              <a:rPr lang="zh-CN" altLang="en-US" dirty="0">
                <a:solidFill>
                  <a:srgbClr val="212121"/>
                </a:solidFill>
                <a:latin typeface="DroidSansFallback"/>
              </a:rPr>
              <a:t> </a:t>
            </a:r>
            <a:endParaRPr lang="zh-CN" altLang="en-US" dirty="0">
              <a:effectLst/>
            </a:endParaRPr>
          </a:p>
        </p:txBody>
      </p:sp>
    </p:spTree>
    <p:extLst>
      <p:ext uri="{BB962C8B-B14F-4D97-AF65-F5344CB8AC3E}">
        <p14:creationId xmlns:p14="http://schemas.microsoft.com/office/powerpoint/2010/main" val="22383599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02149" y="541920"/>
            <a:ext cx="3416320"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组件、框架漏洞分析</a:t>
            </a:r>
          </a:p>
        </p:txBody>
      </p:sp>
      <p:sp>
        <p:nvSpPr>
          <p:cNvPr id="2" name="矩形 1">
            <a:extLst>
              <a:ext uri="{FF2B5EF4-FFF2-40B4-BE49-F238E27FC236}">
                <a16:creationId xmlns:a16="http://schemas.microsoft.com/office/drawing/2014/main" id="{44A5576C-53EB-B448-B7C1-35FFD86D3AA5}"/>
              </a:ext>
            </a:extLst>
          </p:cNvPr>
          <p:cNvSpPr/>
          <p:nvPr/>
        </p:nvSpPr>
        <p:spPr>
          <a:xfrm>
            <a:off x="1144977" y="1403811"/>
            <a:ext cx="1765227" cy="369332"/>
          </a:xfrm>
          <a:prstGeom prst="rect">
            <a:avLst/>
          </a:prstGeom>
        </p:spPr>
        <p:txBody>
          <a:bodyPr wrap="none">
            <a:spAutoFit/>
          </a:bodyPr>
          <a:lstStyle/>
          <a:p>
            <a:r>
              <a:rPr lang="en" altLang="zh-CN" b="1" dirty="0">
                <a:solidFill>
                  <a:srgbClr val="C00000"/>
                </a:solidFill>
                <a:latin typeface="Lato" panose="020F0502020204030203" pitchFamily="34" charset="0"/>
              </a:rPr>
              <a:t>Apache Struts2</a:t>
            </a:r>
            <a:endParaRPr lang="zh-CN" altLang="en-US" b="1" dirty="0">
              <a:solidFill>
                <a:srgbClr val="C00000"/>
              </a:solidFill>
            </a:endParaRPr>
          </a:p>
        </p:txBody>
      </p:sp>
      <p:sp>
        <p:nvSpPr>
          <p:cNvPr id="12" name="矩形 11">
            <a:extLst>
              <a:ext uri="{FF2B5EF4-FFF2-40B4-BE49-F238E27FC236}">
                <a16:creationId xmlns:a16="http://schemas.microsoft.com/office/drawing/2014/main" id="{0AD8C6C6-6291-2F44-A74E-D8AF25B0E206}"/>
              </a:ext>
            </a:extLst>
          </p:cNvPr>
          <p:cNvSpPr/>
          <p:nvPr/>
        </p:nvSpPr>
        <p:spPr>
          <a:xfrm>
            <a:off x="1144977" y="1910790"/>
            <a:ext cx="1765228" cy="40204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sz="1400" b="1" dirty="0">
                <a:solidFill>
                  <a:schemeClr val="bg1"/>
                </a:solidFill>
                <a:latin typeface="微软雅黑" panose="020B0503020204020204" pitchFamily="34" charset="-122"/>
                <a:ea typeface="微软雅黑" panose="020B0503020204020204" pitchFamily="34" charset="-122"/>
              </a:rPr>
              <a:t>S2-0</a:t>
            </a:r>
            <a:r>
              <a:rPr lang="en-US" altLang="zh-CN" sz="1400" b="1" dirty="0">
                <a:solidFill>
                  <a:schemeClr val="bg1"/>
                </a:solidFill>
                <a:latin typeface="微软雅黑" panose="020B0503020204020204" pitchFamily="34" charset="-122"/>
                <a:ea typeface="微软雅黑" panose="020B0503020204020204" pitchFamily="34" charset="-122"/>
              </a:rPr>
              <a:t>01</a:t>
            </a:r>
            <a:endParaRPr lang="en" altLang="zh-CN" sz="1400" b="1" dirty="0">
              <a:solidFill>
                <a:schemeClr val="bg1"/>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94F4DB66-E94A-2B42-9C9E-BC332A07C6FA}"/>
              </a:ext>
            </a:extLst>
          </p:cNvPr>
          <p:cNvSpPr/>
          <p:nvPr/>
        </p:nvSpPr>
        <p:spPr>
          <a:xfrm>
            <a:off x="1019908" y="2450485"/>
            <a:ext cx="10562492" cy="878446"/>
          </a:xfrm>
          <a:prstGeom prst="rect">
            <a:avLst/>
          </a:prstGeom>
        </p:spPr>
        <p:txBody>
          <a:bodyPr wrap="square">
            <a:spAutoFit/>
          </a:bodyPr>
          <a:lstStyle/>
          <a:p>
            <a:pPr>
              <a:lnSpc>
                <a:spcPct val="150000"/>
              </a:lnSpc>
            </a:pPr>
            <a:r>
              <a:rPr lang="zh-CN" altLang="en-US" dirty="0"/>
              <a:t>        继续跟入</a:t>
            </a:r>
            <a:r>
              <a:rPr lang="en" altLang="zh-CN" dirty="0" err="1"/>
              <a:t>evaluateParams</a:t>
            </a:r>
            <a:r>
              <a:rPr lang="en" altLang="zh-CN" dirty="0"/>
              <a:t>()</a:t>
            </a:r>
            <a:r>
              <a:rPr lang="zh-CN" altLang="en" dirty="0"/>
              <a:t>，</a:t>
            </a:r>
            <a:r>
              <a:rPr lang="zh-CN" altLang="en-US" dirty="0"/>
              <a:t>由于开启了</a:t>
            </a:r>
            <a:r>
              <a:rPr lang="en" altLang="zh-CN" dirty="0" err="1"/>
              <a:t>altSyntax</a:t>
            </a:r>
            <a:r>
              <a:rPr lang="zh-CN" altLang="en" dirty="0"/>
              <a:t>，</a:t>
            </a:r>
            <a:r>
              <a:rPr lang="en" altLang="zh-CN" dirty="0"/>
              <a:t>expr</a:t>
            </a:r>
            <a:r>
              <a:rPr lang="zh-CN" altLang="en-US" dirty="0"/>
              <a:t>会由之前的</a:t>
            </a:r>
            <a:r>
              <a:rPr lang="en" altLang="zh-CN" dirty="0"/>
              <a:t>password</a:t>
            </a:r>
            <a:r>
              <a:rPr lang="zh-CN" altLang="en-US" dirty="0"/>
              <a:t>变为为</a:t>
            </a:r>
            <a:r>
              <a:rPr lang="en-US" altLang="zh-CN" dirty="0"/>
              <a:t>%{</a:t>
            </a:r>
            <a:r>
              <a:rPr lang="en" altLang="zh-CN" dirty="0"/>
              <a:t>password}</a:t>
            </a:r>
            <a:r>
              <a:rPr lang="zh-CN" altLang="en" dirty="0"/>
              <a:t>。</a:t>
            </a:r>
            <a:r>
              <a:rPr lang="zh-CN" altLang="en-US" dirty="0"/>
              <a:t>接着跟入</a:t>
            </a:r>
            <a:r>
              <a:rPr lang="en" altLang="zh-CN" dirty="0" err="1"/>
              <a:t>findValue</a:t>
            </a:r>
            <a:r>
              <a:rPr lang="en" altLang="zh-CN" dirty="0"/>
              <a:t>()</a:t>
            </a:r>
            <a:r>
              <a:rPr lang="zh-CN" altLang="en-US" dirty="0"/>
              <a:t>方法来到了</a:t>
            </a:r>
            <a:r>
              <a:rPr lang="en" altLang="zh-CN" dirty="0" err="1"/>
              <a:t>Component.java</a:t>
            </a:r>
            <a:r>
              <a:rPr lang="zh-CN" altLang="en" dirty="0"/>
              <a:t>。</a:t>
            </a:r>
            <a:endParaRPr lang="zh-CN" altLang="en" dirty="0">
              <a:solidFill>
                <a:srgbClr val="585858"/>
              </a:solidFill>
              <a:latin typeface="Lato" panose="020F0502020204030203" pitchFamily="34" charset="0"/>
            </a:endParaRPr>
          </a:p>
        </p:txBody>
      </p:sp>
      <p:pic>
        <p:nvPicPr>
          <p:cNvPr id="17410" name="Picture 2">
            <a:extLst>
              <a:ext uri="{FF2B5EF4-FFF2-40B4-BE49-F238E27FC236}">
                <a16:creationId xmlns:a16="http://schemas.microsoft.com/office/drawing/2014/main" id="{084D3CAA-6B99-4343-A42D-3D3414853E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5677"/>
          <a:stretch/>
        </p:blipFill>
        <p:spPr bwMode="auto">
          <a:xfrm>
            <a:off x="2894135" y="3529070"/>
            <a:ext cx="6403730" cy="2742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63766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02149" y="541920"/>
            <a:ext cx="3416320"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组件、框架漏洞分析</a:t>
            </a:r>
          </a:p>
        </p:txBody>
      </p:sp>
      <p:sp>
        <p:nvSpPr>
          <p:cNvPr id="2" name="矩形 1">
            <a:extLst>
              <a:ext uri="{FF2B5EF4-FFF2-40B4-BE49-F238E27FC236}">
                <a16:creationId xmlns:a16="http://schemas.microsoft.com/office/drawing/2014/main" id="{44A5576C-53EB-B448-B7C1-35FFD86D3AA5}"/>
              </a:ext>
            </a:extLst>
          </p:cNvPr>
          <p:cNvSpPr/>
          <p:nvPr/>
        </p:nvSpPr>
        <p:spPr>
          <a:xfrm>
            <a:off x="1144977" y="1403811"/>
            <a:ext cx="1765227" cy="369332"/>
          </a:xfrm>
          <a:prstGeom prst="rect">
            <a:avLst/>
          </a:prstGeom>
        </p:spPr>
        <p:txBody>
          <a:bodyPr wrap="none">
            <a:spAutoFit/>
          </a:bodyPr>
          <a:lstStyle/>
          <a:p>
            <a:r>
              <a:rPr lang="en" altLang="zh-CN" b="1" dirty="0">
                <a:solidFill>
                  <a:srgbClr val="C00000"/>
                </a:solidFill>
                <a:latin typeface="Lato" panose="020F0502020204030203" pitchFamily="34" charset="0"/>
              </a:rPr>
              <a:t>Apache Struts2</a:t>
            </a:r>
            <a:endParaRPr lang="zh-CN" altLang="en-US" b="1" dirty="0">
              <a:solidFill>
                <a:srgbClr val="C00000"/>
              </a:solidFill>
            </a:endParaRPr>
          </a:p>
        </p:txBody>
      </p:sp>
      <p:sp>
        <p:nvSpPr>
          <p:cNvPr id="12" name="矩形 11">
            <a:extLst>
              <a:ext uri="{FF2B5EF4-FFF2-40B4-BE49-F238E27FC236}">
                <a16:creationId xmlns:a16="http://schemas.microsoft.com/office/drawing/2014/main" id="{0AD8C6C6-6291-2F44-A74E-D8AF25B0E206}"/>
              </a:ext>
            </a:extLst>
          </p:cNvPr>
          <p:cNvSpPr/>
          <p:nvPr/>
        </p:nvSpPr>
        <p:spPr>
          <a:xfrm>
            <a:off x="1144977" y="1910790"/>
            <a:ext cx="1765228" cy="40204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sz="1400" b="1" dirty="0">
                <a:solidFill>
                  <a:schemeClr val="bg1"/>
                </a:solidFill>
                <a:latin typeface="微软雅黑" panose="020B0503020204020204" pitchFamily="34" charset="-122"/>
                <a:ea typeface="微软雅黑" panose="020B0503020204020204" pitchFamily="34" charset="-122"/>
              </a:rPr>
              <a:t>S2-0</a:t>
            </a:r>
            <a:r>
              <a:rPr lang="en-US" altLang="zh-CN" sz="1400" b="1" dirty="0">
                <a:solidFill>
                  <a:schemeClr val="bg1"/>
                </a:solidFill>
                <a:latin typeface="微软雅黑" panose="020B0503020204020204" pitchFamily="34" charset="-122"/>
                <a:ea typeface="微软雅黑" panose="020B0503020204020204" pitchFamily="34" charset="-122"/>
              </a:rPr>
              <a:t>01</a:t>
            </a:r>
            <a:endParaRPr lang="en" altLang="zh-CN" sz="1400" b="1" dirty="0">
              <a:solidFill>
                <a:schemeClr val="bg1"/>
              </a:solidFill>
              <a:latin typeface="微软雅黑" panose="020B0503020204020204" pitchFamily="34" charset="-122"/>
              <a:ea typeface="微软雅黑" panose="020B0503020204020204" pitchFamily="34" charset="-122"/>
            </a:endParaRPr>
          </a:p>
        </p:txBody>
      </p:sp>
      <p:pic>
        <p:nvPicPr>
          <p:cNvPr id="19458" name="Picture 2">
            <a:extLst>
              <a:ext uri="{FF2B5EF4-FFF2-40B4-BE49-F238E27FC236}">
                <a16:creationId xmlns:a16="http://schemas.microsoft.com/office/drawing/2014/main" id="{6500EB21-D333-8A4C-B538-C34DC2FAF3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0854" y="3402163"/>
            <a:ext cx="7340600" cy="247650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AFF94C81-648D-114E-B294-681ED6B97C93}"/>
              </a:ext>
            </a:extLst>
          </p:cNvPr>
          <p:cNvSpPr/>
          <p:nvPr/>
        </p:nvSpPr>
        <p:spPr>
          <a:xfrm>
            <a:off x="1144977" y="2618793"/>
            <a:ext cx="10562492" cy="462947"/>
          </a:xfrm>
          <a:prstGeom prst="rect">
            <a:avLst/>
          </a:prstGeom>
        </p:spPr>
        <p:txBody>
          <a:bodyPr wrap="square">
            <a:spAutoFit/>
          </a:bodyPr>
          <a:lstStyle/>
          <a:p>
            <a:pPr>
              <a:lnSpc>
                <a:spcPct val="150000"/>
              </a:lnSpc>
            </a:pPr>
            <a:r>
              <a:rPr lang="zh-CN" altLang="en-US" dirty="0"/>
              <a:t>之后程序会进入</a:t>
            </a:r>
            <a:r>
              <a:rPr lang="en" altLang="zh-CN" dirty="0" err="1"/>
              <a:t>TextParseUtil.translateVariables</a:t>
            </a:r>
            <a:r>
              <a:rPr lang="en" altLang="zh-CN" dirty="0"/>
              <a:t>()</a:t>
            </a:r>
            <a:endParaRPr lang="zh-CN" altLang="en" dirty="0">
              <a:solidFill>
                <a:srgbClr val="585858"/>
              </a:solidFill>
              <a:latin typeface="Lato" panose="020F0502020204030203" pitchFamily="34" charset="0"/>
            </a:endParaRPr>
          </a:p>
        </p:txBody>
      </p:sp>
    </p:spTree>
    <p:extLst>
      <p:ext uri="{BB962C8B-B14F-4D97-AF65-F5344CB8AC3E}">
        <p14:creationId xmlns:p14="http://schemas.microsoft.com/office/powerpoint/2010/main" val="36092181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02149" y="541920"/>
            <a:ext cx="3416320"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组件、框架漏洞分析</a:t>
            </a:r>
          </a:p>
        </p:txBody>
      </p:sp>
      <p:sp>
        <p:nvSpPr>
          <p:cNvPr id="2" name="矩形 1">
            <a:extLst>
              <a:ext uri="{FF2B5EF4-FFF2-40B4-BE49-F238E27FC236}">
                <a16:creationId xmlns:a16="http://schemas.microsoft.com/office/drawing/2014/main" id="{44A5576C-53EB-B448-B7C1-35FFD86D3AA5}"/>
              </a:ext>
            </a:extLst>
          </p:cNvPr>
          <p:cNvSpPr/>
          <p:nvPr/>
        </p:nvSpPr>
        <p:spPr>
          <a:xfrm>
            <a:off x="1144977" y="1403811"/>
            <a:ext cx="1765227" cy="369332"/>
          </a:xfrm>
          <a:prstGeom prst="rect">
            <a:avLst/>
          </a:prstGeom>
        </p:spPr>
        <p:txBody>
          <a:bodyPr wrap="none">
            <a:spAutoFit/>
          </a:bodyPr>
          <a:lstStyle/>
          <a:p>
            <a:r>
              <a:rPr lang="en" altLang="zh-CN" b="1" dirty="0">
                <a:solidFill>
                  <a:srgbClr val="C00000"/>
                </a:solidFill>
                <a:latin typeface="Lato" panose="020F0502020204030203" pitchFamily="34" charset="0"/>
              </a:rPr>
              <a:t>Apache Struts2</a:t>
            </a:r>
            <a:endParaRPr lang="zh-CN" altLang="en-US" b="1" dirty="0">
              <a:solidFill>
                <a:srgbClr val="C00000"/>
              </a:solidFill>
            </a:endParaRPr>
          </a:p>
        </p:txBody>
      </p:sp>
      <p:sp>
        <p:nvSpPr>
          <p:cNvPr id="12" name="矩形 11">
            <a:extLst>
              <a:ext uri="{FF2B5EF4-FFF2-40B4-BE49-F238E27FC236}">
                <a16:creationId xmlns:a16="http://schemas.microsoft.com/office/drawing/2014/main" id="{0AD8C6C6-6291-2F44-A74E-D8AF25B0E206}"/>
              </a:ext>
            </a:extLst>
          </p:cNvPr>
          <p:cNvSpPr/>
          <p:nvPr/>
        </p:nvSpPr>
        <p:spPr>
          <a:xfrm>
            <a:off x="1144977" y="1910790"/>
            <a:ext cx="1765228" cy="40204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sz="1400" b="1" dirty="0">
                <a:solidFill>
                  <a:schemeClr val="bg1"/>
                </a:solidFill>
                <a:latin typeface="微软雅黑" panose="020B0503020204020204" pitchFamily="34" charset="-122"/>
                <a:ea typeface="微软雅黑" panose="020B0503020204020204" pitchFamily="34" charset="-122"/>
              </a:rPr>
              <a:t>S2-0</a:t>
            </a:r>
            <a:r>
              <a:rPr lang="en-US" altLang="zh-CN" sz="1400" b="1" dirty="0">
                <a:solidFill>
                  <a:schemeClr val="bg1"/>
                </a:solidFill>
                <a:latin typeface="微软雅黑" panose="020B0503020204020204" pitchFamily="34" charset="-122"/>
                <a:ea typeface="微软雅黑" panose="020B0503020204020204" pitchFamily="34" charset="-122"/>
              </a:rPr>
              <a:t>01</a:t>
            </a:r>
            <a:endParaRPr lang="en" altLang="zh-CN" sz="1400" b="1" dirty="0">
              <a:solidFill>
                <a:schemeClr val="bg1"/>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AFF94C81-648D-114E-B294-681ED6B97C93}"/>
              </a:ext>
            </a:extLst>
          </p:cNvPr>
          <p:cNvSpPr/>
          <p:nvPr/>
        </p:nvSpPr>
        <p:spPr>
          <a:xfrm>
            <a:off x="1144977" y="2618793"/>
            <a:ext cx="10562492" cy="1296573"/>
          </a:xfrm>
          <a:prstGeom prst="rect">
            <a:avLst/>
          </a:prstGeom>
        </p:spPr>
        <p:txBody>
          <a:bodyPr wrap="square">
            <a:spAutoFit/>
          </a:bodyPr>
          <a:lstStyle/>
          <a:p>
            <a:pPr>
              <a:lnSpc>
                <a:spcPct val="150000"/>
              </a:lnSpc>
            </a:pPr>
            <a:r>
              <a:rPr lang="zh-CN" altLang="en-US" dirty="0"/>
              <a:t>        </a:t>
            </a:r>
            <a:r>
              <a:rPr lang="en" altLang="zh-CN" dirty="0" err="1"/>
              <a:t>translateVariables</a:t>
            </a:r>
            <a:r>
              <a:rPr lang="en" altLang="zh-CN" dirty="0"/>
              <a:t>()</a:t>
            </a:r>
            <a:r>
              <a:rPr lang="zh-CN" altLang="en-US" dirty="0"/>
              <a:t>方法，我们可以看到</a:t>
            </a:r>
            <a:r>
              <a:rPr lang="en" altLang="zh-CN" dirty="0" err="1"/>
              <a:t>translateVariables</a:t>
            </a:r>
            <a:r>
              <a:rPr lang="en" altLang="zh-CN" dirty="0"/>
              <a:t>()</a:t>
            </a:r>
            <a:r>
              <a:rPr lang="zh-CN" altLang="en-US" dirty="0"/>
              <a:t>方法递归解析了表达式，在处理完</a:t>
            </a:r>
            <a:r>
              <a:rPr lang="en-US" altLang="zh-CN" dirty="0"/>
              <a:t>%{</a:t>
            </a:r>
            <a:r>
              <a:rPr lang="en" altLang="zh-CN" dirty="0"/>
              <a:t>password}</a:t>
            </a:r>
            <a:r>
              <a:rPr lang="zh-CN" altLang="en-US" dirty="0"/>
              <a:t>后将</a:t>
            </a:r>
            <a:r>
              <a:rPr lang="en" altLang="zh-CN" dirty="0"/>
              <a:t>password</a:t>
            </a:r>
            <a:r>
              <a:rPr lang="zh-CN" altLang="en-US" dirty="0"/>
              <a:t>的值直接取出并继续在</a:t>
            </a:r>
            <a:r>
              <a:rPr lang="en" altLang="zh-CN" dirty="0"/>
              <a:t>while</a:t>
            </a:r>
            <a:r>
              <a:rPr lang="zh-CN" altLang="en-US" dirty="0"/>
              <a:t>循环中解析，如果用户输入恶意的</a:t>
            </a:r>
            <a:r>
              <a:rPr lang="en" altLang="zh-CN" dirty="0" err="1"/>
              <a:t>ognl</a:t>
            </a:r>
            <a:r>
              <a:rPr lang="zh-CN" altLang="en-US" dirty="0"/>
              <a:t>表达式，如</a:t>
            </a:r>
            <a:r>
              <a:rPr lang="en-US" altLang="zh-CN" dirty="0"/>
              <a:t>%{1+2}</a:t>
            </a:r>
            <a:r>
              <a:rPr lang="zh-CN" altLang="en-US" dirty="0"/>
              <a:t>，最后会在</a:t>
            </a:r>
            <a:r>
              <a:rPr lang="en" altLang="zh-CN" dirty="0"/>
              <a:t>Object o = </a:t>
            </a:r>
            <a:r>
              <a:rPr lang="en" altLang="zh-CN" dirty="0" err="1"/>
              <a:t>stack.findValue</a:t>
            </a:r>
            <a:r>
              <a:rPr lang="en" altLang="zh-CN" dirty="0"/>
              <a:t>(var, </a:t>
            </a:r>
            <a:r>
              <a:rPr lang="en" altLang="zh-CN" dirty="0" err="1"/>
              <a:t>asType</a:t>
            </a:r>
            <a:r>
              <a:rPr lang="en" altLang="zh-CN" dirty="0"/>
              <a:t>)</a:t>
            </a:r>
            <a:r>
              <a:rPr lang="zh-CN" altLang="en-US" dirty="0"/>
              <a:t>得以解析执行。</a:t>
            </a:r>
          </a:p>
        </p:txBody>
      </p:sp>
      <p:pic>
        <p:nvPicPr>
          <p:cNvPr id="20482" name="Picture 2">
            <a:extLst>
              <a:ext uri="{FF2B5EF4-FFF2-40B4-BE49-F238E27FC236}">
                <a16:creationId xmlns:a16="http://schemas.microsoft.com/office/drawing/2014/main" id="{7DF7468E-397C-E44F-82A8-28A8A4EC6C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2149" y="4376819"/>
            <a:ext cx="9207500" cy="109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78861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02149" y="541920"/>
            <a:ext cx="3416320"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组件、框架漏洞分析</a:t>
            </a:r>
          </a:p>
        </p:txBody>
      </p:sp>
      <p:sp>
        <p:nvSpPr>
          <p:cNvPr id="2" name="矩形 1">
            <a:extLst>
              <a:ext uri="{FF2B5EF4-FFF2-40B4-BE49-F238E27FC236}">
                <a16:creationId xmlns:a16="http://schemas.microsoft.com/office/drawing/2014/main" id="{44A5576C-53EB-B448-B7C1-35FFD86D3AA5}"/>
              </a:ext>
            </a:extLst>
          </p:cNvPr>
          <p:cNvSpPr/>
          <p:nvPr/>
        </p:nvSpPr>
        <p:spPr>
          <a:xfrm>
            <a:off x="1144977" y="1403811"/>
            <a:ext cx="1765227" cy="369332"/>
          </a:xfrm>
          <a:prstGeom prst="rect">
            <a:avLst/>
          </a:prstGeom>
        </p:spPr>
        <p:txBody>
          <a:bodyPr wrap="none">
            <a:spAutoFit/>
          </a:bodyPr>
          <a:lstStyle/>
          <a:p>
            <a:r>
              <a:rPr lang="en" altLang="zh-CN" b="1" dirty="0">
                <a:solidFill>
                  <a:srgbClr val="C00000"/>
                </a:solidFill>
                <a:latin typeface="Lato" panose="020F0502020204030203" pitchFamily="34" charset="0"/>
              </a:rPr>
              <a:t>Apache Struts2</a:t>
            </a:r>
            <a:endParaRPr lang="zh-CN" altLang="en-US" b="1" dirty="0">
              <a:solidFill>
                <a:srgbClr val="C00000"/>
              </a:solidFill>
            </a:endParaRPr>
          </a:p>
        </p:txBody>
      </p:sp>
      <p:sp>
        <p:nvSpPr>
          <p:cNvPr id="12" name="矩形 11">
            <a:extLst>
              <a:ext uri="{FF2B5EF4-FFF2-40B4-BE49-F238E27FC236}">
                <a16:creationId xmlns:a16="http://schemas.microsoft.com/office/drawing/2014/main" id="{0AD8C6C6-6291-2F44-A74E-D8AF25B0E206}"/>
              </a:ext>
            </a:extLst>
          </p:cNvPr>
          <p:cNvSpPr/>
          <p:nvPr/>
        </p:nvSpPr>
        <p:spPr>
          <a:xfrm>
            <a:off x="1144977" y="1910790"/>
            <a:ext cx="1765228" cy="40204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sz="1400" b="1" dirty="0">
                <a:solidFill>
                  <a:schemeClr val="bg1"/>
                </a:solidFill>
                <a:latin typeface="微软雅黑" panose="020B0503020204020204" pitchFamily="34" charset="-122"/>
                <a:ea typeface="微软雅黑" panose="020B0503020204020204" pitchFamily="34" charset="-122"/>
              </a:rPr>
              <a:t>S2-0</a:t>
            </a:r>
            <a:r>
              <a:rPr lang="en-US" altLang="zh-CN" sz="1400" b="1" dirty="0">
                <a:solidFill>
                  <a:schemeClr val="bg1"/>
                </a:solidFill>
                <a:latin typeface="微软雅黑" panose="020B0503020204020204" pitchFamily="34" charset="-122"/>
                <a:ea typeface="微软雅黑" panose="020B0503020204020204" pitchFamily="34" charset="-122"/>
              </a:rPr>
              <a:t>01</a:t>
            </a:r>
            <a:endParaRPr lang="en" altLang="zh-CN" sz="1400" b="1" dirty="0">
              <a:solidFill>
                <a:schemeClr val="bg1"/>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AFF94C81-648D-114E-B294-681ED6B97C93}"/>
              </a:ext>
            </a:extLst>
          </p:cNvPr>
          <p:cNvSpPr/>
          <p:nvPr/>
        </p:nvSpPr>
        <p:spPr>
          <a:xfrm>
            <a:off x="1144977" y="2618793"/>
            <a:ext cx="10562492" cy="881075"/>
          </a:xfrm>
          <a:prstGeom prst="rect">
            <a:avLst/>
          </a:prstGeom>
        </p:spPr>
        <p:txBody>
          <a:bodyPr wrap="square">
            <a:spAutoFit/>
          </a:bodyPr>
          <a:lstStyle/>
          <a:p>
            <a:pPr>
              <a:lnSpc>
                <a:spcPct val="150000"/>
              </a:lnSpc>
            </a:pPr>
            <a:r>
              <a:rPr lang="zh-CN" altLang="en-US" dirty="0"/>
              <a:t>获取</a:t>
            </a:r>
            <a:r>
              <a:rPr lang="en" altLang="zh-CN" dirty="0"/>
              <a:t>tomcat</a:t>
            </a:r>
            <a:r>
              <a:rPr lang="zh-CN" altLang="en-US" dirty="0"/>
              <a:t>执行路径</a:t>
            </a:r>
          </a:p>
          <a:p>
            <a:pPr>
              <a:lnSpc>
                <a:spcPct val="150000"/>
              </a:lnSpc>
            </a:pPr>
            <a:r>
              <a:rPr lang="en-US" altLang="zh-CN" dirty="0"/>
              <a:t>%{"</a:t>
            </a:r>
            <a:r>
              <a:rPr lang="en" altLang="zh-CN" dirty="0" err="1"/>
              <a:t>tomcatBinDir</a:t>
            </a:r>
            <a:r>
              <a:rPr lang="en" altLang="zh-CN" dirty="0"/>
              <a:t>{"+@</a:t>
            </a:r>
            <a:r>
              <a:rPr lang="en" altLang="zh-CN" dirty="0" err="1"/>
              <a:t>java.lang.System@getProperty</a:t>
            </a:r>
            <a:r>
              <a:rPr lang="en" altLang="zh-CN" dirty="0"/>
              <a:t>("</a:t>
            </a:r>
            <a:r>
              <a:rPr lang="en" altLang="zh-CN" dirty="0" err="1"/>
              <a:t>user.dir</a:t>
            </a:r>
            <a:r>
              <a:rPr lang="en" altLang="zh-CN" dirty="0"/>
              <a:t>")+"}"}</a:t>
            </a:r>
          </a:p>
        </p:txBody>
      </p:sp>
      <p:pic>
        <p:nvPicPr>
          <p:cNvPr id="21506" name="Picture 2">
            <a:extLst>
              <a:ext uri="{FF2B5EF4-FFF2-40B4-BE49-F238E27FC236}">
                <a16:creationId xmlns:a16="http://schemas.microsoft.com/office/drawing/2014/main" id="{713827D2-C590-9345-B9EA-28A7A29590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5850" y="3916871"/>
            <a:ext cx="4940300" cy="227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7399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02149" y="541920"/>
            <a:ext cx="3416320"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组件、框架漏洞分析</a:t>
            </a:r>
          </a:p>
        </p:txBody>
      </p:sp>
      <p:sp>
        <p:nvSpPr>
          <p:cNvPr id="2" name="矩形 1">
            <a:extLst>
              <a:ext uri="{FF2B5EF4-FFF2-40B4-BE49-F238E27FC236}">
                <a16:creationId xmlns:a16="http://schemas.microsoft.com/office/drawing/2014/main" id="{44A5576C-53EB-B448-B7C1-35FFD86D3AA5}"/>
              </a:ext>
            </a:extLst>
          </p:cNvPr>
          <p:cNvSpPr/>
          <p:nvPr/>
        </p:nvSpPr>
        <p:spPr>
          <a:xfrm>
            <a:off x="1144977" y="1403811"/>
            <a:ext cx="1765227" cy="369332"/>
          </a:xfrm>
          <a:prstGeom prst="rect">
            <a:avLst/>
          </a:prstGeom>
        </p:spPr>
        <p:txBody>
          <a:bodyPr wrap="none">
            <a:spAutoFit/>
          </a:bodyPr>
          <a:lstStyle/>
          <a:p>
            <a:r>
              <a:rPr lang="en" altLang="zh-CN" b="1" dirty="0">
                <a:solidFill>
                  <a:srgbClr val="C00000"/>
                </a:solidFill>
                <a:latin typeface="Lato" panose="020F0502020204030203" pitchFamily="34" charset="0"/>
              </a:rPr>
              <a:t>Apache Struts2</a:t>
            </a:r>
            <a:endParaRPr lang="zh-CN" altLang="en-US" b="1" dirty="0">
              <a:solidFill>
                <a:srgbClr val="C00000"/>
              </a:solidFill>
            </a:endParaRPr>
          </a:p>
        </p:txBody>
      </p:sp>
      <p:sp>
        <p:nvSpPr>
          <p:cNvPr id="12" name="矩形 11">
            <a:extLst>
              <a:ext uri="{FF2B5EF4-FFF2-40B4-BE49-F238E27FC236}">
                <a16:creationId xmlns:a16="http://schemas.microsoft.com/office/drawing/2014/main" id="{0AD8C6C6-6291-2F44-A74E-D8AF25B0E206}"/>
              </a:ext>
            </a:extLst>
          </p:cNvPr>
          <p:cNvSpPr/>
          <p:nvPr/>
        </p:nvSpPr>
        <p:spPr>
          <a:xfrm>
            <a:off x="1144977" y="1910790"/>
            <a:ext cx="1765228" cy="40204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sz="1400" b="1" dirty="0">
                <a:solidFill>
                  <a:schemeClr val="bg1"/>
                </a:solidFill>
                <a:latin typeface="微软雅黑" panose="020B0503020204020204" pitchFamily="34" charset="-122"/>
                <a:ea typeface="微软雅黑" panose="020B0503020204020204" pitchFamily="34" charset="-122"/>
              </a:rPr>
              <a:t>S2-0</a:t>
            </a:r>
            <a:r>
              <a:rPr lang="en-US" altLang="zh-CN" sz="1400" b="1" dirty="0">
                <a:solidFill>
                  <a:schemeClr val="bg1"/>
                </a:solidFill>
                <a:latin typeface="微软雅黑" panose="020B0503020204020204" pitchFamily="34" charset="-122"/>
                <a:ea typeface="微软雅黑" panose="020B0503020204020204" pitchFamily="34" charset="-122"/>
              </a:rPr>
              <a:t>45</a:t>
            </a:r>
            <a:endParaRPr lang="en" altLang="zh-CN" sz="1400" b="1" dirty="0">
              <a:solidFill>
                <a:schemeClr val="bg1"/>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94F4DB66-E94A-2B42-9C9E-BC332A07C6FA}"/>
              </a:ext>
            </a:extLst>
          </p:cNvPr>
          <p:cNvSpPr/>
          <p:nvPr/>
        </p:nvSpPr>
        <p:spPr>
          <a:xfrm>
            <a:off x="1019908" y="2348007"/>
            <a:ext cx="10562492" cy="878382"/>
          </a:xfrm>
          <a:prstGeom prst="rect">
            <a:avLst/>
          </a:prstGeom>
        </p:spPr>
        <p:txBody>
          <a:bodyPr wrap="square">
            <a:spAutoFit/>
          </a:bodyPr>
          <a:lstStyle/>
          <a:p>
            <a:pPr>
              <a:lnSpc>
                <a:spcPct val="150000"/>
              </a:lnSpc>
            </a:pPr>
            <a:r>
              <a:rPr lang="zh-CN" altLang="en-US" dirty="0">
                <a:solidFill>
                  <a:srgbClr val="585858"/>
                </a:solidFill>
                <a:latin typeface="Lato" panose="020F0502020204030203" pitchFamily="34" charset="0"/>
              </a:rPr>
              <a:t>      </a:t>
            </a:r>
            <a:r>
              <a:rPr lang="en" altLang="zh-CN" dirty="0">
                <a:solidFill>
                  <a:srgbClr val="585858"/>
                </a:solidFill>
                <a:latin typeface="Lato" panose="020F0502020204030203" pitchFamily="34" charset="0"/>
              </a:rPr>
              <a:t>Apache Struts2</a:t>
            </a:r>
            <a:r>
              <a:rPr lang="zh-CN" altLang="en-US" dirty="0">
                <a:solidFill>
                  <a:srgbClr val="585858"/>
                </a:solidFill>
                <a:latin typeface="Lato" panose="020F0502020204030203" pitchFamily="34" charset="0"/>
              </a:rPr>
              <a:t>使用的</a:t>
            </a:r>
            <a:r>
              <a:rPr lang="en" altLang="zh-CN" dirty="0">
                <a:solidFill>
                  <a:srgbClr val="585858"/>
                </a:solidFill>
                <a:latin typeface="Lato" panose="020F0502020204030203" pitchFamily="34" charset="0"/>
              </a:rPr>
              <a:t>Jakarta Multipart parser</a:t>
            </a:r>
            <a:r>
              <a:rPr lang="zh-CN" altLang="en-US" dirty="0">
                <a:solidFill>
                  <a:srgbClr val="585858"/>
                </a:solidFill>
                <a:latin typeface="Lato" panose="020F0502020204030203" pitchFamily="34" charset="0"/>
              </a:rPr>
              <a:t>插件存在远程代码执行漏洞。可以通过构造</a:t>
            </a:r>
            <a:r>
              <a:rPr lang="en" altLang="zh-CN" dirty="0">
                <a:solidFill>
                  <a:srgbClr val="585858"/>
                </a:solidFill>
                <a:latin typeface="Lato" panose="020F0502020204030203" pitchFamily="34" charset="0"/>
              </a:rPr>
              <a:t>Content-Type</a:t>
            </a:r>
            <a:r>
              <a:rPr lang="zh-CN" altLang="en-US" dirty="0">
                <a:solidFill>
                  <a:srgbClr val="585858"/>
                </a:solidFill>
                <a:latin typeface="Lato" panose="020F0502020204030203" pitchFamily="34" charset="0"/>
              </a:rPr>
              <a:t>值进行触发漏洞。</a:t>
            </a:r>
            <a:endParaRPr lang="zh-CN" altLang="en-US" dirty="0"/>
          </a:p>
        </p:txBody>
      </p:sp>
      <p:sp>
        <p:nvSpPr>
          <p:cNvPr id="10" name="矩形 9">
            <a:extLst>
              <a:ext uri="{FF2B5EF4-FFF2-40B4-BE49-F238E27FC236}">
                <a16:creationId xmlns:a16="http://schemas.microsoft.com/office/drawing/2014/main" id="{B8E0EDD4-946C-8A4A-8569-051EEE7A2C1D}"/>
              </a:ext>
            </a:extLst>
          </p:cNvPr>
          <p:cNvSpPr/>
          <p:nvPr/>
        </p:nvSpPr>
        <p:spPr>
          <a:xfrm>
            <a:off x="1312985" y="3560536"/>
            <a:ext cx="9847384" cy="1709379"/>
          </a:xfrm>
          <a:prstGeom prst="rect">
            <a:avLst/>
          </a:prstGeom>
        </p:spPr>
        <p:txBody>
          <a:bodyPr wrap="square">
            <a:spAutoFit/>
          </a:bodyPr>
          <a:lstStyle/>
          <a:p>
            <a:pPr>
              <a:lnSpc>
                <a:spcPct val="150000"/>
              </a:lnSpc>
            </a:pPr>
            <a:r>
              <a:rPr lang="zh-CN" altLang="en-US" dirty="0">
                <a:solidFill>
                  <a:srgbClr val="585858"/>
                </a:solidFill>
                <a:latin typeface="Lato" panose="020F0502020204030203" pitchFamily="34" charset="0"/>
              </a:rPr>
              <a:t>通过</a:t>
            </a:r>
            <a:r>
              <a:rPr lang="en" altLang="zh-CN" dirty="0">
                <a:solidFill>
                  <a:srgbClr val="585858"/>
                </a:solidFill>
                <a:latin typeface="Lato" panose="020F0502020204030203" pitchFamily="34" charset="0"/>
              </a:rPr>
              <a:t>apache</a:t>
            </a:r>
            <a:r>
              <a:rPr lang="zh-CN" altLang="en-US" dirty="0">
                <a:solidFill>
                  <a:srgbClr val="585858"/>
                </a:solidFill>
                <a:latin typeface="Lato" panose="020F0502020204030203" pitchFamily="34" charset="0"/>
              </a:rPr>
              <a:t>漏洞公告和补丁信息，可以得到：</a:t>
            </a:r>
          </a:p>
          <a:p>
            <a:pPr>
              <a:lnSpc>
                <a:spcPct val="150000"/>
              </a:lnSpc>
            </a:pPr>
            <a:r>
              <a:rPr lang="en-US" altLang="zh-CN" dirty="0">
                <a:solidFill>
                  <a:srgbClr val="585858"/>
                </a:solidFill>
                <a:latin typeface="Lato" panose="020F0502020204030203" pitchFamily="34" charset="0"/>
              </a:rPr>
              <a:t>1.</a:t>
            </a:r>
            <a:r>
              <a:rPr lang="zh-CN" altLang="en-US" dirty="0">
                <a:solidFill>
                  <a:srgbClr val="585858"/>
                </a:solidFill>
                <a:latin typeface="Lato" panose="020F0502020204030203" pitchFamily="34" charset="0"/>
              </a:rPr>
              <a:t>漏洞发生在 </a:t>
            </a:r>
            <a:r>
              <a:rPr lang="en" altLang="zh-CN" dirty="0">
                <a:solidFill>
                  <a:srgbClr val="585858"/>
                </a:solidFill>
                <a:latin typeface="Lato" panose="020F0502020204030203" pitchFamily="34" charset="0"/>
              </a:rPr>
              <a:t>Jakarta </a:t>
            </a:r>
            <a:r>
              <a:rPr lang="zh-CN" altLang="en-US" dirty="0">
                <a:solidFill>
                  <a:srgbClr val="585858"/>
                </a:solidFill>
                <a:latin typeface="Lato" panose="020F0502020204030203" pitchFamily="34" charset="0"/>
              </a:rPr>
              <a:t>上传解析器</a:t>
            </a:r>
          </a:p>
          <a:p>
            <a:pPr>
              <a:lnSpc>
                <a:spcPct val="150000"/>
              </a:lnSpc>
            </a:pPr>
            <a:r>
              <a:rPr lang="en-US" altLang="zh-CN" dirty="0">
                <a:solidFill>
                  <a:srgbClr val="585858"/>
                </a:solidFill>
                <a:latin typeface="Lato" panose="020F0502020204030203" pitchFamily="34" charset="0"/>
              </a:rPr>
              <a:t>2.</a:t>
            </a:r>
            <a:r>
              <a:rPr lang="zh-CN" altLang="en-US" dirty="0">
                <a:solidFill>
                  <a:srgbClr val="585858"/>
                </a:solidFill>
                <a:latin typeface="Lato" panose="020F0502020204030203" pitchFamily="34" charset="0"/>
              </a:rPr>
              <a:t>受影响</a:t>
            </a:r>
            <a:r>
              <a:rPr lang="en" altLang="zh-CN" dirty="0">
                <a:solidFill>
                  <a:srgbClr val="585858"/>
                </a:solidFill>
                <a:latin typeface="Lato" panose="020F0502020204030203" pitchFamily="34" charset="0"/>
              </a:rPr>
              <a:t>struts</a:t>
            </a:r>
            <a:r>
              <a:rPr lang="zh-CN" altLang="en-US" dirty="0">
                <a:solidFill>
                  <a:srgbClr val="585858"/>
                </a:solidFill>
                <a:latin typeface="Lato" panose="020F0502020204030203" pitchFamily="34" charset="0"/>
              </a:rPr>
              <a:t>版本是</a:t>
            </a:r>
            <a:r>
              <a:rPr lang="en" altLang="zh-CN" dirty="0">
                <a:solidFill>
                  <a:srgbClr val="585858"/>
                </a:solidFill>
                <a:latin typeface="Lato" panose="020F0502020204030203" pitchFamily="34" charset="0"/>
              </a:rPr>
              <a:t>Struts 2.3.5 – Struts 2.3.31, Struts 2.5 – Struts 2.5.10</a:t>
            </a:r>
          </a:p>
          <a:p>
            <a:pPr>
              <a:lnSpc>
                <a:spcPct val="150000"/>
              </a:lnSpc>
            </a:pPr>
            <a:r>
              <a:rPr lang="en" altLang="zh-CN" dirty="0">
                <a:solidFill>
                  <a:srgbClr val="585858"/>
                </a:solidFill>
                <a:latin typeface="Lato" panose="020F0502020204030203" pitchFamily="34" charset="0"/>
              </a:rPr>
              <a:t>3.</a:t>
            </a:r>
            <a:r>
              <a:rPr lang="zh-CN" altLang="en-US" dirty="0">
                <a:solidFill>
                  <a:srgbClr val="585858"/>
                </a:solidFill>
                <a:latin typeface="Lato" panose="020F0502020204030203" pitchFamily="34" charset="0"/>
              </a:rPr>
              <a:t>通过</a:t>
            </a:r>
            <a:r>
              <a:rPr lang="en" altLang="zh-CN" dirty="0">
                <a:solidFill>
                  <a:srgbClr val="585858"/>
                </a:solidFill>
                <a:latin typeface="Lato" panose="020F0502020204030203" pitchFamily="34" charset="0"/>
              </a:rPr>
              <a:t>Content-Type</a:t>
            </a:r>
            <a:r>
              <a:rPr lang="zh-CN" altLang="en-US" dirty="0">
                <a:solidFill>
                  <a:srgbClr val="585858"/>
                </a:solidFill>
                <a:latin typeface="Lato" panose="020F0502020204030203" pitchFamily="34" charset="0"/>
              </a:rPr>
              <a:t>这个</a:t>
            </a:r>
            <a:r>
              <a:rPr lang="en" altLang="zh-CN" dirty="0">
                <a:solidFill>
                  <a:srgbClr val="585858"/>
                </a:solidFill>
                <a:latin typeface="Lato" panose="020F0502020204030203" pitchFamily="34" charset="0"/>
              </a:rPr>
              <a:t>header</a:t>
            </a:r>
            <a:r>
              <a:rPr lang="zh-CN" altLang="en-US" dirty="0">
                <a:solidFill>
                  <a:srgbClr val="585858"/>
                </a:solidFill>
                <a:latin typeface="Lato" panose="020F0502020204030203" pitchFamily="34" charset="0"/>
              </a:rPr>
              <a:t>头，进而执行命令，通过</a:t>
            </a:r>
            <a:r>
              <a:rPr lang="en" altLang="zh-CN" dirty="0">
                <a:solidFill>
                  <a:srgbClr val="585858"/>
                </a:solidFill>
                <a:latin typeface="Lato" panose="020F0502020204030203" pitchFamily="34" charset="0"/>
              </a:rPr>
              <a:t>Strus2</a:t>
            </a:r>
            <a:r>
              <a:rPr lang="zh-CN" altLang="en-US" dirty="0">
                <a:solidFill>
                  <a:srgbClr val="585858"/>
                </a:solidFill>
                <a:latin typeface="Lato" panose="020F0502020204030203" pitchFamily="34" charset="0"/>
              </a:rPr>
              <a:t>对错误消息处理进行回显</a:t>
            </a:r>
            <a:endParaRPr lang="zh-CN" altLang="en-US" b="0" i="0" dirty="0">
              <a:solidFill>
                <a:srgbClr val="585858"/>
              </a:solidFill>
              <a:effectLst/>
              <a:latin typeface="Lato" panose="020F0502020204030203" pitchFamily="34" charset="0"/>
            </a:endParaRPr>
          </a:p>
        </p:txBody>
      </p:sp>
    </p:spTree>
    <p:extLst>
      <p:ext uri="{BB962C8B-B14F-4D97-AF65-F5344CB8AC3E}">
        <p14:creationId xmlns:p14="http://schemas.microsoft.com/office/powerpoint/2010/main" val="370662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02149" y="541920"/>
            <a:ext cx="3416320"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组件、框架漏洞分析</a:t>
            </a:r>
          </a:p>
        </p:txBody>
      </p:sp>
      <p:sp>
        <p:nvSpPr>
          <p:cNvPr id="3" name="矩形 2">
            <a:extLst>
              <a:ext uri="{FF2B5EF4-FFF2-40B4-BE49-F238E27FC236}">
                <a16:creationId xmlns:a16="http://schemas.microsoft.com/office/drawing/2014/main" id="{76C523BC-4E0C-2F4F-80F1-4C9791536207}"/>
              </a:ext>
            </a:extLst>
          </p:cNvPr>
          <p:cNvSpPr/>
          <p:nvPr/>
        </p:nvSpPr>
        <p:spPr>
          <a:xfrm>
            <a:off x="1602149" y="1927148"/>
            <a:ext cx="5070619" cy="369332"/>
          </a:xfrm>
          <a:prstGeom prst="rect">
            <a:avLst/>
          </a:prstGeom>
        </p:spPr>
        <p:txBody>
          <a:bodyPr wrap="none">
            <a:spAutoFit/>
          </a:bodyPr>
          <a:lstStyle/>
          <a:p>
            <a:r>
              <a:rPr lang="en" altLang="zh-CN" dirty="0">
                <a:solidFill>
                  <a:srgbClr val="585858"/>
                </a:solidFill>
                <a:latin typeface="Lato" panose="020F0502020204030203" pitchFamily="34" charset="0"/>
              </a:rPr>
              <a:t>Struts2</a:t>
            </a:r>
            <a:r>
              <a:rPr lang="zh-CN" altLang="en-US" dirty="0">
                <a:solidFill>
                  <a:srgbClr val="585858"/>
                </a:solidFill>
                <a:latin typeface="Lato" panose="020F0502020204030203" pitchFamily="34" charset="0"/>
              </a:rPr>
              <a:t>默认处理</a:t>
            </a:r>
            <a:r>
              <a:rPr lang="en" altLang="zh-CN" dirty="0">
                <a:solidFill>
                  <a:srgbClr val="585858"/>
                </a:solidFill>
                <a:latin typeface="Lato" panose="020F0502020204030203" pitchFamily="34" charset="0"/>
              </a:rPr>
              <a:t>multipart</a:t>
            </a:r>
            <a:r>
              <a:rPr lang="zh-CN" altLang="en-US" dirty="0">
                <a:solidFill>
                  <a:srgbClr val="585858"/>
                </a:solidFill>
                <a:latin typeface="Lato" panose="020F0502020204030203" pitchFamily="34" charset="0"/>
              </a:rPr>
              <a:t>报文的解析器是</a:t>
            </a:r>
            <a:r>
              <a:rPr lang="en" altLang="zh-CN" dirty="0" err="1">
                <a:solidFill>
                  <a:srgbClr val="585858"/>
                </a:solidFill>
                <a:latin typeface="Lato" panose="020F0502020204030203" pitchFamily="34" charset="0"/>
              </a:rPr>
              <a:t>jakarta</a:t>
            </a:r>
            <a:endParaRPr lang="zh-CN" altLang="en-US" dirty="0"/>
          </a:p>
        </p:txBody>
      </p:sp>
      <p:sp>
        <p:nvSpPr>
          <p:cNvPr id="5" name="矩形 4">
            <a:extLst>
              <a:ext uri="{FF2B5EF4-FFF2-40B4-BE49-F238E27FC236}">
                <a16:creationId xmlns:a16="http://schemas.microsoft.com/office/drawing/2014/main" id="{9E025E9C-4B93-9748-AC3C-A91641DA00DD}"/>
              </a:ext>
            </a:extLst>
          </p:cNvPr>
          <p:cNvSpPr/>
          <p:nvPr/>
        </p:nvSpPr>
        <p:spPr>
          <a:xfrm>
            <a:off x="433754" y="2419707"/>
            <a:ext cx="12309231" cy="430887"/>
          </a:xfrm>
          <a:prstGeom prst="rect">
            <a:avLst/>
          </a:prstGeom>
        </p:spPr>
        <p:txBody>
          <a:bodyPr wrap="square">
            <a:spAutoFit/>
          </a:bodyPr>
          <a:lstStyle/>
          <a:p>
            <a:r>
              <a:rPr lang="en" altLang="zh-CN" sz="1100" dirty="0">
                <a:solidFill>
                  <a:srgbClr val="333333"/>
                </a:solidFill>
                <a:latin typeface="SFMono-Regular"/>
              </a:rPr>
              <a:t>&lt;bean type=</a:t>
            </a:r>
            <a:r>
              <a:rPr lang="en" altLang="zh-CN" sz="1100" dirty="0">
                <a:solidFill>
                  <a:srgbClr val="DD1144"/>
                </a:solidFill>
                <a:latin typeface="SFMono-Regular"/>
              </a:rPr>
              <a:t>“org.apache.struts2.dispatcher.multipart.MultiPartRequest”</a:t>
            </a:r>
            <a:r>
              <a:rPr lang="en" altLang="zh-CN" sz="1100" dirty="0">
                <a:solidFill>
                  <a:srgbClr val="333333"/>
                </a:solidFill>
                <a:latin typeface="SFMono-Regular"/>
              </a:rPr>
              <a:t> name=</a:t>
            </a:r>
            <a:r>
              <a:rPr lang="en" altLang="zh-CN" sz="1100" dirty="0">
                <a:solidFill>
                  <a:srgbClr val="DD1144"/>
                </a:solidFill>
                <a:latin typeface="SFMono-Regular"/>
              </a:rPr>
              <a:t>“</a:t>
            </a:r>
            <a:r>
              <a:rPr lang="en" altLang="zh-CN" sz="1100" dirty="0" err="1">
                <a:solidFill>
                  <a:srgbClr val="DD1144"/>
                </a:solidFill>
                <a:latin typeface="SFMono-Regular"/>
              </a:rPr>
              <a:t>jakarta</a:t>
            </a:r>
            <a:r>
              <a:rPr lang="en" altLang="zh-CN" sz="1100" dirty="0">
                <a:solidFill>
                  <a:srgbClr val="DD1144"/>
                </a:solidFill>
                <a:latin typeface="SFMono-Regular"/>
              </a:rPr>
              <a:t>”</a:t>
            </a:r>
            <a:r>
              <a:rPr lang="en" altLang="zh-CN" sz="1100" dirty="0">
                <a:solidFill>
                  <a:srgbClr val="333333"/>
                </a:solidFill>
                <a:latin typeface="SFMono-Regular"/>
              </a:rPr>
              <a:t> </a:t>
            </a:r>
            <a:r>
              <a:rPr lang="en" altLang="zh-CN" sz="1100" b="1" dirty="0">
                <a:solidFill>
                  <a:srgbClr val="333333"/>
                </a:solidFill>
                <a:latin typeface="SFMono-Regular"/>
              </a:rPr>
              <a:t>class</a:t>
            </a:r>
            <a:r>
              <a:rPr lang="en" altLang="zh-CN" sz="1100" dirty="0">
                <a:solidFill>
                  <a:srgbClr val="333333"/>
                </a:solidFill>
                <a:latin typeface="SFMono-Regular"/>
              </a:rPr>
              <a:t>=</a:t>
            </a:r>
            <a:r>
              <a:rPr lang="en" altLang="zh-CN" sz="1100" dirty="0">
                <a:solidFill>
                  <a:srgbClr val="DD1144"/>
                </a:solidFill>
                <a:latin typeface="SFMono-Regular"/>
              </a:rPr>
              <a:t>“org.apache.struts2.dispatcher.multipart.JakartaMultiPartRequest”</a:t>
            </a:r>
            <a:r>
              <a:rPr lang="en" altLang="zh-CN" sz="1100" dirty="0">
                <a:solidFill>
                  <a:srgbClr val="333333"/>
                </a:solidFill>
                <a:latin typeface="SFMono-Regular"/>
              </a:rPr>
              <a:t> scope=</a:t>
            </a:r>
            <a:r>
              <a:rPr lang="en" altLang="zh-CN" sz="1100" dirty="0">
                <a:solidFill>
                  <a:srgbClr val="DD1144"/>
                </a:solidFill>
                <a:latin typeface="SFMono-Regular"/>
              </a:rPr>
              <a:t>“prototype”</a:t>
            </a:r>
            <a:r>
              <a:rPr lang="en" altLang="zh-CN" sz="1100" dirty="0">
                <a:solidFill>
                  <a:srgbClr val="333333"/>
                </a:solidFill>
                <a:latin typeface="SFMono-Regular"/>
              </a:rPr>
              <a:t>/&gt; &lt;bean type=</a:t>
            </a:r>
            <a:r>
              <a:rPr lang="en" altLang="zh-CN" sz="1100" dirty="0">
                <a:solidFill>
                  <a:srgbClr val="DD1144"/>
                </a:solidFill>
                <a:latin typeface="SFMono-Regular"/>
              </a:rPr>
              <a:t>“org.apache.struts2.dispatcher.multipart.MultiPartRequest”</a:t>
            </a:r>
            <a:r>
              <a:rPr lang="en" altLang="zh-CN" sz="1100" dirty="0">
                <a:solidFill>
                  <a:srgbClr val="333333"/>
                </a:solidFill>
                <a:latin typeface="SFMono-Regular"/>
              </a:rPr>
              <a:t> name=</a:t>
            </a:r>
            <a:r>
              <a:rPr lang="en" altLang="zh-CN" sz="1100" dirty="0">
                <a:solidFill>
                  <a:srgbClr val="DD1144"/>
                </a:solidFill>
                <a:latin typeface="SFMono-Regular"/>
              </a:rPr>
              <a:t>“</a:t>
            </a:r>
            <a:r>
              <a:rPr lang="en" altLang="zh-CN" sz="1100" dirty="0" err="1">
                <a:solidFill>
                  <a:srgbClr val="DD1144"/>
                </a:solidFill>
                <a:latin typeface="SFMono-Regular"/>
              </a:rPr>
              <a:t>Jakartastream</a:t>
            </a:r>
            <a:r>
              <a:rPr lang="en" altLang="zh-CN" sz="1100" dirty="0">
                <a:solidFill>
                  <a:srgbClr val="DD1144"/>
                </a:solidFill>
                <a:latin typeface="SFMono-Regular"/>
              </a:rPr>
              <a:t>"</a:t>
            </a:r>
            <a:r>
              <a:rPr lang="en" altLang="zh-CN" sz="1100" dirty="0">
                <a:solidFill>
                  <a:srgbClr val="333333"/>
                </a:solidFill>
                <a:latin typeface="SFMono-Regular"/>
              </a:rPr>
              <a:t> </a:t>
            </a:r>
            <a:r>
              <a:rPr lang="en" altLang="zh-CN" sz="1100" b="1" dirty="0">
                <a:solidFill>
                  <a:srgbClr val="333333"/>
                </a:solidFill>
                <a:latin typeface="SFMono-Regular"/>
              </a:rPr>
              <a:t>class</a:t>
            </a:r>
            <a:r>
              <a:rPr lang="en" altLang="zh-CN" sz="1100" dirty="0">
                <a:solidFill>
                  <a:srgbClr val="333333"/>
                </a:solidFill>
                <a:latin typeface="SFMono-Regular"/>
              </a:rPr>
              <a:t>=</a:t>
            </a:r>
            <a:r>
              <a:rPr lang="en" altLang="zh-CN" sz="1100" dirty="0">
                <a:solidFill>
                  <a:srgbClr val="DD1144"/>
                </a:solidFill>
                <a:latin typeface="SFMono-Regular"/>
              </a:rPr>
              <a:t>"org.apache.struts2.dispatcher.multipart.JakartaStreamMultiPartRequest"</a:t>
            </a:r>
            <a:r>
              <a:rPr lang="en" altLang="zh-CN" sz="1100" dirty="0">
                <a:solidFill>
                  <a:srgbClr val="333333"/>
                </a:solidFill>
                <a:latin typeface="SFMono-Regular"/>
              </a:rPr>
              <a:t> scope=</a:t>
            </a:r>
            <a:r>
              <a:rPr lang="en" altLang="zh-CN" sz="1100" dirty="0">
                <a:solidFill>
                  <a:srgbClr val="DD1144"/>
                </a:solidFill>
                <a:latin typeface="SFMono-Regular"/>
              </a:rPr>
              <a:t>"prototype"</a:t>
            </a:r>
            <a:r>
              <a:rPr lang="en" altLang="zh-CN" sz="1100" dirty="0">
                <a:solidFill>
                  <a:srgbClr val="333333"/>
                </a:solidFill>
                <a:latin typeface="SFMono-Regular"/>
              </a:rPr>
              <a:t>/&gt;</a:t>
            </a:r>
            <a:endParaRPr lang="zh-CN" altLang="en-US" sz="1100" dirty="0"/>
          </a:p>
        </p:txBody>
      </p:sp>
      <p:sp>
        <p:nvSpPr>
          <p:cNvPr id="6" name="矩形 5">
            <a:extLst>
              <a:ext uri="{FF2B5EF4-FFF2-40B4-BE49-F238E27FC236}">
                <a16:creationId xmlns:a16="http://schemas.microsoft.com/office/drawing/2014/main" id="{606B1532-3ACF-D242-9967-16C8719D0573}"/>
              </a:ext>
            </a:extLst>
          </p:cNvPr>
          <p:cNvSpPr/>
          <p:nvPr/>
        </p:nvSpPr>
        <p:spPr>
          <a:xfrm>
            <a:off x="1055077" y="3173112"/>
            <a:ext cx="10796954" cy="878382"/>
          </a:xfrm>
          <a:prstGeom prst="rect">
            <a:avLst/>
          </a:prstGeom>
        </p:spPr>
        <p:txBody>
          <a:bodyPr wrap="square">
            <a:spAutoFit/>
          </a:bodyPr>
          <a:lstStyle/>
          <a:p>
            <a:pPr>
              <a:lnSpc>
                <a:spcPct val="150000"/>
              </a:lnSpc>
            </a:pPr>
            <a:r>
              <a:rPr lang="zh-CN" altLang="en-US" dirty="0">
                <a:solidFill>
                  <a:srgbClr val="585858"/>
                </a:solidFill>
                <a:latin typeface="Lato" panose="020F0502020204030203" pitchFamily="34" charset="0"/>
              </a:rPr>
              <a:t>        </a:t>
            </a:r>
            <a:r>
              <a:rPr lang="en" altLang="zh-CN" dirty="0" err="1">
                <a:solidFill>
                  <a:srgbClr val="585858"/>
                </a:solidFill>
                <a:latin typeface="Lato" panose="020F0502020204030203" pitchFamily="34" charset="0"/>
              </a:rPr>
              <a:t>JakartaMultiPartRequest.java</a:t>
            </a:r>
            <a:r>
              <a:rPr lang="en" altLang="zh-CN" dirty="0">
                <a:solidFill>
                  <a:srgbClr val="585858"/>
                </a:solidFill>
                <a:latin typeface="Lato" panose="020F0502020204030203" pitchFamily="34" charset="0"/>
              </a:rPr>
              <a:t> </a:t>
            </a:r>
            <a:r>
              <a:rPr lang="zh-CN" altLang="en-US" dirty="0">
                <a:solidFill>
                  <a:srgbClr val="585858"/>
                </a:solidFill>
                <a:latin typeface="Lato" panose="020F0502020204030203" pitchFamily="34" charset="0"/>
              </a:rPr>
              <a:t>的</a:t>
            </a:r>
            <a:r>
              <a:rPr lang="en" altLang="zh-CN" dirty="0" err="1">
                <a:solidFill>
                  <a:srgbClr val="585858"/>
                </a:solidFill>
                <a:latin typeface="Lato" panose="020F0502020204030203" pitchFamily="34" charset="0"/>
              </a:rPr>
              <a:t>buildErrorMessage</a:t>
            </a:r>
            <a:r>
              <a:rPr lang="zh-CN" altLang="en-US" dirty="0">
                <a:solidFill>
                  <a:srgbClr val="585858"/>
                </a:solidFill>
                <a:latin typeface="Lato" panose="020F0502020204030203" pitchFamily="34" charset="0"/>
              </a:rPr>
              <a:t>函数中</a:t>
            </a:r>
            <a:r>
              <a:rPr lang="en" altLang="zh-CN" dirty="0" err="1">
                <a:solidFill>
                  <a:srgbClr val="585858"/>
                </a:solidFill>
                <a:latin typeface="Lato" panose="020F0502020204030203" pitchFamily="34" charset="0"/>
              </a:rPr>
              <a:t>localizedTextUtil.findText</a:t>
            </a:r>
            <a:r>
              <a:rPr lang="zh-CN" altLang="en-US" dirty="0">
                <a:solidFill>
                  <a:srgbClr val="585858"/>
                </a:solidFill>
                <a:latin typeface="Lato" panose="020F0502020204030203" pitchFamily="34" charset="0"/>
              </a:rPr>
              <a:t>会执行</a:t>
            </a:r>
            <a:r>
              <a:rPr lang="en" altLang="zh-CN" dirty="0">
                <a:solidFill>
                  <a:srgbClr val="585858"/>
                </a:solidFill>
                <a:latin typeface="Lato" panose="020F0502020204030203" pitchFamily="34" charset="0"/>
              </a:rPr>
              <a:t>OGNL</a:t>
            </a:r>
            <a:r>
              <a:rPr lang="zh-CN" altLang="en-US" dirty="0">
                <a:solidFill>
                  <a:srgbClr val="585858"/>
                </a:solidFill>
                <a:latin typeface="Lato" panose="020F0502020204030203" pitchFamily="34" charset="0"/>
              </a:rPr>
              <a:t>表达式，从而导致命令执行</a:t>
            </a:r>
            <a:endParaRPr lang="zh-CN" altLang="en-US" dirty="0"/>
          </a:p>
        </p:txBody>
      </p:sp>
      <p:pic>
        <p:nvPicPr>
          <p:cNvPr id="5122" name="Picture 2">
            <a:extLst>
              <a:ext uri="{FF2B5EF4-FFF2-40B4-BE49-F238E27FC236}">
                <a16:creationId xmlns:a16="http://schemas.microsoft.com/office/drawing/2014/main" id="{082C034B-08FB-FA4F-8FCD-8704FF5378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6581"/>
          <a:stretch/>
        </p:blipFill>
        <p:spPr bwMode="auto">
          <a:xfrm>
            <a:off x="3112226" y="4557346"/>
            <a:ext cx="5967548" cy="114300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87D55FF0-2043-5941-976E-0E85BB4B1049}"/>
              </a:ext>
            </a:extLst>
          </p:cNvPr>
          <p:cNvSpPr/>
          <p:nvPr/>
        </p:nvSpPr>
        <p:spPr>
          <a:xfrm>
            <a:off x="1055077" y="1421296"/>
            <a:ext cx="1765228" cy="40204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sz="1400" b="1" dirty="0">
                <a:solidFill>
                  <a:schemeClr val="bg1"/>
                </a:solidFill>
                <a:latin typeface="微软雅黑" panose="020B0503020204020204" pitchFamily="34" charset="-122"/>
                <a:ea typeface="微软雅黑" panose="020B0503020204020204" pitchFamily="34" charset="-122"/>
              </a:rPr>
              <a:t>S2-045</a:t>
            </a:r>
          </a:p>
        </p:txBody>
      </p:sp>
    </p:spTree>
    <p:extLst>
      <p:ext uri="{BB962C8B-B14F-4D97-AF65-F5344CB8AC3E}">
        <p14:creationId xmlns:p14="http://schemas.microsoft.com/office/powerpoint/2010/main" val="35959314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02149" y="541920"/>
            <a:ext cx="3416320"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组件、框架漏洞分析</a:t>
            </a:r>
          </a:p>
        </p:txBody>
      </p:sp>
      <p:sp>
        <p:nvSpPr>
          <p:cNvPr id="8" name="矩形 7">
            <a:extLst>
              <a:ext uri="{FF2B5EF4-FFF2-40B4-BE49-F238E27FC236}">
                <a16:creationId xmlns:a16="http://schemas.microsoft.com/office/drawing/2014/main" id="{81421290-CC72-1847-8062-78BD61C22A79}"/>
              </a:ext>
            </a:extLst>
          </p:cNvPr>
          <p:cNvSpPr/>
          <p:nvPr/>
        </p:nvSpPr>
        <p:spPr>
          <a:xfrm>
            <a:off x="1156700" y="1523928"/>
            <a:ext cx="1765228" cy="40204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sz="1400" b="1" dirty="0">
                <a:solidFill>
                  <a:schemeClr val="bg1"/>
                </a:solidFill>
                <a:latin typeface="微软雅黑" panose="020B0503020204020204" pitchFamily="34" charset="-122"/>
                <a:ea typeface="微软雅黑" panose="020B0503020204020204" pitchFamily="34" charset="-122"/>
              </a:rPr>
              <a:t>S2-045</a:t>
            </a:r>
            <a:r>
              <a:rPr lang="zh-CN" altLang="en" sz="1400" b="1" dirty="0">
                <a:solidFill>
                  <a:schemeClr val="bg1"/>
                </a:solidFill>
                <a:latin typeface="微软雅黑" panose="020B0503020204020204" pitchFamily="34" charset="-122"/>
                <a:ea typeface="微软雅黑" panose="020B0503020204020204" pitchFamily="34" charset="-122"/>
              </a:rPr>
              <a:t>的</a:t>
            </a:r>
            <a:r>
              <a:rPr lang="zh-CN" altLang="en-US" sz="1400" b="1" dirty="0">
                <a:solidFill>
                  <a:schemeClr val="bg1"/>
                </a:solidFill>
                <a:latin typeface="微软雅黑" panose="020B0503020204020204" pitchFamily="34" charset="-122"/>
                <a:ea typeface="微软雅黑" panose="020B0503020204020204" pitchFamily="34" charset="-122"/>
              </a:rPr>
              <a:t>流程</a:t>
            </a:r>
            <a:endParaRPr lang="en" altLang="zh-CN" sz="1400" b="1" dirty="0">
              <a:solidFill>
                <a:schemeClr val="bg1"/>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FBEC648F-5B08-034A-B04D-1FEE0596451F}"/>
              </a:ext>
            </a:extLst>
          </p:cNvPr>
          <p:cNvSpPr/>
          <p:nvPr/>
        </p:nvSpPr>
        <p:spPr>
          <a:xfrm>
            <a:off x="797665" y="2017765"/>
            <a:ext cx="10596669" cy="462884"/>
          </a:xfrm>
          <a:prstGeom prst="rect">
            <a:avLst/>
          </a:prstGeom>
        </p:spPr>
        <p:txBody>
          <a:bodyPr wrap="square">
            <a:spAutoFit/>
          </a:bodyPr>
          <a:lstStyle/>
          <a:p>
            <a:pPr>
              <a:lnSpc>
                <a:spcPct val="150000"/>
              </a:lnSpc>
            </a:pPr>
            <a:r>
              <a:rPr lang="zh-CN" altLang="en-US" dirty="0">
                <a:solidFill>
                  <a:srgbClr val="585858"/>
                </a:solidFill>
                <a:latin typeface="Lato" panose="020F0502020204030203" pitchFamily="34" charset="0"/>
              </a:rPr>
              <a:t>首先会在执行请求前做一些准备工作在</a:t>
            </a:r>
            <a:r>
              <a:rPr lang="en" altLang="zh-CN" dirty="0" err="1">
                <a:solidFill>
                  <a:srgbClr val="585858"/>
                </a:solidFill>
                <a:latin typeface="Lato" panose="020F0502020204030203" pitchFamily="34" charset="0"/>
              </a:rPr>
              <a:t>PrepareOpertions.java</a:t>
            </a:r>
            <a:r>
              <a:rPr lang="zh-CN" altLang="en-US" dirty="0">
                <a:solidFill>
                  <a:srgbClr val="585858"/>
                </a:solidFill>
                <a:latin typeface="Lato" panose="020F0502020204030203" pitchFamily="34" charset="0"/>
              </a:rPr>
              <a:t>中</a:t>
            </a:r>
            <a:r>
              <a:rPr lang="en-US" altLang="zh-CN" dirty="0">
                <a:solidFill>
                  <a:srgbClr val="585858"/>
                </a:solidFill>
                <a:latin typeface="Lato" panose="020F0502020204030203" pitchFamily="34" charset="0"/>
              </a:rPr>
              <a:t>,</a:t>
            </a:r>
            <a:r>
              <a:rPr lang="zh-CN" altLang="en-US" dirty="0">
                <a:solidFill>
                  <a:srgbClr val="585858"/>
                </a:solidFill>
                <a:latin typeface="Lato" panose="020F0502020204030203" pitchFamily="34" charset="0"/>
              </a:rPr>
              <a:t>包括通过</a:t>
            </a:r>
            <a:r>
              <a:rPr lang="en" altLang="zh-CN" dirty="0" err="1">
                <a:solidFill>
                  <a:srgbClr val="585858"/>
                </a:solidFill>
                <a:latin typeface="Lato" panose="020F0502020204030203" pitchFamily="34" charset="0"/>
              </a:rPr>
              <a:t>wrapRequest</a:t>
            </a:r>
            <a:r>
              <a:rPr lang="zh-CN" altLang="en-US" dirty="0">
                <a:solidFill>
                  <a:srgbClr val="585858"/>
                </a:solidFill>
                <a:latin typeface="Lato" panose="020F0502020204030203" pitchFamily="34" charset="0"/>
              </a:rPr>
              <a:t>的封装请求。</a:t>
            </a:r>
            <a:endParaRPr lang="zh-CN" altLang="en-US" dirty="0"/>
          </a:p>
        </p:txBody>
      </p:sp>
      <p:pic>
        <p:nvPicPr>
          <p:cNvPr id="6146" name="Picture 2">
            <a:extLst>
              <a:ext uri="{FF2B5EF4-FFF2-40B4-BE49-F238E27FC236}">
                <a16:creationId xmlns:a16="http://schemas.microsoft.com/office/drawing/2014/main" id="{EE096145-F062-C446-BC75-85F421EC36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1946"/>
          <a:stretch/>
        </p:blipFill>
        <p:spPr bwMode="auto">
          <a:xfrm>
            <a:off x="2032000" y="2736428"/>
            <a:ext cx="8128000" cy="1516673"/>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3C9C1301-EF25-3441-9438-83A6555B3473}"/>
              </a:ext>
            </a:extLst>
          </p:cNvPr>
          <p:cNvSpPr/>
          <p:nvPr/>
        </p:nvSpPr>
        <p:spPr>
          <a:xfrm>
            <a:off x="574925" y="4377351"/>
            <a:ext cx="11254153" cy="878382"/>
          </a:xfrm>
          <a:prstGeom prst="rect">
            <a:avLst/>
          </a:prstGeom>
        </p:spPr>
        <p:txBody>
          <a:bodyPr wrap="square">
            <a:spAutoFit/>
          </a:bodyPr>
          <a:lstStyle/>
          <a:p>
            <a:pPr>
              <a:lnSpc>
                <a:spcPct val="150000"/>
              </a:lnSpc>
            </a:pPr>
            <a:r>
              <a:rPr lang="zh-CN" altLang="en-US" dirty="0">
                <a:solidFill>
                  <a:srgbClr val="585858"/>
                </a:solidFill>
                <a:latin typeface="Lato" panose="020F0502020204030203" pitchFamily="34" charset="0"/>
              </a:rPr>
              <a:t>        随后对</a:t>
            </a:r>
            <a:r>
              <a:rPr lang="en" altLang="zh-CN" dirty="0">
                <a:solidFill>
                  <a:srgbClr val="585858"/>
                </a:solidFill>
                <a:latin typeface="Lato" panose="020F0502020204030203" pitchFamily="34" charset="0"/>
              </a:rPr>
              <a:t>Content-Type</a:t>
            </a:r>
            <a:r>
              <a:rPr lang="zh-CN" altLang="en-US" dirty="0">
                <a:solidFill>
                  <a:srgbClr val="585858"/>
                </a:solidFill>
                <a:latin typeface="Lato" panose="020F0502020204030203" pitchFamily="34" charset="0"/>
              </a:rPr>
              <a:t>头部进行判断，当存在</a:t>
            </a:r>
            <a:r>
              <a:rPr lang="en-US" altLang="zh-CN" dirty="0">
                <a:solidFill>
                  <a:srgbClr val="585858"/>
                </a:solidFill>
                <a:latin typeface="Lato" panose="020F0502020204030203" pitchFamily="34" charset="0"/>
              </a:rPr>
              <a:t>"</a:t>
            </a:r>
            <a:r>
              <a:rPr lang="en" altLang="zh-CN" dirty="0">
                <a:solidFill>
                  <a:srgbClr val="585858"/>
                </a:solidFill>
                <a:latin typeface="Lato" panose="020F0502020204030203" pitchFamily="34" charset="0"/>
              </a:rPr>
              <a:t>multipart/form-data"</a:t>
            </a:r>
            <a:r>
              <a:rPr lang="zh-CN" altLang="en-US" dirty="0">
                <a:solidFill>
                  <a:srgbClr val="585858"/>
                </a:solidFill>
                <a:latin typeface="Lato" panose="020F0502020204030203" pitchFamily="34" charset="0"/>
              </a:rPr>
              <a:t>的时候，会通过</a:t>
            </a:r>
            <a:r>
              <a:rPr lang="en" altLang="zh-CN" dirty="0" err="1">
                <a:solidFill>
                  <a:srgbClr val="585858"/>
                </a:solidFill>
                <a:latin typeface="Lato" panose="020F0502020204030203" pitchFamily="34" charset="0"/>
              </a:rPr>
              <a:t>mpr</a:t>
            </a:r>
            <a:r>
              <a:rPr lang="zh-CN" altLang="en" dirty="0">
                <a:solidFill>
                  <a:srgbClr val="585858"/>
                </a:solidFill>
                <a:latin typeface="Lato" panose="020F0502020204030203" pitchFamily="34" charset="0"/>
              </a:rPr>
              <a:t>，</a:t>
            </a:r>
            <a:r>
              <a:rPr lang="zh-CN" altLang="en-US" dirty="0">
                <a:solidFill>
                  <a:srgbClr val="585858"/>
                </a:solidFill>
                <a:latin typeface="Lato" panose="020F0502020204030203" pitchFamily="34" charset="0"/>
              </a:rPr>
              <a:t>给每个请求返回一个新的实例，保证线程安全，同时交给</a:t>
            </a:r>
            <a:r>
              <a:rPr lang="en" altLang="zh-CN" dirty="0" err="1">
                <a:solidFill>
                  <a:srgbClr val="585858"/>
                </a:solidFill>
                <a:latin typeface="Lato" panose="020F0502020204030203" pitchFamily="34" charset="0"/>
              </a:rPr>
              <a:t>MultipartRequest</a:t>
            </a:r>
            <a:r>
              <a:rPr lang="zh-CN" altLang="en-US" dirty="0">
                <a:solidFill>
                  <a:srgbClr val="585858"/>
                </a:solidFill>
                <a:latin typeface="Lato" panose="020F0502020204030203" pitchFamily="34" charset="0"/>
              </a:rPr>
              <a:t>类处理</a:t>
            </a:r>
            <a:endParaRPr lang="zh-CN" altLang="en-US" dirty="0"/>
          </a:p>
        </p:txBody>
      </p:sp>
    </p:spTree>
    <p:extLst>
      <p:ext uri="{BB962C8B-B14F-4D97-AF65-F5344CB8AC3E}">
        <p14:creationId xmlns:p14="http://schemas.microsoft.com/office/powerpoint/2010/main" val="40979025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02149" y="541920"/>
            <a:ext cx="3416320"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组件、框架漏洞分析</a:t>
            </a:r>
          </a:p>
        </p:txBody>
      </p:sp>
      <p:sp>
        <p:nvSpPr>
          <p:cNvPr id="8" name="矩形 7">
            <a:extLst>
              <a:ext uri="{FF2B5EF4-FFF2-40B4-BE49-F238E27FC236}">
                <a16:creationId xmlns:a16="http://schemas.microsoft.com/office/drawing/2014/main" id="{81421290-CC72-1847-8062-78BD61C22A79}"/>
              </a:ext>
            </a:extLst>
          </p:cNvPr>
          <p:cNvSpPr/>
          <p:nvPr/>
        </p:nvSpPr>
        <p:spPr>
          <a:xfrm>
            <a:off x="1250485" y="1235902"/>
            <a:ext cx="1765228" cy="40204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sz="1400" b="1" dirty="0">
                <a:solidFill>
                  <a:schemeClr val="bg1"/>
                </a:solidFill>
                <a:latin typeface="微软雅黑" panose="020B0503020204020204" pitchFamily="34" charset="-122"/>
                <a:ea typeface="微软雅黑" panose="020B0503020204020204" pitchFamily="34" charset="-122"/>
              </a:rPr>
              <a:t>S2-045</a:t>
            </a:r>
            <a:r>
              <a:rPr lang="zh-CN" altLang="en" sz="1400" b="1" dirty="0">
                <a:solidFill>
                  <a:schemeClr val="bg1"/>
                </a:solidFill>
                <a:latin typeface="微软雅黑" panose="020B0503020204020204" pitchFamily="34" charset="-122"/>
                <a:ea typeface="微软雅黑" panose="020B0503020204020204" pitchFamily="34" charset="-122"/>
              </a:rPr>
              <a:t>的</a:t>
            </a:r>
            <a:r>
              <a:rPr lang="zh-CN" altLang="en-US" sz="1400" b="1" dirty="0">
                <a:solidFill>
                  <a:schemeClr val="bg1"/>
                </a:solidFill>
                <a:latin typeface="微软雅黑" panose="020B0503020204020204" pitchFamily="34" charset="-122"/>
                <a:ea typeface="微软雅黑" panose="020B0503020204020204" pitchFamily="34" charset="-122"/>
              </a:rPr>
              <a:t>流程</a:t>
            </a:r>
            <a:endParaRPr lang="en" altLang="zh-CN" sz="1400" b="1" dirty="0">
              <a:solidFill>
                <a:schemeClr val="bg1"/>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3C9C1301-EF25-3441-9438-83A6555B3473}"/>
              </a:ext>
            </a:extLst>
          </p:cNvPr>
          <p:cNvSpPr/>
          <p:nvPr/>
        </p:nvSpPr>
        <p:spPr>
          <a:xfrm>
            <a:off x="715602" y="1737781"/>
            <a:ext cx="11254153" cy="878382"/>
          </a:xfrm>
          <a:prstGeom prst="rect">
            <a:avLst/>
          </a:prstGeom>
        </p:spPr>
        <p:txBody>
          <a:bodyPr wrap="square">
            <a:spAutoFit/>
          </a:bodyPr>
          <a:lstStyle/>
          <a:p>
            <a:pPr>
              <a:lnSpc>
                <a:spcPct val="150000"/>
              </a:lnSpc>
            </a:pPr>
            <a:r>
              <a:rPr lang="zh-CN" altLang="en-US" dirty="0">
                <a:solidFill>
                  <a:srgbClr val="585858"/>
                </a:solidFill>
                <a:latin typeface="Lato" panose="020F0502020204030203" pitchFamily="34" charset="0"/>
              </a:rPr>
              <a:t>        随后对</a:t>
            </a:r>
            <a:r>
              <a:rPr lang="en" altLang="zh-CN" dirty="0">
                <a:solidFill>
                  <a:srgbClr val="585858"/>
                </a:solidFill>
                <a:latin typeface="Lato" panose="020F0502020204030203" pitchFamily="34" charset="0"/>
              </a:rPr>
              <a:t>Content-Type</a:t>
            </a:r>
            <a:r>
              <a:rPr lang="zh-CN" altLang="en-US" dirty="0">
                <a:solidFill>
                  <a:srgbClr val="585858"/>
                </a:solidFill>
                <a:latin typeface="Lato" panose="020F0502020204030203" pitchFamily="34" charset="0"/>
              </a:rPr>
              <a:t>头部进行判断，当存在</a:t>
            </a:r>
            <a:r>
              <a:rPr lang="en-US" altLang="zh-CN" dirty="0">
                <a:solidFill>
                  <a:srgbClr val="585858"/>
                </a:solidFill>
                <a:latin typeface="Lato" panose="020F0502020204030203" pitchFamily="34" charset="0"/>
              </a:rPr>
              <a:t>"</a:t>
            </a:r>
            <a:r>
              <a:rPr lang="en" altLang="zh-CN" dirty="0">
                <a:solidFill>
                  <a:srgbClr val="585858"/>
                </a:solidFill>
                <a:latin typeface="Lato" panose="020F0502020204030203" pitchFamily="34" charset="0"/>
              </a:rPr>
              <a:t>multipart/form-data"</a:t>
            </a:r>
            <a:r>
              <a:rPr lang="zh-CN" altLang="en-US" dirty="0">
                <a:solidFill>
                  <a:srgbClr val="585858"/>
                </a:solidFill>
                <a:latin typeface="Lato" panose="020F0502020204030203" pitchFamily="34" charset="0"/>
              </a:rPr>
              <a:t>的时候，会通过</a:t>
            </a:r>
            <a:r>
              <a:rPr lang="en" altLang="zh-CN" dirty="0" err="1">
                <a:solidFill>
                  <a:srgbClr val="585858"/>
                </a:solidFill>
                <a:latin typeface="Lato" panose="020F0502020204030203" pitchFamily="34" charset="0"/>
              </a:rPr>
              <a:t>mpr</a:t>
            </a:r>
            <a:r>
              <a:rPr lang="zh-CN" altLang="en" dirty="0">
                <a:solidFill>
                  <a:srgbClr val="585858"/>
                </a:solidFill>
                <a:latin typeface="Lato" panose="020F0502020204030203" pitchFamily="34" charset="0"/>
              </a:rPr>
              <a:t>，</a:t>
            </a:r>
            <a:r>
              <a:rPr lang="zh-CN" altLang="en-US" dirty="0">
                <a:solidFill>
                  <a:srgbClr val="585858"/>
                </a:solidFill>
                <a:latin typeface="Lato" panose="020F0502020204030203" pitchFamily="34" charset="0"/>
              </a:rPr>
              <a:t>给每个请求返回一个新的实例，保证线程安全，同时交给</a:t>
            </a:r>
            <a:r>
              <a:rPr lang="en" altLang="zh-CN" dirty="0" err="1">
                <a:solidFill>
                  <a:srgbClr val="585858"/>
                </a:solidFill>
                <a:latin typeface="Lato" panose="020F0502020204030203" pitchFamily="34" charset="0"/>
              </a:rPr>
              <a:t>MultipartRequest</a:t>
            </a:r>
            <a:r>
              <a:rPr lang="zh-CN" altLang="en-US" dirty="0">
                <a:solidFill>
                  <a:srgbClr val="585858"/>
                </a:solidFill>
                <a:latin typeface="Lato" panose="020F0502020204030203" pitchFamily="34" charset="0"/>
              </a:rPr>
              <a:t>类处理</a:t>
            </a:r>
            <a:endParaRPr lang="zh-CN" altLang="en-US" dirty="0"/>
          </a:p>
        </p:txBody>
      </p:sp>
      <p:pic>
        <p:nvPicPr>
          <p:cNvPr id="10" name="Picture 4">
            <a:extLst>
              <a:ext uri="{FF2B5EF4-FFF2-40B4-BE49-F238E27FC236}">
                <a16:creationId xmlns:a16="http://schemas.microsoft.com/office/drawing/2014/main" id="{90C197CD-EA2E-BA47-9C84-19EFD2D40D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452"/>
          <a:stretch/>
        </p:blipFill>
        <p:spPr bwMode="auto">
          <a:xfrm>
            <a:off x="3044092" y="2715994"/>
            <a:ext cx="6103815" cy="3675794"/>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AA730BEA-7A07-BB4A-B769-EA6FFF697859}"/>
              </a:ext>
            </a:extLst>
          </p:cNvPr>
          <p:cNvSpPr/>
          <p:nvPr/>
        </p:nvSpPr>
        <p:spPr>
          <a:xfrm>
            <a:off x="6693877" y="3810000"/>
            <a:ext cx="691661" cy="187569"/>
          </a:xfrm>
          <a:prstGeom prst="rect">
            <a:avLst/>
          </a:prstGeom>
          <a:noFill/>
          <a:ln w="38100">
            <a:solidFill>
              <a:srgbClr val="58AD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10B538AD-B90C-7544-82BC-41CE3CD8C44B}"/>
              </a:ext>
            </a:extLst>
          </p:cNvPr>
          <p:cNvSpPr/>
          <p:nvPr/>
        </p:nvSpPr>
        <p:spPr>
          <a:xfrm>
            <a:off x="4806463" y="3809999"/>
            <a:ext cx="1207475" cy="187569"/>
          </a:xfrm>
          <a:prstGeom prst="rect">
            <a:avLst/>
          </a:prstGeom>
          <a:noFill/>
          <a:ln w="38100">
            <a:solidFill>
              <a:srgbClr val="58AD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8458636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02149" y="541920"/>
            <a:ext cx="3416320"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组件、框架漏洞分析</a:t>
            </a:r>
          </a:p>
        </p:txBody>
      </p:sp>
      <p:sp>
        <p:nvSpPr>
          <p:cNvPr id="8" name="矩形 7">
            <a:extLst>
              <a:ext uri="{FF2B5EF4-FFF2-40B4-BE49-F238E27FC236}">
                <a16:creationId xmlns:a16="http://schemas.microsoft.com/office/drawing/2014/main" id="{81421290-CC72-1847-8062-78BD61C22A79}"/>
              </a:ext>
            </a:extLst>
          </p:cNvPr>
          <p:cNvSpPr/>
          <p:nvPr/>
        </p:nvSpPr>
        <p:spPr>
          <a:xfrm>
            <a:off x="1250485" y="1235902"/>
            <a:ext cx="1765228" cy="40204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sz="1400" b="1" dirty="0">
                <a:solidFill>
                  <a:schemeClr val="bg1"/>
                </a:solidFill>
                <a:latin typeface="微软雅黑" panose="020B0503020204020204" pitchFamily="34" charset="-122"/>
                <a:ea typeface="微软雅黑" panose="020B0503020204020204" pitchFamily="34" charset="-122"/>
              </a:rPr>
              <a:t>S2-045</a:t>
            </a:r>
            <a:r>
              <a:rPr lang="zh-CN" altLang="en" sz="1400" b="1" dirty="0">
                <a:solidFill>
                  <a:schemeClr val="bg1"/>
                </a:solidFill>
                <a:latin typeface="微软雅黑" panose="020B0503020204020204" pitchFamily="34" charset="-122"/>
                <a:ea typeface="微软雅黑" panose="020B0503020204020204" pitchFamily="34" charset="-122"/>
              </a:rPr>
              <a:t>的</a:t>
            </a:r>
            <a:r>
              <a:rPr lang="zh-CN" altLang="en-US" sz="1400" b="1" dirty="0">
                <a:solidFill>
                  <a:schemeClr val="bg1"/>
                </a:solidFill>
                <a:latin typeface="微软雅黑" panose="020B0503020204020204" pitchFamily="34" charset="-122"/>
                <a:ea typeface="微软雅黑" panose="020B0503020204020204" pitchFamily="34" charset="-122"/>
              </a:rPr>
              <a:t>流程</a:t>
            </a:r>
            <a:endParaRPr lang="en" altLang="zh-CN" sz="1400" b="1" dirty="0">
              <a:solidFill>
                <a:schemeClr val="bg1"/>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3C9C1301-EF25-3441-9438-83A6555B3473}"/>
              </a:ext>
            </a:extLst>
          </p:cNvPr>
          <p:cNvSpPr/>
          <p:nvPr/>
        </p:nvSpPr>
        <p:spPr>
          <a:xfrm>
            <a:off x="1602149" y="1637950"/>
            <a:ext cx="11254153" cy="462947"/>
          </a:xfrm>
          <a:prstGeom prst="rect">
            <a:avLst/>
          </a:prstGeom>
        </p:spPr>
        <p:txBody>
          <a:bodyPr wrap="square">
            <a:spAutoFit/>
          </a:bodyPr>
          <a:lstStyle/>
          <a:p>
            <a:pPr>
              <a:lnSpc>
                <a:spcPct val="150000"/>
              </a:lnSpc>
            </a:pPr>
            <a:r>
              <a:rPr lang="zh-CN" altLang="en-US" dirty="0">
                <a:solidFill>
                  <a:srgbClr val="585858"/>
                </a:solidFill>
                <a:latin typeface="Lato" panose="020F0502020204030203" pitchFamily="34" charset="0"/>
              </a:rPr>
              <a:t>通过</a:t>
            </a:r>
            <a:r>
              <a:rPr lang="en" altLang="zh-CN" dirty="0" err="1">
                <a:solidFill>
                  <a:srgbClr val="585858"/>
                </a:solidFill>
                <a:latin typeface="Lato" panose="020F0502020204030203" pitchFamily="34" charset="0"/>
              </a:rPr>
              <a:t>getSaveDir</a:t>
            </a:r>
            <a:r>
              <a:rPr lang="en" altLang="zh-CN" dirty="0">
                <a:solidFill>
                  <a:srgbClr val="585858"/>
                </a:solidFill>
                <a:latin typeface="Lato" panose="020F0502020204030203" pitchFamily="34" charset="0"/>
              </a:rPr>
              <a:t>()</a:t>
            </a:r>
            <a:r>
              <a:rPr lang="zh-CN" altLang="en-US" dirty="0">
                <a:solidFill>
                  <a:srgbClr val="585858"/>
                </a:solidFill>
                <a:latin typeface="Lato" panose="020F0502020204030203" pitchFamily="34" charset="0"/>
              </a:rPr>
              <a:t>，来获取保存上传路径。</a:t>
            </a:r>
            <a:endParaRPr lang="zh-CN" altLang="en-US" dirty="0"/>
          </a:p>
        </p:txBody>
      </p:sp>
      <p:pic>
        <p:nvPicPr>
          <p:cNvPr id="10242" name="Picture 2">
            <a:extLst>
              <a:ext uri="{FF2B5EF4-FFF2-40B4-BE49-F238E27FC236}">
                <a16:creationId xmlns:a16="http://schemas.microsoft.com/office/drawing/2014/main" id="{F37A9524-2A01-9745-8576-D3060D9EED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484"/>
          <a:stretch/>
        </p:blipFill>
        <p:spPr bwMode="auto">
          <a:xfrm>
            <a:off x="2803769" y="2210760"/>
            <a:ext cx="6584462" cy="402622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8382CCB7-7114-BE40-84FD-0208621EC51B}"/>
              </a:ext>
            </a:extLst>
          </p:cNvPr>
          <p:cNvSpPr/>
          <p:nvPr/>
        </p:nvSpPr>
        <p:spPr>
          <a:xfrm>
            <a:off x="4255478" y="2579922"/>
            <a:ext cx="1207475" cy="187569"/>
          </a:xfrm>
          <a:prstGeom prst="rect">
            <a:avLst/>
          </a:prstGeom>
          <a:noFill/>
          <a:ln w="38100">
            <a:solidFill>
              <a:srgbClr val="58AD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2299902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02149" y="541920"/>
            <a:ext cx="3416320"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组件、框架漏洞分析</a:t>
            </a:r>
          </a:p>
        </p:txBody>
      </p:sp>
      <p:sp>
        <p:nvSpPr>
          <p:cNvPr id="8" name="矩形 7">
            <a:extLst>
              <a:ext uri="{FF2B5EF4-FFF2-40B4-BE49-F238E27FC236}">
                <a16:creationId xmlns:a16="http://schemas.microsoft.com/office/drawing/2014/main" id="{81421290-CC72-1847-8062-78BD61C22A79}"/>
              </a:ext>
            </a:extLst>
          </p:cNvPr>
          <p:cNvSpPr/>
          <p:nvPr/>
        </p:nvSpPr>
        <p:spPr>
          <a:xfrm>
            <a:off x="1250485" y="1235902"/>
            <a:ext cx="1765228" cy="40204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sz="1400" b="1" dirty="0">
                <a:solidFill>
                  <a:schemeClr val="bg1"/>
                </a:solidFill>
                <a:latin typeface="微软雅黑" panose="020B0503020204020204" pitchFamily="34" charset="-122"/>
                <a:ea typeface="微软雅黑" panose="020B0503020204020204" pitchFamily="34" charset="-122"/>
              </a:rPr>
              <a:t>S2-045</a:t>
            </a:r>
            <a:r>
              <a:rPr lang="zh-CN" altLang="en" sz="1400" b="1" dirty="0">
                <a:solidFill>
                  <a:schemeClr val="bg1"/>
                </a:solidFill>
                <a:latin typeface="微软雅黑" panose="020B0503020204020204" pitchFamily="34" charset="-122"/>
                <a:ea typeface="微软雅黑" panose="020B0503020204020204" pitchFamily="34" charset="-122"/>
              </a:rPr>
              <a:t>的</a:t>
            </a:r>
            <a:r>
              <a:rPr lang="zh-CN" altLang="en-US" sz="1400" b="1" dirty="0">
                <a:solidFill>
                  <a:schemeClr val="bg1"/>
                </a:solidFill>
                <a:latin typeface="微软雅黑" panose="020B0503020204020204" pitchFamily="34" charset="-122"/>
                <a:ea typeface="微软雅黑" panose="020B0503020204020204" pitchFamily="34" charset="-122"/>
              </a:rPr>
              <a:t>流程</a:t>
            </a:r>
            <a:endParaRPr lang="en" altLang="zh-CN" sz="1400" b="1" dirty="0">
              <a:solidFill>
                <a:schemeClr val="bg1"/>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3C9C1301-EF25-3441-9438-83A6555B3473}"/>
              </a:ext>
            </a:extLst>
          </p:cNvPr>
          <p:cNvSpPr/>
          <p:nvPr/>
        </p:nvSpPr>
        <p:spPr>
          <a:xfrm>
            <a:off x="1250485" y="1637950"/>
            <a:ext cx="10179515" cy="881075"/>
          </a:xfrm>
          <a:prstGeom prst="rect">
            <a:avLst/>
          </a:prstGeom>
        </p:spPr>
        <p:txBody>
          <a:bodyPr wrap="square">
            <a:spAutoFit/>
          </a:bodyPr>
          <a:lstStyle/>
          <a:p>
            <a:pPr>
              <a:lnSpc>
                <a:spcPct val="150000"/>
              </a:lnSpc>
            </a:pPr>
            <a:r>
              <a:rPr lang="zh-CN" altLang="en-US" dirty="0"/>
              <a:t>      </a:t>
            </a:r>
            <a:r>
              <a:rPr lang="en" altLang="zh-CN" dirty="0"/>
              <a:t> </a:t>
            </a:r>
            <a:r>
              <a:rPr lang="zh-CN" altLang="en" dirty="0"/>
              <a:t>在这个</a:t>
            </a:r>
            <a:r>
              <a:rPr lang="zh-CN" altLang="en-US" dirty="0"/>
              <a:t>过程中，</a:t>
            </a:r>
            <a:r>
              <a:rPr lang="en" altLang="zh-CN" dirty="0" err="1"/>
              <a:t>MultiPartRequestWrapper</a:t>
            </a:r>
            <a:r>
              <a:rPr lang="zh-CN" altLang="en-US" dirty="0"/>
              <a:t>类通过获取如下参数，来对收集错误信息，文件信息和默认的本地配置进行封装返回。</a:t>
            </a:r>
          </a:p>
        </p:txBody>
      </p:sp>
      <p:pic>
        <p:nvPicPr>
          <p:cNvPr id="11266" name="Picture 2">
            <a:extLst>
              <a:ext uri="{FF2B5EF4-FFF2-40B4-BE49-F238E27FC236}">
                <a16:creationId xmlns:a16="http://schemas.microsoft.com/office/drawing/2014/main" id="{57D26798-2F2A-8C4E-BB2C-6D5A10527F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6202"/>
          <a:stretch/>
        </p:blipFill>
        <p:spPr bwMode="auto">
          <a:xfrm>
            <a:off x="3341088" y="2519025"/>
            <a:ext cx="5998308" cy="9144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E2641F93-B509-0747-A630-EA90D24F7EA3}"/>
              </a:ext>
            </a:extLst>
          </p:cNvPr>
          <p:cNvSpPr/>
          <p:nvPr/>
        </p:nvSpPr>
        <p:spPr>
          <a:xfrm>
            <a:off x="1250485" y="3563691"/>
            <a:ext cx="9968500" cy="878446"/>
          </a:xfrm>
          <a:prstGeom prst="rect">
            <a:avLst/>
          </a:prstGeom>
        </p:spPr>
        <p:txBody>
          <a:bodyPr wrap="square">
            <a:spAutoFit/>
          </a:bodyPr>
          <a:lstStyle/>
          <a:p>
            <a:pPr>
              <a:lnSpc>
                <a:spcPct val="150000"/>
              </a:lnSpc>
            </a:pPr>
            <a:r>
              <a:rPr lang="zh-CN" altLang="en-US" dirty="0">
                <a:solidFill>
                  <a:srgbClr val="585858"/>
                </a:solidFill>
                <a:latin typeface="Lato" panose="020F0502020204030203" pitchFamily="34" charset="0"/>
              </a:rPr>
              <a:t>      漏洞发生在</a:t>
            </a:r>
            <a:r>
              <a:rPr lang="en" altLang="zh-CN" dirty="0" err="1">
                <a:solidFill>
                  <a:srgbClr val="585858"/>
                </a:solidFill>
                <a:latin typeface="Lato" panose="020F0502020204030203" pitchFamily="34" charset="0"/>
              </a:rPr>
              <a:t>MultiPartRequestWrapper</a:t>
            </a:r>
            <a:r>
              <a:rPr lang="zh-CN" altLang="en-US" dirty="0">
                <a:solidFill>
                  <a:srgbClr val="585858"/>
                </a:solidFill>
                <a:latin typeface="Lato" panose="020F0502020204030203" pitchFamily="34" charset="0"/>
              </a:rPr>
              <a:t>会通过调用</a:t>
            </a:r>
            <a:r>
              <a:rPr lang="en" altLang="zh-CN" dirty="0" err="1">
                <a:solidFill>
                  <a:srgbClr val="585858"/>
                </a:solidFill>
                <a:latin typeface="Lato" panose="020F0502020204030203" pitchFamily="34" charset="0"/>
              </a:rPr>
              <a:t>JakartaMultiPartRequest.java</a:t>
            </a:r>
            <a:r>
              <a:rPr lang="zh-CN" altLang="en-US" dirty="0">
                <a:solidFill>
                  <a:srgbClr val="585858"/>
                </a:solidFill>
                <a:latin typeface="Lato" panose="020F0502020204030203" pitchFamily="34" charset="0"/>
              </a:rPr>
              <a:t>的</a:t>
            </a:r>
            <a:r>
              <a:rPr lang="en" altLang="zh-CN" dirty="0">
                <a:solidFill>
                  <a:srgbClr val="585858"/>
                </a:solidFill>
                <a:latin typeface="Lato" panose="020F0502020204030203" pitchFamily="34" charset="0"/>
              </a:rPr>
              <a:t>parse</a:t>
            </a:r>
            <a:r>
              <a:rPr lang="zh-CN" altLang="en-US" dirty="0">
                <a:solidFill>
                  <a:srgbClr val="585858"/>
                </a:solidFill>
                <a:latin typeface="Lato" panose="020F0502020204030203" pitchFamily="34" charset="0"/>
              </a:rPr>
              <a:t>进行解析请求。</a:t>
            </a:r>
            <a:endParaRPr lang="zh-CN" altLang="en-US" dirty="0"/>
          </a:p>
        </p:txBody>
      </p:sp>
      <p:pic>
        <p:nvPicPr>
          <p:cNvPr id="11268" name="Picture 4">
            <a:extLst>
              <a:ext uri="{FF2B5EF4-FFF2-40B4-BE49-F238E27FC236}">
                <a16:creationId xmlns:a16="http://schemas.microsoft.com/office/drawing/2014/main" id="{C3517665-72A8-934F-80FC-9E891D9B2CD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7190"/>
          <a:stretch/>
        </p:blipFill>
        <p:spPr bwMode="auto">
          <a:xfrm>
            <a:off x="2032000" y="4743652"/>
            <a:ext cx="8128000" cy="878446"/>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5C91DC40-52D0-1447-9585-1A4F7D7ADCE0}"/>
              </a:ext>
            </a:extLst>
          </p:cNvPr>
          <p:cNvSpPr/>
          <p:nvPr/>
        </p:nvSpPr>
        <p:spPr>
          <a:xfrm>
            <a:off x="3505201" y="5089090"/>
            <a:ext cx="1207475" cy="187569"/>
          </a:xfrm>
          <a:prstGeom prst="rect">
            <a:avLst/>
          </a:prstGeom>
          <a:noFill/>
          <a:ln w="38100">
            <a:solidFill>
              <a:srgbClr val="58AD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282463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73399" y="590046"/>
            <a:ext cx="2339102"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编程漏洞威胁</a:t>
            </a:r>
          </a:p>
        </p:txBody>
      </p:sp>
      <p:sp>
        <p:nvSpPr>
          <p:cNvPr id="20" name="矩形 19">
            <a:extLst>
              <a:ext uri="{FF2B5EF4-FFF2-40B4-BE49-F238E27FC236}">
                <a16:creationId xmlns:a16="http://schemas.microsoft.com/office/drawing/2014/main" id="{B870EA4D-9CF2-024C-888D-A96A070EEF54}"/>
              </a:ext>
            </a:extLst>
          </p:cNvPr>
          <p:cNvSpPr/>
          <p:nvPr/>
        </p:nvSpPr>
        <p:spPr>
          <a:xfrm>
            <a:off x="703223" y="1581782"/>
            <a:ext cx="1154097" cy="12261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7AC259"/>
              </a:solidFill>
            </a:endParaRPr>
          </a:p>
        </p:txBody>
      </p:sp>
      <p:sp>
        <p:nvSpPr>
          <p:cNvPr id="21" name="矩形 20">
            <a:extLst>
              <a:ext uri="{FF2B5EF4-FFF2-40B4-BE49-F238E27FC236}">
                <a16:creationId xmlns:a16="http://schemas.microsoft.com/office/drawing/2014/main" id="{5E19FAFA-3B26-DB4E-8007-74E42F0B01FF}"/>
              </a:ext>
            </a:extLst>
          </p:cNvPr>
          <p:cNvSpPr/>
          <p:nvPr/>
        </p:nvSpPr>
        <p:spPr>
          <a:xfrm>
            <a:off x="693829" y="1302351"/>
            <a:ext cx="1210588" cy="430311"/>
          </a:xfrm>
          <a:prstGeom prst="rect">
            <a:avLst/>
          </a:prstGeom>
        </p:spPr>
        <p:txBody>
          <a:bodyPr wrap="none">
            <a:spAutoFit/>
          </a:bodyPr>
          <a:lstStyle/>
          <a:p>
            <a:pPr>
              <a:lnSpc>
                <a:spcPct val="120000"/>
              </a:lnSpc>
            </a:pPr>
            <a:r>
              <a:rPr lang="zh-CN" altLang="en-US" sz="2000" b="1" dirty="0">
                <a:latin typeface="Microsoft YaHei" panose="020B0503020204020204" pitchFamily="34" charset="-122"/>
                <a:ea typeface="Microsoft YaHei" panose="020B0503020204020204" pitchFamily="34" charset="-122"/>
                <a:cs typeface="+mn-ea"/>
              </a:rPr>
              <a:t>实例分析</a:t>
            </a:r>
          </a:p>
        </p:txBody>
      </p:sp>
      <p:sp>
        <p:nvSpPr>
          <p:cNvPr id="2" name="矩形 1">
            <a:extLst>
              <a:ext uri="{FF2B5EF4-FFF2-40B4-BE49-F238E27FC236}">
                <a16:creationId xmlns:a16="http://schemas.microsoft.com/office/drawing/2014/main" id="{272FC931-3A4C-4040-BC27-EE012EF51B07}"/>
              </a:ext>
            </a:extLst>
          </p:cNvPr>
          <p:cNvSpPr/>
          <p:nvPr/>
        </p:nvSpPr>
        <p:spPr>
          <a:xfrm>
            <a:off x="1011398" y="1729236"/>
            <a:ext cx="2601481" cy="369332"/>
          </a:xfrm>
          <a:prstGeom prst="rect">
            <a:avLst/>
          </a:prstGeom>
        </p:spPr>
        <p:txBody>
          <a:bodyPr wrap="none">
            <a:spAutoFit/>
          </a:bodyPr>
          <a:lstStyle/>
          <a:p>
            <a:r>
              <a:rPr lang="zh-CN" altLang="en-US" b="1" dirty="0">
                <a:solidFill>
                  <a:srgbClr val="C00000"/>
                </a:solidFill>
                <a:latin typeface="LiberationSerif"/>
              </a:rPr>
              <a:t>（</a:t>
            </a:r>
            <a:r>
              <a:rPr lang="en-US" altLang="zh-CN" b="1" dirty="0">
                <a:solidFill>
                  <a:srgbClr val="C00000"/>
                </a:solidFill>
                <a:latin typeface="LiberationSerif"/>
              </a:rPr>
              <a:t>5</a:t>
            </a:r>
            <a:r>
              <a:rPr lang="zh-CN" altLang="en-US" b="1" dirty="0">
                <a:solidFill>
                  <a:srgbClr val="C00000"/>
                </a:solidFill>
                <a:latin typeface="LiberationSerif"/>
              </a:rPr>
              <a:t>）</a:t>
            </a:r>
            <a:r>
              <a:rPr lang="en" altLang="zh-CN" b="1" dirty="0" err="1">
                <a:solidFill>
                  <a:srgbClr val="C00000"/>
                </a:solidFill>
                <a:latin typeface="LiberationSerif"/>
              </a:rPr>
              <a:t>MyBatis</a:t>
            </a:r>
            <a:r>
              <a:rPr lang="zh-CN" altLang="en-US" b="1" dirty="0">
                <a:solidFill>
                  <a:srgbClr val="C00000"/>
                </a:solidFill>
                <a:latin typeface="LiberationSerif"/>
              </a:rPr>
              <a:t>中</a:t>
            </a:r>
            <a:r>
              <a:rPr lang="en-US" altLang="zh-CN" b="1" dirty="0">
                <a:solidFill>
                  <a:srgbClr val="C00000"/>
                </a:solidFill>
                <a:latin typeface="LiberationSerif"/>
              </a:rPr>
              <a:t>SQL</a:t>
            </a:r>
            <a:r>
              <a:rPr lang="zh-CN" altLang="en-US" b="1" dirty="0">
                <a:solidFill>
                  <a:srgbClr val="C00000"/>
                </a:solidFill>
                <a:latin typeface="LiberationSerif"/>
              </a:rPr>
              <a:t>注入</a:t>
            </a:r>
          </a:p>
        </p:txBody>
      </p:sp>
      <p:sp>
        <p:nvSpPr>
          <p:cNvPr id="5" name="矩形 4">
            <a:extLst>
              <a:ext uri="{FF2B5EF4-FFF2-40B4-BE49-F238E27FC236}">
                <a16:creationId xmlns:a16="http://schemas.microsoft.com/office/drawing/2014/main" id="{F1B097C3-9034-604F-A28D-C0EECA041DD4}"/>
              </a:ext>
            </a:extLst>
          </p:cNvPr>
          <p:cNvSpPr/>
          <p:nvPr/>
        </p:nvSpPr>
        <p:spPr>
          <a:xfrm>
            <a:off x="1127703" y="2098568"/>
            <a:ext cx="10431666" cy="1296445"/>
          </a:xfrm>
          <a:prstGeom prst="rect">
            <a:avLst/>
          </a:prstGeom>
        </p:spPr>
        <p:txBody>
          <a:bodyPr wrap="square">
            <a:spAutoFit/>
          </a:bodyPr>
          <a:lstStyle/>
          <a:p>
            <a:pPr>
              <a:lnSpc>
                <a:spcPct val="150000"/>
              </a:lnSpc>
            </a:pPr>
            <a:r>
              <a:rPr lang="zh-CN" altLang="en-US" dirty="0">
                <a:solidFill>
                  <a:srgbClr val="C00000"/>
                </a:solidFill>
                <a:latin typeface="DroidSansFallback"/>
              </a:rPr>
              <a:t>        </a:t>
            </a:r>
            <a:r>
              <a:rPr lang="en-US" altLang="zh-CN" b="1" dirty="0">
                <a:solidFill>
                  <a:srgbClr val="C00000"/>
                </a:solidFill>
                <a:latin typeface="DroidSansFallback"/>
              </a:rPr>
              <a:t>#</a:t>
            </a:r>
            <a:r>
              <a:rPr lang="en-US" altLang="zh-CN" b="1" dirty="0">
                <a:solidFill>
                  <a:srgbClr val="C00000"/>
                </a:solidFill>
                <a:latin typeface="LiberationSerif"/>
              </a:rPr>
              <a:t>{}</a:t>
            </a:r>
            <a:r>
              <a:rPr lang="zh-CN" altLang="en-US" dirty="0">
                <a:solidFill>
                  <a:srgbClr val="212121"/>
                </a:solidFill>
                <a:latin typeface="DroidSansFallback"/>
              </a:rPr>
              <a:t>在底层实现上使用</a:t>
            </a:r>
            <a:r>
              <a:rPr lang="zh-CN" altLang="en-US" dirty="0">
                <a:solidFill>
                  <a:srgbClr val="212121"/>
                </a:solidFill>
                <a:latin typeface="LiberationSerif"/>
              </a:rPr>
              <a:t>“</a:t>
            </a:r>
            <a:r>
              <a:rPr lang="en-US" altLang="zh-CN" dirty="0">
                <a:solidFill>
                  <a:srgbClr val="212121"/>
                </a:solidFill>
                <a:latin typeface="DroidSansFallback"/>
              </a:rPr>
              <a:t>?</a:t>
            </a:r>
            <a:r>
              <a:rPr lang="zh-CN" altLang="en-US" dirty="0">
                <a:solidFill>
                  <a:srgbClr val="212121"/>
                </a:solidFill>
                <a:latin typeface="LiberationSerif"/>
              </a:rPr>
              <a:t>”</a:t>
            </a:r>
            <a:r>
              <a:rPr lang="zh-CN" altLang="en-US" dirty="0">
                <a:solidFill>
                  <a:srgbClr val="212121"/>
                </a:solidFill>
                <a:latin typeface="DroidSansFallback"/>
              </a:rPr>
              <a:t>作为占位符来生成</a:t>
            </a:r>
            <a:r>
              <a:rPr lang="en" altLang="zh-CN" dirty="0" err="1">
                <a:solidFill>
                  <a:srgbClr val="212121"/>
                </a:solidFill>
                <a:latin typeface="LiberationSerif"/>
              </a:rPr>
              <a:t>PreparedStatement</a:t>
            </a:r>
            <a:r>
              <a:rPr lang="zh-CN" altLang="en" dirty="0">
                <a:solidFill>
                  <a:srgbClr val="212121"/>
                </a:solidFill>
                <a:latin typeface="DroidSansFallback"/>
              </a:rPr>
              <a:t>，</a:t>
            </a:r>
            <a:r>
              <a:rPr lang="zh-CN" altLang="en-US" dirty="0">
                <a:solidFill>
                  <a:srgbClr val="212121"/>
                </a:solidFill>
                <a:latin typeface="DroidSansFallback"/>
              </a:rPr>
              <a:t>也是参数化查询预编译的机制，这样既快又安全。 </a:t>
            </a:r>
            <a:endParaRPr lang="en-US" altLang="zh-CN" dirty="0">
              <a:solidFill>
                <a:srgbClr val="212121"/>
              </a:solidFill>
              <a:latin typeface="DroidSansFallback"/>
            </a:endParaRPr>
          </a:p>
          <a:p>
            <a:pPr>
              <a:lnSpc>
                <a:spcPct val="150000"/>
              </a:lnSpc>
            </a:pPr>
            <a:r>
              <a:rPr lang="zh-CN" altLang="en-US" b="1" dirty="0">
                <a:solidFill>
                  <a:srgbClr val="C00000"/>
                </a:solidFill>
                <a:latin typeface="LiberationSerif"/>
              </a:rPr>
              <a:t>        </a:t>
            </a:r>
            <a:r>
              <a:rPr lang="en-US" altLang="zh-CN" b="1" dirty="0">
                <a:solidFill>
                  <a:srgbClr val="C00000"/>
                </a:solidFill>
                <a:latin typeface="LiberationSerif"/>
              </a:rPr>
              <a:t>${}</a:t>
            </a:r>
            <a:r>
              <a:rPr lang="zh-CN" altLang="en-US" dirty="0">
                <a:solidFill>
                  <a:srgbClr val="212121"/>
                </a:solidFill>
                <a:latin typeface="DroidSansFallback"/>
              </a:rPr>
              <a:t>将传入的数据直接显示生成在</a:t>
            </a:r>
            <a:r>
              <a:rPr lang="en" altLang="zh-CN" dirty="0">
                <a:solidFill>
                  <a:srgbClr val="212121"/>
                </a:solidFill>
                <a:latin typeface="LiberationSerif"/>
              </a:rPr>
              <a:t>SQL</a:t>
            </a:r>
            <a:r>
              <a:rPr lang="zh-CN" altLang="en-US" dirty="0">
                <a:solidFill>
                  <a:srgbClr val="212121"/>
                </a:solidFill>
                <a:latin typeface="DroidSansFallback"/>
              </a:rPr>
              <a:t>语句中，类似于字符串拼接，可能会出现</a:t>
            </a:r>
            <a:r>
              <a:rPr lang="en" altLang="zh-CN" dirty="0">
                <a:solidFill>
                  <a:srgbClr val="212121"/>
                </a:solidFill>
                <a:latin typeface="LiberationSerif"/>
              </a:rPr>
              <a:t>SQL</a:t>
            </a:r>
            <a:r>
              <a:rPr lang="zh-CN" altLang="en-US" dirty="0">
                <a:solidFill>
                  <a:srgbClr val="212121"/>
                </a:solidFill>
                <a:latin typeface="DroidSansFallback"/>
              </a:rPr>
              <a:t>注入的风险。 </a:t>
            </a:r>
            <a:endParaRPr lang="zh-CN" altLang="en-US" dirty="0">
              <a:effectLst/>
            </a:endParaRPr>
          </a:p>
        </p:txBody>
      </p:sp>
      <p:pic>
        <p:nvPicPr>
          <p:cNvPr id="6" name="图片 5">
            <a:extLst>
              <a:ext uri="{FF2B5EF4-FFF2-40B4-BE49-F238E27FC236}">
                <a16:creationId xmlns:a16="http://schemas.microsoft.com/office/drawing/2014/main" id="{A132A891-8F95-4246-86C5-9E97EB144D00}"/>
              </a:ext>
            </a:extLst>
          </p:cNvPr>
          <p:cNvPicPr>
            <a:picLocks noChangeAspect="1"/>
          </p:cNvPicPr>
          <p:nvPr/>
        </p:nvPicPr>
        <p:blipFill>
          <a:blip r:embed="rId3"/>
          <a:stretch>
            <a:fillRect/>
          </a:stretch>
        </p:blipFill>
        <p:spPr>
          <a:xfrm>
            <a:off x="3233821" y="3416205"/>
            <a:ext cx="5892800" cy="640852"/>
          </a:xfrm>
          <a:prstGeom prst="rect">
            <a:avLst/>
          </a:prstGeom>
        </p:spPr>
      </p:pic>
      <p:pic>
        <p:nvPicPr>
          <p:cNvPr id="10" name="图片 9">
            <a:extLst>
              <a:ext uri="{FF2B5EF4-FFF2-40B4-BE49-F238E27FC236}">
                <a16:creationId xmlns:a16="http://schemas.microsoft.com/office/drawing/2014/main" id="{E41DCFFA-D28E-FC44-B8BA-A1F60721DDE4}"/>
              </a:ext>
            </a:extLst>
          </p:cNvPr>
          <p:cNvPicPr>
            <a:picLocks noChangeAspect="1"/>
          </p:cNvPicPr>
          <p:nvPr/>
        </p:nvPicPr>
        <p:blipFill>
          <a:blip r:embed="rId4"/>
          <a:stretch>
            <a:fillRect/>
          </a:stretch>
        </p:blipFill>
        <p:spPr>
          <a:xfrm>
            <a:off x="3241509" y="4155430"/>
            <a:ext cx="5829300" cy="2292589"/>
          </a:xfrm>
          <a:prstGeom prst="rect">
            <a:avLst/>
          </a:prstGeom>
        </p:spPr>
      </p:pic>
    </p:spTree>
    <p:extLst>
      <p:ext uri="{BB962C8B-B14F-4D97-AF65-F5344CB8AC3E}">
        <p14:creationId xmlns:p14="http://schemas.microsoft.com/office/powerpoint/2010/main" val="38016269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02149" y="541920"/>
            <a:ext cx="3416320"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组件、框架漏洞分析</a:t>
            </a:r>
          </a:p>
        </p:txBody>
      </p:sp>
      <p:sp>
        <p:nvSpPr>
          <p:cNvPr id="8" name="矩形 7">
            <a:extLst>
              <a:ext uri="{FF2B5EF4-FFF2-40B4-BE49-F238E27FC236}">
                <a16:creationId xmlns:a16="http://schemas.microsoft.com/office/drawing/2014/main" id="{81421290-CC72-1847-8062-78BD61C22A79}"/>
              </a:ext>
            </a:extLst>
          </p:cNvPr>
          <p:cNvSpPr/>
          <p:nvPr/>
        </p:nvSpPr>
        <p:spPr>
          <a:xfrm>
            <a:off x="1250485" y="1235902"/>
            <a:ext cx="1765228" cy="40204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sz="1400" b="1" dirty="0">
                <a:solidFill>
                  <a:schemeClr val="bg1"/>
                </a:solidFill>
                <a:latin typeface="微软雅黑" panose="020B0503020204020204" pitchFamily="34" charset="-122"/>
                <a:ea typeface="微软雅黑" panose="020B0503020204020204" pitchFamily="34" charset="-122"/>
              </a:rPr>
              <a:t>S2-045</a:t>
            </a:r>
            <a:r>
              <a:rPr lang="zh-CN" altLang="en" sz="1400" b="1" dirty="0">
                <a:solidFill>
                  <a:schemeClr val="bg1"/>
                </a:solidFill>
                <a:latin typeface="微软雅黑" panose="020B0503020204020204" pitchFamily="34" charset="-122"/>
                <a:ea typeface="微软雅黑" panose="020B0503020204020204" pitchFamily="34" charset="-122"/>
              </a:rPr>
              <a:t>的</a:t>
            </a:r>
            <a:r>
              <a:rPr lang="zh-CN" altLang="en-US" sz="1400" b="1" dirty="0">
                <a:solidFill>
                  <a:schemeClr val="bg1"/>
                </a:solidFill>
                <a:latin typeface="微软雅黑" panose="020B0503020204020204" pitchFamily="34" charset="-122"/>
                <a:ea typeface="微软雅黑" panose="020B0503020204020204" pitchFamily="34" charset="-122"/>
              </a:rPr>
              <a:t>流程</a:t>
            </a:r>
            <a:endParaRPr lang="en" altLang="zh-CN" sz="1400" b="1" dirty="0">
              <a:solidFill>
                <a:schemeClr val="bg1"/>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55393C34-996E-0E43-A5B3-015045B52CB3}"/>
              </a:ext>
            </a:extLst>
          </p:cNvPr>
          <p:cNvSpPr/>
          <p:nvPr/>
        </p:nvSpPr>
        <p:spPr>
          <a:xfrm>
            <a:off x="1602149" y="1808712"/>
            <a:ext cx="4668266" cy="369332"/>
          </a:xfrm>
          <a:prstGeom prst="rect">
            <a:avLst/>
          </a:prstGeom>
        </p:spPr>
        <p:txBody>
          <a:bodyPr wrap="none">
            <a:spAutoFit/>
          </a:bodyPr>
          <a:lstStyle/>
          <a:p>
            <a:r>
              <a:rPr lang="en" altLang="zh-CN" dirty="0">
                <a:solidFill>
                  <a:srgbClr val="585858"/>
                </a:solidFill>
                <a:latin typeface="Lato" panose="020F0502020204030203" pitchFamily="34" charset="0"/>
              </a:rPr>
              <a:t> parse</a:t>
            </a:r>
            <a:r>
              <a:rPr lang="zh-CN" altLang="en-US" dirty="0">
                <a:solidFill>
                  <a:srgbClr val="585858"/>
                </a:solidFill>
                <a:latin typeface="Lato" panose="020F0502020204030203" pitchFamily="34" charset="0"/>
              </a:rPr>
              <a:t>函数又会调用</a:t>
            </a:r>
            <a:r>
              <a:rPr lang="en" altLang="zh-CN" dirty="0" err="1">
                <a:solidFill>
                  <a:srgbClr val="585858"/>
                </a:solidFill>
                <a:latin typeface="Lato" panose="020F0502020204030203" pitchFamily="34" charset="0"/>
              </a:rPr>
              <a:t>buildErrotMessage</a:t>
            </a:r>
            <a:r>
              <a:rPr lang="en" altLang="zh-CN" dirty="0">
                <a:solidFill>
                  <a:srgbClr val="585858"/>
                </a:solidFill>
                <a:latin typeface="Lato" panose="020F0502020204030203" pitchFamily="34" charset="0"/>
              </a:rPr>
              <a:t>()</a:t>
            </a:r>
            <a:r>
              <a:rPr lang="zh-CN" altLang="en-US" dirty="0">
                <a:solidFill>
                  <a:srgbClr val="585858"/>
                </a:solidFill>
                <a:latin typeface="Lato" panose="020F0502020204030203" pitchFamily="34" charset="0"/>
              </a:rPr>
              <a:t>方法</a:t>
            </a:r>
            <a:endParaRPr lang="zh-CN" altLang="en-US" dirty="0"/>
          </a:p>
        </p:txBody>
      </p:sp>
      <p:pic>
        <p:nvPicPr>
          <p:cNvPr id="13314" name="Picture 2">
            <a:extLst>
              <a:ext uri="{FF2B5EF4-FFF2-40B4-BE49-F238E27FC236}">
                <a16:creationId xmlns:a16="http://schemas.microsoft.com/office/drawing/2014/main" id="{1FFB02C6-214D-A64D-B746-842A62C9E4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4936"/>
          <a:stretch/>
        </p:blipFill>
        <p:spPr bwMode="auto">
          <a:xfrm>
            <a:off x="2032000" y="2287738"/>
            <a:ext cx="8128000" cy="3746507"/>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D9208235-E0BA-EA48-8241-A304A7C94350}"/>
              </a:ext>
            </a:extLst>
          </p:cNvPr>
          <p:cNvSpPr/>
          <p:nvPr/>
        </p:nvSpPr>
        <p:spPr>
          <a:xfrm>
            <a:off x="1250485" y="6146841"/>
            <a:ext cx="10589823" cy="369332"/>
          </a:xfrm>
          <a:prstGeom prst="rect">
            <a:avLst/>
          </a:prstGeom>
        </p:spPr>
        <p:txBody>
          <a:bodyPr wrap="square">
            <a:spAutoFit/>
          </a:bodyPr>
          <a:lstStyle/>
          <a:p>
            <a:r>
              <a:rPr lang="zh-CN" altLang="en-US" dirty="0">
                <a:solidFill>
                  <a:srgbClr val="585858"/>
                </a:solidFill>
                <a:latin typeface="Lato" panose="020F0502020204030203" pitchFamily="34" charset="0"/>
              </a:rPr>
              <a:t>而</a:t>
            </a:r>
            <a:r>
              <a:rPr lang="en" altLang="zh-CN" dirty="0" err="1">
                <a:solidFill>
                  <a:srgbClr val="585858"/>
                </a:solidFill>
                <a:latin typeface="Lato" panose="020F0502020204030203" pitchFamily="34" charset="0"/>
              </a:rPr>
              <a:t>buildErrorMessage</a:t>
            </a:r>
            <a:r>
              <a:rPr lang="en" altLang="zh-CN" dirty="0">
                <a:solidFill>
                  <a:srgbClr val="585858"/>
                </a:solidFill>
                <a:latin typeface="Lato" panose="020F0502020204030203" pitchFamily="34" charset="0"/>
              </a:rPr>
              <a:t>()</a:t>
            </a:r>
            <a:r>
              <a:rPr lang="zh-CN" altLang="en-US" dirty="0">
                <a:solidFill>
                  <a:srgbClr val="585858"/>
                </a:solidFill>
                <a:latin typeface="Lato" panose="020F0502020204030203" pitchFamily="34" charset="0"/>
              </a:rPr>
              <a:t>方法又调用了</a:t>
            </a:r>
            <a:r>
              <a:rPr lang="en" altLang="zh-CN" dirty="0" err="1">
                <a:solidFill>
                  <a:srgbClr val="585858"/>
                </a:solidFill>
                <a:latin typeface="Lato" panose="020F0502020204030203" pitchFamily="34" charset="0"/>
              </a:rPr>
              <a:t>LocalizedTextUtil</a:t>
            </a:r>
            <a:r>
              <a:rPr lang="zh-CN" altLang="en-US" dirty="0">
                <a:solidFill>
                  <a:srgbClr val="585858"/>
                </a:solidFill>
                <a:latin typeface="Lato" panose="020F0502020204030203" pitchFamily="34" charset="0"/>
              </a:rPr>
              <a:t>的</a:t>
            </a:r>
            <a:r>
              <a:rPr lang="en" altLang="zh-CN" dirty="0" err="1">
                <a:solidFill>
                  <a:srgbClr val="585858"/>
                </a:solidFill>
                <a:latin typeface="Lato" panose="020F0502020204030203" pitchFamily="34" charset="0"/>
              </a:rPr>
              <a:t>findText</a:t>
            </a:r>
            <a:r>
              <a:rPr lang="zh-CN" altLang="en-US" dirty="0">
                <a:solidFill>
                  <a:srgbClr val="585858"/>
                </a:solidFill>
                <a:latin typeface="Lato" panose="020F0502020204030203" pitchFamily="34" charset="0"/>
              </a:rPr>
              <a:t>方法，导致了</a:t>
            </a:r>
            <a:r>
              <a:rPr lang="en" altLang="zh-CN" dirty="0">
                <a:solidFill>
                  <a:srgbClr val="585858"/>
                </a:solidFill>
                <a:latin typeface="Lato" panose="020F0502020204030203" pitchFamily="34" charset="0"/>
              </a:rPr>
              <a:t>ONGL</a:t>
            </a:r>
            <a:r>
              <a:rPr lang="zh-CN" altLang="en-US" dirty="0">
                <a:solidFill>
                  <a:srgbClr val="585858"/>
                </a:solidFill>
                <a:latin typeface="Lato" panose="020F0502020204030203" pitchFamily="34" charset="0"/>
              </a:rPr>
              <a:t>的执行。</a:t>
            </a:r>
            <a:endParaRPr lang="zh-CN" altLang="en-US" dirty="0"/>
          </a:p>
        </p:txBody>
      </p:sp>
    </p:spTree>
    <p:extLst>
      <p:ext uri="{BB962C8B-B14F-4D97-AF65-F5344CB8AC3E}">
        <p14:creationId xmlns:p14="http://schemas.microsoft.com/office/powerpoint/2010/main" val="38013210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02149" y="541920"/>
            <a:ext cx="3416320"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组件、框架漏洞分析</a:t>
            </a:r>
          </a:p>
        </p:txBody>
      </p:sp>
      <p:sp>
        <p:nvSpPr>
          <p:cNvPr id="8" name="矩形 7">
            <a:extLst>
              <a:ext uri="{FF2B5EF4-FFF2-40B4-BE49-F238E27FC236}">
                <a16:creationId xmlns:a16="http://schemas.microsoft.com/office/drawing/2014/main" id="{81421290-CC72-1847-8062-78BD61C22A79}"/>
              </a:ext>
            </a:extLst>
          </p:cNvPr>
          <p:cNvSpPr/>
          <p:nvPr/>
        </p:nvSpPr>
        <p:spPr>
          <a:xfrm>
            <a:off x="1250485" y="2086598"/>
            <a:ext cx="1765228" cy="40204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sz="1400" b="1" dirty="0">
                <a:solidFill>
                  <a:schemeClr val="bg1"/>
                </a:solidFill>
                <a:latin typeface="微软雅黑" panose="020B0503020204020204" pitchFamily="34" charset="-122"/>
                <a:ea typeface="微软雅黑" panose="020B0503020204020204" pitchFamily="34" charset="-122"/>
              </a:rPr>
              <a:t>S2-0</a:t>
            </a:r>
            <a:r>
              <a:rPr lang="en-US" altLang="zh-CN" sz="1400" b="1" dirty="0">
                <a:solidFill>
                  <a:schemeClr val="bg1"/>
                </a:solidFill>
                <a:latin typeface="微软雅黑" panose="020B0503020204020204" pitchFamily="34" charset="-122"/>
                <a:ea typeface="微软雅黑" panose="020B0503020204020204" pitchFamily="34" charset="-122"/>
              </a:rPr>
              <a:t>57</a:t>
            </a:r>
            <a:endParaRPr lang="en" altLang="zh-CN" sz="1400" b="1" dirty="0">
              <a:solidFill>
                <a:schemeClr val="bg1"/>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FCD8C545-66D8-7043-ADCA-B2D41E505002}"/>
              </a:ext>
            </a:extLst>
          </p:cNvPr>
          <p:cNvSpPr/>
          <p:nvPr/>
        </p:nvSpPr>
        <p:spPr>
          <a:xfrm>
            <a:off x="926123" y="2488646"/>
            <a:ext cx="10539045" cy="880947"/>
          </a:xfrm>
          <a:prstGeom prst="rect">
            <a:avLst/>
          </a:prstGeom>
        </p:spPr>
        <p:txBody>
          <a:bodyPr wrap="square">
            <a:spAutoFit/>
          </a:bodyPr>
          <a:lstStyle/>
          <a:p>
            <a:pPr>
              <a:lnSpc>
                <a:spcPct val="150000"/>
              </a:lnSpc>
            </a:pPr>
            <a:r>
              <a:rPr lang="zh-CN" altLang="en-US" dirty="0">
                <a:solidFill>
                  <a:srgbClr val="555666"/>
                </a:solidFill>
                <a:latin typeface="-apple-system"/>
              </a:rPr>
              <a:t>      定义</a:t>
            </a:r>
            <a:r>
              <a:rPr lang="en" altLang="zh-CN" dirty="0">
                <a:solidFill>
                  <a:srgbClr val="555666"/>
                </a:solidFill>
                <a:latin typeface="-apple-system"/>
              </a:rPr>
              <a:t>XML</a:t>
            </a:r>
            <a:r>
              <a:rPr lang="zh-CN" altLang="en-US" dirty="0">
                <a:solidFill>
                  <a:srgbClr val="555666"/>
                </a:solidFill>
                <a:latin typeface="-apple-system"/>
              </a:rPr>
              <a:t>配置时如果没有设置</a:t>
            </a:r>
            <a:r>
              <a:rPr lang="en" altLang="zh-CN" dirty="0">
                <a:solidFill>
                  <a:srgbClr val="555666"/>
                </a:solidFill>
                <a:latin typeface="-apple-system"/>
              </a:rPr>
              <a:t>namespace</a:t>
            </a:r>
            <a:r>
              <a:rPr lang="zh-CN" altLang="en-US" dirty="0">
                <a:solidFill>
                  <a:srgbClr val="555666"/>
                </a:solidFill>
                <a:latin typeface="-apple-system"/>
              </a:rPr>
              <a:t>的值，并且上层动作配置中并没有设置或使用通配符</a:t>
            </a:r>
            <a:r>
              <a:rPr lang="en" altLang="zh-CN" dirty="0">
                <a:solidFill>
                  <a:srgbClr val="555666"/>
                </a:solidFill>
                <a:latin typeface="-apple-system"/>
              </a:rPr>
              <a:t>namespace</a:t>
            </a:r>
            <a:r>
              <a:rPr lang="zh-CN" altLang="en-US" dirty="0">
                <a:solidFill>
                  <a:srgbClr val="555666"/>
                </a:solidFill>
                <a:latin typeface="-apple-system"/>
              </a:rPr>
              <a:t>时，可能会导致远程代码执行漏洞的发生。</a:t>
            </a:r>
            <a:endParaRPr lang="zh-CN" altLang="en-US" dirty="0"/>
          </a:p>
        </p:txBody>
      </p:sp>
      <p:sp>
        <p:nvSpPr>
          <p:cNvPr id="5" name="矩形 4">
            <a:extLst>
              <a:ext uri="{FF2B5EF4-FFF2-40B4-BE49-F238E27FC236}">
                <a16:creationId xmlns:a16="http://schemas.microsoft.com/office/drawing/2014/main" id="{3DADF961-B335-194C-A0ED-C6F5F16859EC}"/>
              </a:ext>
            </a:extLst>
          </p:cNvPr>
          <p:cNvSpPr/>
          <p:nvPr/>
        </p:nvSpPr>
        <p:spPr>
          <a:xfrm>
            <a:off x="703385" y="3647269"/>
            <a:ext cx="11371384" cy="646331"/>
          </a:xfrm>
          <a:prstGeom prst="rect">
            <a:avLst/>
          </a:prstGeom>
        </p:spPr>
        <p:txBody>
          <a:bodyPr wrap="square">
            <a:spAutoFit/>
          </a:bodyPr>
          <a:lstStyle/>
          <a:p>
            <a:r>
              <a:rPr lang="en" altLang="zh-CN" dirty="0">
                <a:solidFill>
                  <a:srgbClr val="000000"/>
                </a:solidFill>
                <a:latin typeface="Source Code Pro" panose="020B0509030403020204" pitchFamily="49" charset="0"/>
              </a:rPr>
              <a:t>http://192.168.1.15:8080/struts2-showcase/$%7B233*233%7D/actionChain1.action $%7B233*233%7D</a:t>
            </a:r>
            <a:r>
              <a:rPr lang="zh-CN" altLang="en-US" dirty="0">
                <a:solidFill>
                  <a:srgbClr val="000000"/>
                </a:solidFill>
                <a:latin typeface="Source Code Pro" panose="020B0509030403020204" pitchFamily="49" charset="0"/>
              </a:rPr>
              <a:t>为</a:t>
            </a:r>
            <a:r>
              <a:rPr lang="en" altLang="zh-CN" dirty="0" err="1">
                <a:solidFill>
                  <a:srgbClr val="000000"/>
                </a:solidFill>
                <a:latin typeface="Source Code Pro" panose="020B0509030403020204" pitchFamily="49" charset="0"/>
              </a:rPr>
              <a:t>url</a:t>
            </a:r>
            <a:r>
              <a:rPr lang="zh-CN" altLang="en-US" dirty="0">
                <a:solidFill>
                  <a:srgbClr val="000000"/>
                </a:solidFill>
                <a:latin typeface="Source Code Pro" panose="020B0509030403020204" pitchFamily="49" charset="0"/>
              </a:rPr>
              <a:t>编码，解码为：</a:t>
            </a:r>
            <a:r>
              <a:rPr lang="en-US" altLang="zh-CN" dirty="0">
                <a:solidFill>
                  <a:srgbClr val="000000"/>
                </a:solidFill>
                <a:latin typeface="Source Code Pro" panose="020B0509030403020204" pitchFamily="49" charset="0"/>
              </a:rPr>
              <a:t>${233*233}</a:t>
            </a:r>
            <a:endParaRPr lang="zh-CN" altLang="en-US" dirty="0"/>
          </a:p>
        </p:txBody>
      </p:sp>
      <p:pic>
        <p:nvPicPr>
          <p:cNvPr id="6" name="图片 5">
            <a:extLst>
              <a:ext uri="{FF2B5EF4-FFF2-40B4-BE49-F238E27FC236}">
                <a16:creationId xmlns:a16="http://schemas.microsoft.com/office/drawing/2014/main" id="{3DF6E4B1-82C8-BE44-AB54-E87199D0808F}"/>
              </a:ext>
            </a:extLst>
          </p:cNvPr>
          <p:cNvPicPr>
            <a:picLocks noChangeAspect="1"/>
          </p:cNvPicPr>
          <p:nvPr/>
        </p:nvPicPr>
        <p:blipFill>
          <a:blip r:embed="rId3"/>
          <a:stretch>
            <a:fillRect/>
          </a:stretch>
        </p:blipFill>
        <p:spPr>
          <a:xfrm>
            <a:off x="1184031" y="4840791"/>
            <a:ext cx="9823938" cy="842052"/>
          </a:xfrm>
          <a:prstGeom prst="rect">
            <a:avLst/>
          </a:prstGeom>
        </p:spPr>
      </p:pic>
      <p:sp>
        <p:nvSpPr>
          <p:cNvPr id="9" name="矩形 8">
            <a:extLst>
              <a:ext uri="{FF2B5EF4-FFF2-40B4-BE49-F238E27FC236}">
                <a16:creationId xmlns:a16="http://schemas.microsoft.com/office/drawing/2014/main" id="{A0955E8A-95DF-084E-9AAF-9821940A4AC5}"/>
              </a:ext>
            </a:extLst>
          </p:cNvPr>
          <p:cNvSpPr/>
          <p:nvPr/>
        </p:nvSpPr>
        <p:spPr>
          <a:xfrm>
            <a:off x="1144977" y="1403811"/>
            <a:ext cx="1765227" cy="369332"/>
          </a:xfrm>
          <a:prstGeom prst="rect">
            <a:avLst/>
          </a:prstGeom>
        </p:spPr>
        <p:txBody>
          <a:bodyPr wrap="none">
            <a:spAutoFit/>
          </a:bodyPr>
          <a:lstStyle/>
          <a:p>
            <a:r>
              <a:rPr lang="en" altLang="zh-CN" b="1" dirty="0">
                <a:solidFill>
                  <a:srgbClr val="C00000"/>
                </a:solidFill>
                <a:latin typeface="Lato" panose="020F0502020204030203" pitchFamily="34" charset="0"/>
              </a:rPr>
              <a:t>Apache Struts2</a:t>
            </a:r>
            <a:endParaRPr lang="zh-CN" altLang="en-US" b="1" dirty="0">
              <a:solidFill>
                <a:srgbClr val="C00000"/>
              </a:solidFill>
            </a:endParaRPr>
          </a:p>
        </p:txBody>
      </p:sp>
    </p:spTree>
    <p:extLst>
      <p:ext uri="{BB962C8B-B14F-4D97-AF65-F5344CB8AC3E}">
        <p14:creationId xmlns:p14="http://schemas.microsoft.com/office/powerpoint/2010/main" val="7029994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02149" y="541920"/>
            <a:ext cx="3416320"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组件、框架漏洞分析</a:t>
            </a:r>
          </a:p>
        </p:txBody>
      </p:sp>
      <p:sp>
        <p:nvSpPr>
          <p:cNvPr id="8" name="矩形 7">
            <a:extLst>
              <a:ext uri="{FF2B5EF4-FFF2-40B4-BE49-F238E27FC236}">
                <a16:creationId xmlns:a16="http://schemas.microsoft.com/office/drawing/2014/main" id="{81421290-CC72-1847-8062-78BD61C22A79}"/>
              </a:ext>
            </a:extLst>
          </p:cNvPr>
          <p:cNvSpPr/>
          <p:nvPr/>
        </p:nvSpPr>
        <p:spPr>
          <a:xfrm>
            <a:off x="1250485" y="1235902"/>
            <a:ext cx="1765228" cy="40204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sz="1400" b="1" dirty="0">
                <a:solidFill>
                  <a:schemeClr val="bg1"/>
                </a:solidFill>
                <a:latin typeface="微软雅黑" panose="020B0503020204020204" pitchFamily="34" charset="-122"/>
                <a:ea typeface="微软雅黑" panose="020B0503020204020204" pitchFamily="34" charset="-122"/>
              </a:rPr>
              <a:t>S2-0</a:t>
            </a:r>
            <a:r>
              <a:rPr lang="en-US" altLang="zh-CN" sz="1400" b="1" dirty="0">
                <a:solidFill>
                  <a:schemeClr val="bg1"/>
                </a:solidFill>
                <a:latin typeface="微软雅黑" panose="020B0503020204020204" pitchFamily="34" charset="-122"/>
                <a:ea typeface="微软雅黑" panose="020B0503020204020204" pitchFamily="34" charset="-122"/>
              </a:rPr>
              <a:t>57</a:t>
            </a:r>
            <a:endParaRPr lang="en" altLang="zh-CN" sz="1400" b="1" dirty="0">
              <a:solidFill>
                <a:schemeClr val="bg1"/>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D4CE28D9-3501-6C41-AE67-58886F7143E5}"/>
              </a:ext>
            </a:extLst>
          </p:cNvPr>
          <p:cNvSpPr/>
          <p:nvPr/>
        </p:nvSpPr>
        <p:spPr>
          <a:xfrm>
            <a:off x="1250485" y="1963505"/>
            <a:ext cx="9956777" cy="1296445"/>
          </a:xfrm>
          <a:prstGeom prst="rect">
            <a:avLst/>
          </a:prstGeom>
        </p:spPr>
        <p:txBody>
          <a:bodyPr wrap="square">
            <a:spAutoFit/>
          </a:bodyPr>
          <a:lstStyle/>
          <a:p>
            <a:pPr>
              <a:lnSpc>
                <a:spcPct val="150000"/>
              </a:lnSpc>
            </a:pPr>
            <a:r>
              <a:rPr lang="zh-CN" altLang="en-US" dirty="0">
                <a:solidFill>
                  <a:srgbClr val="4D4D4D"/>
                </a:solidFill>
                <a:latin typeface="-apple-system"/>
              </a:rPr>
              <a:t>利用条件：</a:t>
            </a:r>
          </a:p>
          <a:p>
            <a:pPr>
              <a:lnSpc>
                <a:spcPct val="150000"/>
              </a:lnSpc>
              <a:buFont typeface="Arial" panose="020B0604020202020204" pitchFamily="34" charset="0"/>
              <a:buChar char="•"/>
            </a:pPr>
            <a:r>
              <a:rPr lang="en" altLang="zh-CN" dirty="0" err="1">
                <a:latin typeface="-apple-system"/>
              </a:rPr>
              <a:t>alwaysSelectFullNamespace</a:t>
            </a:r>
            <a:r>
              <a:rPr lang="zh-CN" altLang="en-US" dirty="0">
                <a:latin typeface="-apple-system"/>
              </a:rPr>
              <a:t>操作元素没有设置命名空间属性，或者使用通配符。</a:t>
            </a:r>
          </a:p>
          <a:p>
            <a:pPr>
              <a:lnSpc>
                <a:spcPct val="150000"/>
              </a:lnSpc>
              <a:buFont typeface="Arial" panose="020B0604020202020204" pitchFamily="34" charset="0"/>
              <a:buChar char="•"/>
            </a:pPr>
            <a:r>
              <a:rPr lang="zh-CN" altLang="en-US" dirty="0">
                <a:latin typeface="-apple-system"/>
              </a:rPr>
              <a:t>命名空间将由用户从</a:t>
            </a:r>
            <a:r>
              <a:rPr lang="en" altLang="zh-CN" dirty="0" err="1">
                <a:latin typeface="-apple-system"/>
              </a:rPr>
              <a:t>uri</a:t>
            </a:r>
            <a:r>
              <a:rPr lang="zh-CN" altLang="en-US" dirty="0">
                <a:latin typeface="-apple-system"/>
              </a:rPr>
              <a:t>传递，并被解析为</a:t>
            </a:r>
            <a:r>
              <a:rPr lang="en" altLang="zh-CN" dirty="0">
                <a:latin typeface="-apple-system"/>
              </a:rPr>
              <a:t>OGNL</a:t>
            </a:r>
            <a:r>
              <a:rPr lang="zh-CN" altLang="en-US" dirty="0">
                <a:latin typeface="-apple-system"/>
              </a:rPr>
              <a:t>表达式，最终导致远程代码执行漏洞。</a:t>
            </a:r>
            <a:endParaRPr lang="zh-CN" altLang="en-US" b="0" i="0" dirty="0">
              <a:effectLst/>
              <a:latin typeface="-apple-system"/>
            </a:endParaRPr>
          </a:p>
        </p:txBody>
      </p:sp>
      <p:sp>
        <p:nvSpPr>
          <p:cNvPr id="7" name="矩形 6">
            <a:extLst>
              <a:ext uri="{FF2B5EF4-FFF2-40B4-BE49-F238E27FC236}">
                <a16:creationId xmlns:a16="http://schemas.microsoft.com/office/drawing/2014/main" id="{A561BD7E-83CD-3B4A-AA66-2EE0AA33CE2E}"/>
              </a:ext>
            </a:extLst>
          </p:cNvPr>
          <p:cNvSpPr/>
          <p:nvPr/>
        </p:nvSpPr>
        <p:spPr>
          <a:xfrm>
            <a:off x="1043354" y="3429000"/>
            <a:ext cx="10163908" cy="2644827"/>
          </a:xfrm>
          <a:prstGeom prst="rect">
            <a:avLst/>
          </a:prstGeom>
        </p:spPr>
        <p:txBody>
          <a:bodyPr wrap="square">
            <a:spAutoFit/>
          </a:bodyPr>
          <a:lstStyle/>
          <a:p>
            <a:pPr>
              <a:lnSpc>
                <a:spcPct val="150000"/>
              </a:lnSpc>
            </a:pPr>
            <a:r>
              <a:rPr lang="zh-CN" altLang="en-US" sz="1400" b="1" dirty="0">
                <a:solidFill>
                  <a:srgbClr val="C00000"/>
                </a:solidFill>
              </a:rPr>
              <a:t>alwaysSelectFullNamespace属性作用</a:t>
            </a:r>
          </a:p>
          <a:p>
            <a:pPr>
              <a:lnSpc>
                <a:spcPct val="150000"/>
              </a:lnSpc>
            </a:pPr>
            <a:r>
              <a:rPr lang="zh-CN" altLang="en-US" sz="1400" dirty="0"/>
              <a:t>既然alwaysSelectFullNamespace属性值为true是漏洞存在的必要条件，那么在分析漏洞原理之前，了解了一下alwaysSelectFullNamespace属性的作用，当alwaysSelectFullNamespace属性值为true时，可以明确用户访问的action在属于指定namespace的package中，不会发生去其他package中搜索action的情况，从而避免发生一些无法预知的问题。</a:t>
            </a:r>
          </a:p>
          <a:p>
            <a:pPr>
              <a:lnSpc>
                <a:spcPct val="150000"/>
              </a:lnSpc>
            </a:pPr>
            <a:r>
              <a:rPr lang="zh-CN" altLang="en-US" sz="1400" dirty="0"/>
              <a:t>举个例子，访问http://localhost:8080/aaa/bbb/test地址时：</a:t>
            </a:r>
          </a:p>
          <a:p>
            <a:pPr>
              <a:lnSpc>
                <a:spcPct val="150000"/>
              </a:lnSpc>
            </a:pPr>
            <a:r>
              <a:rPr lang="zh-CN" altLang="en-US" sz="1400" dirty="0"/>
              <a:t>当alwaysSelectFullNamespace属性值为默认的false时，框架首先会查找有没有名为/aaa/bbb的namespace，如果没有，则会查找有没有名为/aaa的namespace，如果依然没有，则会查找名为/的namespace，就这样一直往上查找上一层namespace，中间只要找到存在的namespace，便会在该namespace的package下查找名为test的action。</a:t>
            </a:r>
          </a:p>
        </p:txBody>
      </p:sp>
    </p:spTree>
    <p:extLst>
      <p:ext uri="{BB962C8B-B14F-4D97-AF65-F5344CB8AC3E}">
        <p14:creationId xmlns:p14="http://schemas.microsoft.com/office/powerpoint/2010/main" val="37635827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02149" y="541920"/>
            <a:ext cx="3416320"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组件、框架漏洞分析</a:t>
            </a:r>
          </a:p>
        </p:txBody>
      </p:sp>
      <p:sp>
        <p:nvSpPr>
          <p:cNvPr id="8" name="矩形 7">
            <a:extLst>
              <a:ext uri="{FF2B5EF4-FFF2-40B4-BE49-F238E27FC236}">
                <a16:creationId xmlns:a16="http://schemas.microsoft.com/office/drawing/2014/main" id="{81421290-CC72-1847-8062-78BD61C22A79}"/>
              </a:ext>
            </a:extLst>
          </p:cNvPr>
          <p:cNvSpPr/>
          <p:nvPr/>
        </p:nvSpPr>
        <p:spPr>
          <a:xfrm>
            <a:off x="1250485" y="1235902"/>
            <a:ext cx="1765228" cy="40204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sz="1400" b="1" dirty="0">
                <a:solidFill>
                  <a:schemeClr val="bg1"/>
                </a:solidFill>
                <a:latin typeface="微软雅黑" panose="020B0503020204020204" pitchFamily="34" charset="-122"/>
                <a:ea typeface="微软雅黑" panose="020B0503020204020204" pitchFamily="34" charset="-122"/>
              </a:rPr>
              <a:t>S2-0</a:t>
            </a:r>
            <a:r>
              <a:rPr lang="en-US" altLang="zh-CN" sz="1400" b="1" dirty="0">
                <a:solidFill>
                  <a:schemeClr val="bg1"/>
                </a:solidFill>
                <a:latin typeface="微软雅黑" panose="020B0503020204020204" pitchFamily="34" charset="-122"/>
                <a:ea typeface="微软雅黑" panose="020B0503020204020204" pitchFamily="34" charset="-122"/>
              </a:rPr>
              <a:t>57</a:t>
            </a:r>
            <a:endParaRPr lang="en" altLang="zh-CN" sz="1400" b="1" dirty="0">
              <a:solidFill>
                <a:schemeClr val="bg1"/>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9FE29745-D214-604E-8289-74B31945BB48}"/>
              </a:ext>
            </a:extLst>
          </p:cNvPr>
          <p:cNvSpPr/>
          <p:nvPr/>
        </p:nvSpPr>
        <p:spPr>
          <a:xfrm>
            <a:off x="1816027" y="1808712"/>
            <a:ext cx="4878900" cy="369332"/>
          </a:xfrm>
          <a:prstGeom prst="rect">
            <a:avLst/>
          </a:prstGeom>
        </p:spPr>
        <p:txBody>
          <a:bodyPr wrap="none">
            <a:spAutoFit/>
          </a:bodyPr>
          <a:lstStyle/>
          <a:p>
            <a:r>
              <a:rPr lang="zh-CN" altLang="en-US" dirty="0">
                <a:solidFill>
                  <a:srgbClr val="4D4D4D"/>
                </a:solidFill>
                <a:latin typeface="-apple-system"/>
              </a:rPr>
              <a:t>为什么要开启</a:t>
            </a:r>
            <a:r>
              <a:rPr lang="en" altLang="zh-CN" dirty="0" err="1">
                <a:solidFill>
                  <a:srgbClr val="4D4D4D"/>
                </a:solidFill>
                <a:latin typeface="-apple-system"/>
              </a:rPr>
              <a:t>alwaysSelectFullNamespace</a:t>
            </a:r>
            <a:r>
              <a:rPr lang="zh-CN" altLang="en-US" dirty="0">
                <a:solidFill>
                  <a:srgbClr val="4D4D4D"/>
                </a:solidFill>
                <a:latin typeface="-apple-system"/>
              </a:rPr>
              <a:t>属性？</a:t>
            </a:r>
            <a:endParaRPr lang="zh-CN" altLang="en-US" dirty="0"/>
          </a:p>
        </p:txBody>
      </p:sp>
      <p:sp>
        <p:nvSpPr>
          <p:cNvPr id="5" name="矩形 4">
            <a:extLst>
              <a:ext uri="{FF2B5EF4-FFF2-40B4-BE49-F238E27FC236}">
                <a16:creationId xmlns:a16="http://schemas.microsoft.com/office/drawing/2014/main" id="{1F08C16F-7A06-F04C-87E1-42FCC076E8EE}"/>
              </a:ext>
            </a:extLst>
          </p:cNvPr>
          <p:cNvSpPr/>
          <p:nvPr/>
        </p:nvSpPr>
        <p:spPr>
          <a:xfrm>
            <a:off x="1816027" y="2348806"/>
            <a:ext cx="8230650" cy="369332"/>
          </a:xfrm>
          <a:prstGeom prst="rect">
            <a:avLst/>
          </a:prstGeom>
        </p:spPr>
        <p:txBody>
          <a:bodyPr wrap="square">
            <a:spAutoFit/>
          </a:bodyPr>
          <a:lstStyle/>
          <a:p>
            <a:r>
              <a:rPr lang="zh-CN" altLang="en-US" dirty="0">
                <a:solidFill>
                  <a:srgbClr val="4D4D4D"/>
                </a:solidFill>
                <a:latin typeface="-apple-system"/>
              </a:rPr>
              <a:t>如果</a:t>
            </a:r>
            <a:r>
              <a:rPr lang="en" altLang="zh-CN" dirty="0" err="1">
                <a:solidFill>
                  <a:srgbClr val="4D4D4D"/>
                </a:solidFill>
                <a:latin typeface="-apple-system"/>
              </a:rPr>
              <a:t>alwaysSelectFullNamespace</a:t>
            </a:r>
            <a:r>
              <a:rPr lang="zh-CN" altLang="en-US" dirty="0">
                <a:solidFill>
                  <a:srgbClr val="4D4D4D"/>
                </a:solidFill>
                <a:latin typeface="-apple-system"/>
              </a:rPr>
              <a:t>属性值为</a:t>
            </a:r>
            <a:r>
              <a:rPr lang="en" altLang="zh-CN" dirty="0">
                <a:solidFill>
                  <a:srgbClr val="4D4D4D"/>
                </a:solidFill>
                <a:latin typeface="-apple-system"/>
              </a:rPr>
              <a:t>true</a:t>
            </a:r>
            <a:r>
              <a:rPr lang="zh-CN" altLang="en" dirty="0">
                <a:solidFill>
                  <a:srgbClr val="4D4D4D"/>
                </a:solidFill>
                <a:latin typeface="-apple-system"/>
              </a:rPr>
              <a:t>，</a:t>
            </a:r>
            <a:r>
              <a:rPr lang="zh-CN" altLang="en-US" dirty="0">
                <a:solidFill>
                  <a:srgbClr val="4D4D4D"/>
                </a:solidFill>
                <a:latin typeface="-apple-system"/>
              </a:rPr>
              <a:t>会进入如下分支：</a:t>
            </a:r>
            <a:endParaRPr lang="zh-CN" altLang="en-US" dirty="0"/>
          </a:p>
        </p:txBody>
      </p:sp>
      <p:pic>
        <p:nvPicPr>
          <p:cNvPr id="23554" name="Picture 2" descr="在这里插入图片描述">
            <a:extLst>
              <a:ext uri="{FF2B5EF4-FFF2-40B4-BE49-F238E27FC236}">
                <a16:creationId xmlns:a16="http://schemas.microsoft.com/office/drawing/2014/main" id="{9229A9EB-EA9A-664B-BB4D-CB31EBF52E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4121" y="3042074"/>
            <a:ext cx="7854462" cy="3166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99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02149" y="541920"/>
            <a:ext cx="3416320"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组件、框架漏洞分析</a:t>
            </a:r>
          </a:p>
        </p:txBody>
      </p:sp>
      <p:sp>
        <p:nvSpPr>
          <p:cNvPr id="3" name="矩形 2">
            <a:extLst>
              <a:ext uri="{FF2B5EF4-FFF2-40B4-BE49-F238E27FC236}">
                <a16:creationId xmlns:a16="http://schemas.microsoft.com/office/drawing/2014/main" id="{9FE29745-D214-604E-8289-74B31945BB48}"/>
              </a:ext>
            </a:extLst>
          </p:cNvPr>
          <p:cNvSpPr/>
          <p:nvPr/>
        </p:nvSpPr>
        <p:spPr>
          <a:xfrm>
            <a:off x="1225259" y="1140308"/>
            <a:ext cx="2262158" cy="369332"/>
          </a:xfrm>
          <a:prstGeom prst="rect">
            <a:avLst/>
          </a:prstGeom>
        </p:spPr>
        <p:txBody>
          <a:bodyPr wrap="none">
            <a:spAutoFit/>
          </a:bodyPr>
          <a:lstStyle/>
          <a:p>
            <a:r>
              <a:rPr lang="zh-CN" altLang="en-US" dirty="0">
                <a:solidFill>
                  <a:srgbClr val="4D4D4D"/>
                </a:solidFill>
                <a:latin typeface="-apple-system"/>
              </a:rPr>
              <a:t>进而执行以下流程：</a:t>
            </a:r>
            <a:endParaRPr lang="zh-CN" altLang="en-US" dirty="0"/>
          </a:p>
        </p:txBody>
      </p:sp>
      <p:sp>
        <p:nvSpPr>
          <p:cNvPr id="2" name="矩形 1">
            <a:extLst>
              <a:ext uri="{FF2B5EF4-FFF2-40B4-BE49-F238E27FC236}">
                <a16:creationId xmlns:a16="http://schemas.microsoft.com/office/drawing/2014/main" id="{01033B4F-C724-044D-8935-89117876975B}"/>
              </a:ext>
            </a:extLst>
          </p:cNvPr>
          <p:cNvSpPr/>
          <p:nvPr/>
        </p:nvSpPr>
        <p:spPr>
          <a:xfrm>
            <a:off x="3487417" y="1140308"/>
            <a:ext cx="7854462" cy="369332"/>
          </a:xfrm>
          <a:prstGeom prst="rect">
            <a:avLst/>
          </a:prstGeom>
        </p:spPr>
        <p:txBody>
          <a:bodyPr wrap="square">
            <a:spAutoFit/>
          </a:bodyPr>
          <a:lstStyle/>
          <a:p>
            <a:r>
              <a:rPr lang="zh-CN" altLang="en-US" dirty="0">
                <a:solidFill>
                  <a:srgbClr val="4D4D4D"/>
                </a:solidFill>
                <a:latin typeface="-apple-system"/>
              </a:rPr>
              <a:t>浏览器访问</a:t>
            </a:r>
            <a:r>
              <a:rPr lang="en" altLang="zh-CN" dirty="0">
                <a:solidFill>
                  <a:srgbClr val="4D4D4D"/>
                </a:solidFill>
                <a:latin typeface="-apple-system"/>
              </a:rPr>
              <a:t>http://localhost:8080/$%7B22+22%7D/test1</a:t>
            </a:r>
            <a:endParaRPr lang="zh-CN" altLang="en-US" dirty="0"/>
          </a:p>
        </p:txBody>
      </p:sp>
      <p:sp>
        <p:nvSpPr>
          <p:cNvPr id="6" name="矩形 5">
            <a:extLst>
              <a:ext uri="{FF2B5EF4-FFF2-40B4-BE49-F238E27FC236}">
                <a16:creationId xmlns:a16="http://schemas.microsoft.com/office/drawing/2014/main" id="{8B65784D-2B5B-0D44-A224-FF91E2CC32F8}"/>
              </a:ext>
            </a:extLst>
          </p:cNvPr>
          <p:cNvSpPr/>
          <p:nvPr/>
        </p:nvSpPr>
        <p:spPr>
          <a:xfrm>
            <a:off x="573906" y="1584808"/>
            <a:ext cx="11044188" cy="1029000"/>
          </a:xfrm>
          <a:prstGeom prst="rect">
            <a:avLst/>
          </a:prstGeom>
        </p:spPr>
        <p:txBody>
          <a:bodyPr wrap="square">
            <a:spAutoFit/>
          </a:bodyPr>
          <a:lstStyle/>
          <a:p>
            <a:pPr>
              <a:lnSpc>
                <a:spcPct val="150000"/>
              </a:lnSpc>
            </a:pPr>
            <a:r>
              <a:rPr lang="zh-CN" altLang="en-US" sz="1400" dirty="0"/>
              <a:t>       如下图可以看到，在处理redirectAction类型的跳转时的逻辑，先把namespace=“/${22+22}”和actionName=“testAction”封装到ActionMapping类型对象中，然后通过getUriFromActionMapping方法获取到完整url地址tmpLocation=“/${22+22}/testAction”，并将其赋值给this对象的location属性，最后调用父类的execute方法。</a:t>
            </a:r>
          </a:p>
        </p:txBody>
      </p:sp>
      <p:pic>
        <p:nvPicPr>
          <p:cNvPr id="24578" name="Picture 2" descr="在这里插入图片描述">
            <a:extLst>
              <a:ext uri="{FF2B5EF4-FFF2-40B4-BE49-F238E27FC236}">
                <a16:creationId xmlns:a16="http://schemas.microsoft.com/office/drawing/2014/main" id="{7C4EBAEE-80DA-5E42-BE9E-02F421DF02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6338" y="2958900"/>
            <a:ext cx="7151077" cy="3579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5496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02149" y="541920"/>
            <a:ext cx="3416320"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组件、框架漏洞分析</a:t>
            </a:r>
          </a:p>
        </p:txBody>
      </p:sp>
      <p:sp>
        <p:nvSpPr>
          <p:cNvPr id="5" name="矩形 4">
            <a:extLst>
              <a:ext uri="{FF2B5EF4-FFF2-40B4-BE49-F238E27FC236}">
                <a16:creationId xmlns:a16="http://schemas.microsoft.com/office/drawing/2014/main" id="{CCD68B03-9E88-0544-B245-31FEF5658887}"/>
              </a:ext>
            </a:extLst>
          </p:cNvPr>
          <p:cNvSpPr/>
          <p:nvPr/>
        </p:nvSpPr>
        <p:spPr>
          <a:xfrm>
            <a:off x="1248507" y="1148080"/>
            <a:ext cx="10240109" cy="881075"/>
          </a:xfrm>
          <a:prstGeom prst="rect">
            <a:avLst/>
          </a:prstGeom>
        </p:spPr>
        <p:txBody>
          <a:bodyPr wrap="square">
            <a:spAutoFit/>
          </a:bodyPr>
          <a:lstStyle/>
          <a:p>
            <a:pPr>
              <a:lnSpc>
                <a:spcPct val="150000"/>
              </a:lnSpc>
            </a:pPr>
            <a:r>
              <a:rPr lang="zh-CN" altLang="en-US" dirty="0">
                <a:solidFill>
                  <a:srgbClr val="4D4D4D"/>
                </a:solidFill>
                <a:latin typeface="-apple-system"/>
              </a:rPr>
              <a:t>        后面单步执行到其父类的父类的</a:t>
            </a:r>
            <a:r>
              <a:rPr lang="en" altLang="zh-CN" dirty="0">
                <a:solidFill>
                  <a:srgbClr val="4D4D4D"/>
                </a:solidFill>
                <a:latin typeface="-apple-system"/>
              </a:rPr>
              <a:t>execute</a:t>
            </a:r>
            <a:r>
              <a:rPr lang="zh-CN" altLang="en-US" dirty="0">
                <a:solidFill>
                  <a:srgbClr val="4D4D4D"/>
                </a:solidFill>
                <a:latin typeface="-apple-system"/>
              </a:rPr>
              <a:t>方法如下，看到调用了</a:t>
            </a:r>
            <a:r>
              <a:rPr lang="en" altLang="zh-CN" dirty="0" err="1">
                <a:solidFill>
                  <a:srgbClr val="4D4D4D"/>
                </a:solidFill>
                <a:latin typeface="-apple-system"/>
              </a:rPr>
              <a:t>conditionalParse</a:t>
            </a:r>
            <a:r>
              <a:rPr lang="zh-CN" altLang="en-US" dirty="0">
                <a:solidFill>
                  <a:srgbClr val="4D4D4D"/>
                </a:solidFill>
                <a:latin typeface="-apple-system"/>
              </a:rPr>
              <a:t>方法，并把</a:t>
            </a:r>
            <a:r>
              <a:rPr lang="en" altLang="zh-CN" dirty="0">
                <a:solidFill>
                  <a:srgbClr val="4D4D4D"/>
                </a:solidFill>
                <a:latin typeface="-apple-system"/>
              </a:rPr>
              <a:t>location</a:t>
            </a:r>
            <a:r>
              <a:rPr lang="zh-CN" altLang="en-US" dirty="0">
                <a:solidFill>
                  <a:srgbClr val="4D4D4D"/>
                </a:solidFill>
                <a:latin typeface="-apple-system"/>
              </a:rPr>
              <a:t>属性值传递了进入：</a:t>
            </a:r>
            <a:endParaRPr lang="zh-CN" altLang="en-US" dirty="0"/>
          </a:p>
        </p:txBody>
      </p:sp>
      <p:pic>
        <p:nvPicPr>
          <p:cNvPr id="25602" name="Picture 2" descr="在这里插入图片描述">
            <a:extLst>
              <a:ext uri="{FF2B5EF4-FFF2-40B4-BE49-F238E27FC236}">
                <a16:creationId xmlns:a16="http://schemas.microsoft.com/office/drawing/2014/main" id="{0819F53A-A9E1-EF43-BA8D-FE1CEEE6A7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6077" y="2112095"/>
            <a:ext cx="9319845" cy="1067899"/>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8C476AAA-6699-EF49-84D2-AE27D70BC49A}"/>
              </a:ext>
            </a:extLst>
          </p:cNvPr>
          <p:cNvSpPr/>
          <p:nvPr/>
        </p:nvSpPr>
        <p:spPr>
          <a:xfrm>
            <a:off x="1359876" y="3179994"/>
            <a:ext cx="9472246" cy="880947"/>
          </a:xfrm>
          <a:prstGeom prst="rect">
            <a:avLst/>
          </a:prstGeom>
        </p:spPr>
        <p:txBody>
          <a:bodyPr wrap="square">
            <a:spAutoFit/>
          </a:bodyPr>
          <a:lstStyle/>
          <a:p>
            <a:pPr>
              <a:lnSpc>
                <a:spcPct val="150000"/>
              </a:lnSpc>
            </a:pPr>
            <a:r>
              <a:rPr lang="zh-CN" altLang="en-US" dirty="0">
                <a:solidFill>
                  <a:srgbClr val="4D4D4D"/>
                </a:solidFill>
                <a:latin typeface="-apple-system"/>
              </a:rPr>
              <a:t>      跟入该方法，看到了如下调用，就很熟悉了，该方法就是解析</a:t>
            </a:r>
            <a:r>
              <a:rPr lang="en" altLang="zh-CN" dirty="0">
                <a:solidFill>
                  <a:srgbClr val="4D4D4D"/>
                </a:solidFill>
                <a:latin typeface="-apple-system"/>
              </a:rPr>
              <a:t>OGNL</a:t>
            </a:r>
            <a:r>
              <a:rPr lang="zh-CN" altLang="en-US" dirty="0">
                <a:solidFill>
                  <a:srgbClr val="4D4D4D"/>
                </a:solidFill>
                <a:latin typeface="-apple-system"/>
              </a:rPr>
              <a:t>表达式的方法，看到将上面的</a:t>
            </a:r>
            <a:r>
              <a:rPr lang="en" altLang="zh-CN" dirty="0">
                <a:solidFill>
                  <a:srgbClr val="4D4D4D"/>
                </a:solidFill>
                <a:latin typeface="-apple-system"/>
              </a:rPr>
              <a:t>location</a:t>
            </a:r>
            <a:r>
              <a:rPr lang="zh-CN" altLang="en-US" dirty="0">
                <a:solidFill>
                  <a:srgbClr val="4D4D4D"/>
                </a:solidFill>
                <a:latin typeface="-apple-system"/>
              </a:rPr>
              <a:t>值传了进去：</a:t>
            </a:r>
            <a:endParaRPr lang="zh-CN" altLang="en-US" dirty="0"/>
          </a:p>
        </p:txBody>
      </p:sp>
      <p:pic>
        <p:nvPicPr>
          <p:cNvPr id="25604" name="Picture 4" descr="在这里插入图片描述">
            <a:extLst>
              <a:ext uri="{FF2B5EF4-FFF2-40B4-BE49-F238E27FC236}">
                <a16:creationId xmlns:a16="http://schemas.microsoft.com/office/drawing/2014/main" id="{9E8EF98C-03C4-A14D-8939-E6E792E5F4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6077" y="4369645"/>
            <a:ext cx="8675077" cy="507175"/>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67A0F729-016D-B64C-9448-6C365B796C69}"/>
              </a:ext>
            </a:extLst>
          </p:cNvPr>
          <p:cNvSpPr/>
          <p:nvPr/>
        </p:nvSpPr>
        <p:spPr>
          <a:xfrm>
            <a:off x="1647164" y="5233262"/>
            <a:ext cx="4126451" cy="369332"/>
          </a:xfrm>
          <a:prstGeom prst="rect">
            <a:avLst/>
          </a:prstGeom>
        </p:spPr>
        <p:txBody>
          <a:bodyPr wrap="none">
            <a:spAutoFit/>
          </a:bodyPr>
          <a:lstStyle/>
          <a:p>
            <a:r>
              <a:rPr lang="zh-CN" altLang="en-US" dirty="0">
                <a:solidFill>
                  <a:srgbClr val="4D4D4D"/>
                </a:solidFill>
                <a:latin typeface="-apple-system"/>
              </a:rPr>
              <a:t>于是“</a:t>
            </a:r>
            <a:r>
              <a:rPr lang="en-US" altLang="zh-CN" dirty="0">
                <a:solidFill>
                  <a:srgbClr val="4D4D4D"/>
                </a:solidFill>
                <a:latin typeface="-apple-system"/>
              </a:rPr>
              <a:t>${22+22}”</a:t>
            </a:r>
            <a:r>
              <a:rPr lang="zh-CN" altLang="en-US" dirty="0">
                <a:solidFill>
                  <a:srgbClr val="4D4D4D"/>
                </a:solidFill>
                <a:latin typeface="-apple-system"/>
              </a:rPr>
              <a:t>表达式就被成功解析了</a:t>
            </a:r>
            <a:endParaRPr lang="zh-CN" altLang="en-US" dirty="0"/>
          </a:p>
        </p:txBody>
      </p:sp>
    </p:spTree>
    <p:extLst>
      <p:ext uri="{BB962C8B-B14F-4D97-AF65-F5344CB8AC3E}">
        <p14:creationId xmlns:p14="http://schemas.microsoft.com/office/powerpoint/2010/main" val="20429078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02149" y="541920"/>
            <a:ext cx="3416320"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组件、框架漏洞分析</a:t>
            </a:r>
          </a:p>
        </p:txBody>
      </p:sp>
      <p:sp>
        <p:nvSpPr>
          <p:cNvPr id="9" name="矩形 8">
            <a:extLst>
              <a:ext uri="{FF2B5EF4-FFF2-40B4-BE49-F238E27FC236}">
                <a16:creationId xmlns:a16="http://schemas.microsoft.com/office/drawing/2014/main" id="{FA099D0F-AD55-F04C-9087-83E7B2819137}"/>
              </a:ext>
            </a:extLst>
          </p:cNvPr>
          <p:cNvSpPr/>
          <p:nvPr/>
        </p:nvSpPr>
        <p:spPr>
          <a:xfrm>
            <a:off x="1250485" y="1235902"/>
            <a:ext cx="1765228" cy="40204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sz="1400" b="1" dirty="0">
                <a:solidFill>
                  <a:schemeClr val="bg1"/>
                </a:solidFill>
                <a:latin typeface="微软雅黑" panose="020B0503020204020204" pitchFamily="34" charset="-122"/>
                <a:ea typeface="微软雅黑" panose="020B0503020204020204" pitchFamily="34" charset="-122"/>
              </a:rPr>
              <a:t>S2-0</a:t>
            </a:r>
            <a:r>
              <a:rPr lang="en-US" altLang="zh-CN" sz="1400" b="1" dirty="0">
                <a:solidFill>
                  <a:schemeClr val="bg1"/>
                </a:solidFill>
                <a:latin typeface="微软雅黑" panose="020B0503020204020204" pitchFamily="34" charset="-122"/>
                <a:ea typeface="微软雅黑" panose="020B0503020204020204" pitchFamily="34" charset="-122"/>
              </a:rPr>
              <a:t>57</a:t>
            </a:r>
            <a:endParaRPr lang="en" altLang="zh-CN" sz="1400" b="1" dirty="0">
              <a:solidFill>
                <a:schemeClr val="bg1"/>
              </a:solidFill>
              <a:latin typeface="微软雅黑" panose="020B0503020204020204" pitchFamily="34" charset="-122"/>
              <a:ea typeface="微软雅黑" panose="020B0503020204020204" pitchFamily="34" charset="-122"/>
            </a:endParaRPr>
          </a:p>
        </p:txBody>
      </p:sp>
      <p:pic>
        <p:nvPicPr>
          <p:cNvPr id="26626" name="Picture 2">
            <a:extLst>
              <a:ext uri="{FF2B5EF4-FFF2-40B4-BE49-F238E27FC236}">
                <a16:creationId xmlns:a16="http://schemas.microsoft.com/office/drawing/2014/main" id="{086F950A-B7A1-C149-ADAA-743FF94C29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664"/>
          <a:stretch/>
        </p:blipFill>
        <p:spPr bwMode="auto">
          <a:xfrm>
            <a:off x="2460625" y="3083168"/>
            <a:ext cx="7270750" cy="358933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3511B43E-C725-854F-92CF-2D20AB5461E9}"/>
              </a:ext>
            </a:extLst>
          </p:cNvPr>
          <p:cNvSpPr/>
          <p:nvPr/>
        </p:nvSpPr>
        <p:spPr>
          <a:xfrm>
            <a:off x="1492750" y="1864027"/>
            <a:ext cx="9917723" cy="646331"/>
          </a:xfrm>
          <a:prstGeom prst="rect">
            <a:avLst/>
          </a:prstGeom>
        </p:spPr>
        <p:txBody>
          <a:bodyPr wrap="square">
            <a:spAutoFit/>
          </a:bodyPr>
          <a:lstStyle/>
          <a:p>
            <a:r>
              <a:rPr lang="en" altLang="zh-CN" sz="1200" dirty="0">
                <a:solidFill>
                  <a:srgbClr val="C00000"/>
                </a:solidFill>
                <a:latin typeface="PingFang SC" panose="020B0400000000000000" pitchFamily="34" charset="-122"/>
                <a:ea typeface="PingFang SC" panose="020B0400000000000000" pitchFamily="34" charset="-122"/>
              </a:rPr>
              <a:t>${(#_</a:t>
            </a:r>
            <a:r>
              <a:rPr lang="en" altLang="zh-CN" sz="1200" dirty="0" err="1">
                <a:solidFill>
                  <a:srgbClr val="C00000"/>
                </a:solidFill>
                <a:latin typeface="PingFang SC" panose="020B0400000000000000" pitchFamily="34" charset="-122"/>
                <a:ea typeface="PingFang SC" panose="020B0400000000000000" pitchFamily="34" charset="-122"/>
              </a:rPr>
              <a:t>memberAccess</a:t>
            </a:r>
            <a:r>
              <a:rPr lang="en" altLang="zh-CN" sz="1200" dirty="0">
                <a:solidFill>
                  <a:srgbClr val="C00000"/>
                </a:solidFill>
                <a:latin typeface="PingFang SC" panose="020B0400000000000000" pitchFamily="34" charset="-122"/>
                <a:ea typeface="PingFang SC" panose="020B0400000000000000" pitchFamily="34" charset="-122"/>
              </a:rPr>
              <a:t>["</a:t>
            </a:r>
            <a:r>
              <a:rPr lang="en" altLang="zh-CN" sz="1200" dirty="0" err="1">
                <a:solidFill>
                  <a:srgbClr val="C00000"/>
                </a:solidFill>
                <a:latin typeface="PingFang SC" panose="020B0400000000000000" pitchFamily="34" charset="-122"/>
                <a:ea typeface="PingFang SC" panose="020B0400000000000000" pitchFamily="34" charset="-122"/>
              </a:rPr>
              <a:t>allowStaticMethodAccess</a:t>
            </a:r>
            <a:r>
              <a:rPr lang="en" altLang="zh-CN" sz="1200" dirty="0">
                <a:solidFill>
                  <a:srgbClr val="C00000"/>
                </a:solidFill>
                <a:latin typeface="PingFang SC" panose="020B0400000000000000" pitchFamily="34" charset="-122"/>
                <a:ea typeface="PingFang SC" panose="020B0400000000000000" pitchFamily="34" charset="-122"/>
              </a:rPr>
              <a:t>"]=</a:t>
            </a:r>
            <a:r>
              <a:rPr lang="en" altLang="zh-CN" sz="1200" dirty="0" err="1">
                <a:solidFill>
                  <a:srgbClr val="C00000"/>
                </a:solidFill>
                <a:latin typeface="PingFang SC" panose="020B0400000000000000" pitchFamily="34" charset="-122"/>
                <a:ea typeface="PingFang SC" panose="020B0400000000000000" pitchFamily="34" charset="-122"/>
              </a:rPr>
              <a:t>true,#a</a:t>
            </a:r>
            <a:r>
              <a:rPr lang="en" altLang="zh-CN" sz="1200" dirty="0">
                <a:solidFill>
                  <a:srgbClr val="C00000"/>
                </a:solidFill>
                <a:latin typeface="PingFang SC" panose="020B0400000000000000" pitchFamily="34" charset="-122"/>
                <a:ea typeface="PingFang SC" panose="020B0400000000000000" pitchFamily="34" charset="-122"/>
              </a:rPr>
              <a:t>=@</a:t>
            </a:r>
            <a:r>
              <a:rPr lang="en" altLang="zh-CN" sz="1200" dirty="0" err="1">
                <a:solidFill>
                  <a:srgbClr val="C00000"/>
                </a:solidFill>
                <a:latin typeface="PingFang SC" panose="020B0400000000000000" pitchFamily="34" charset="-122"/>
                <a:ea typeface="PingFang SC" panose="020B0400000000000000" pitchFamily="34" charset="-122"/>
              </a:rPr>
              <a:t>java.lang.Runtime@getRuntime</a:t>
            </a:r>
            <a:r>
              <a:rPr lang="en" altLang="zh-CN" sz="1200" dirty="0">
                <a:solidFill>
                  <a:srgbClr val="C00000"/>
                </a:solidFill>
                <a:latin typeface="PingFang SC" panose="020B0400000000000000" pitchFamily="34" charset="-122"/>
                <a:ea typeface="PingFang SC" panose="020B0400000000000000" pitchFamily="34" charset="-122"/>
              </a:rPr>
              <a:t>().exec('calc').</a:t>
            </a:r>
            <a:r>
              <a:rPr lang="en" altLang="zh-CN" sz="1200" dirty="0" err="1">
                <a:solidFill>
                  <a:srgbClr val="C00000"/>
                </a:solidFill>
                <a:latin typeface="PingFang SC" panose="020B0400000000000000" pitchFamily="34" charset="-122"/>
                <a:ea typeface="PingFang SC" panose="020B0400000000000000" pitchFamily="34" charset="-122"/>
              </a:rPr>
              <a:t>getInputStream</a:t>
            </a:r>
            <a:r>
              <a:rPr lang="en" altLang="zh-CN" sz="1200" dirty="0">
                <a:solidFill>
                  <a:srgbClr val="C00000"/>
                </a:solidFill>
                <a:latin typeface="PingFang SC" panose="020B0400000000000000" pitchFamily="34" charset="-122"/>
                <a:ea typeface="PingFang SC" panose="020B0400000000000000" pitchFamily="34" charset="-122"/>
              </a:rPr>
              <a:t>(),#b=new </a:t>
            </a:r>
            <a:r>
              <a:rPr lang="en" altLang="zh-CN" sz="1200" dirty="0" err="1">
                <a:solidFill>
                  <a:srgbClr val="C00000"/>
                </a:solidFill>
                <a:latin typeface="PingFang SC" panose="020B0400000000000000" pitchFamily="34" charset="-122"/>
                <a:ea typeface="PingFang SC" panose="020B0400000000000000" pitchFamily="34" charset="-122"/>
              </a:rPr>
              <a:t>java.io.InputStreamReader</a:t>
            </a:r>
            <a:r>
              <a:rPr lang="en" altLang="zh-CN" sz="1200" dirty="0">
                <a:solidFill>
                  <a:srgbClr val="C00000"/>
                </a:solidFill>
                <a:latin typeface="PingFang SC" panose="020B0400000000000000" pitchFamily="34" charset="-122"/>
                <a:ea typeface="PingFang SC" panose="020B0400000000000000" pitchFamily="34" charset="-122"/>
              </a:rPr>
              <a:t>(#a),#c=new </a:t>
            </a:r>
            <a:r>
              <a:rPr lang="en" altLang="zh-CN" sz="1200" dirty="0" err="1">
                <a:solidFill>
                  <a:srgbClr val="C00000"/>
                </a:solidFill>
                <a:latin typeface="PingFang SC" panose="020B0400000000000000" pitchFamily="34" charset="-122"/>
                <a:ea typeface="PingFang SC" panose="020B0400000000000000" pitchFamily="34" charset="-122"/>
              </a:rPr>
              <a:t>java.io.BufferedReader</a:t>
            </a:r>
            <a:r>
              <a:rPr lang="en" altLang="zh-CN" sz="1200" dirty="0">
                <a:solidFill>
                  <a:srgbClr val="C00000"/>
                </a:solidFill>
                <a:latin typeface="PingFang SC" panose="020B0400000000000000" pitchFamily="34" charset="-122"/>
                <a:ea typeface="PingFang SC" panose="020B0400000000000000" pitchFamily="34" charset="-122"/>
              </a:rPr>
              <a:t>(#b),#d=new char[51020],#</a:t>
            </a:r>
            <a:r>
              <a:rPr lang="en" altLang="zh-CN" sz="1200" dirty="0" err="1">
                <a:solidFill>
                  <a:srgbClr val="C00000"/>
                </a:solidFill>
                <a:latin typeface="PingFang SC" panose="020B0400000000000000" pitchFamily="34" charset="-122"/>
                <a:ea typeface="PingFang SC" panose="020B0400000000000000" pitchFamily="34" charset="-122"/>
              </a:rPr>
              <a:t>c.read</a:t>
            </a:r>
            <a:r>
              <a:rPr lang="en" altLang="zh-CN" sz="1200" dirty="0">
                <a:solidFill>
                  <a:srgbClr val="C00000"/>
                </a:solidFill>
                <a:latin typeface="PingFang SC" panose="020B0400000000000000" pitchFamily="34" charset="-122"/>
                <a:ea typeface="PingFang SC" panose="020B0400000000000000" pitchFamily="34" charset="-122"/>
              </a:rPr>
              <a:t>(#d),#jas502n= @org.apache.struts2.ServletActionContext@getResponse().</a:t>
            </a:r>
            <a:r>
              <a:rPr lang="en" altLang="zh-CN" sz="1200" dirty="0" err="1">
                <a:solidFill>
                  <a:srgbClr val="C00000"/>
                </a:solidFill>
                <a:latin typeface="PingFang SC" panose="020B0400000000000000" pitchFamily="34" charset="-122"/>
                <a:ea typeface="PingFang SC" panose="020B0400000000000000" pitchFamily="34" charset="-122"/>
              </a:rPr>
              <a:t>getWriter</a:t>
            </a:r>
            <a:r>
              <a:rPr lang="en" altLang="zh-CN" sz="1200" dirty="0">
                <a:solidFill>
                  <a:srgbClr val="C00000"/>
                </a:solidFill>
                <a:latin typeface="PingFang SC" panose="020B0400000000000000" pitchFamily="34" charset="-122"/>
                <a:ea typeface="PingFang SC" panose="020B0400000000000000" pitchFamily="34" charset="-122"/>
              </a:rPr>
              <a:t>(),#jas502n.println(#d ),#jas502n.close())}</a:t>
            </a:r>
            <a:endParaRPr lang="zh-CN" altLang="en-US" sz="1200" dirty="0">
              <a:solidFill>
                <a:srgbClr val="C00000"/>
              </a:solidFill>
            </a:endParaRPr>
          </a:p>
        </p:txBody>
      </p:sp>
    </p:spTree>
    <p:extLst>
      <p:ext uri="{BB962C8B-B14F-4D97-AF65-F5344CB8AC3E}">
        <p14:creationId xmlns:p14="http://schemas.microsoft.com/office/powerpoint/2010/main" val="42469268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583820" y="1231851"/>
            <a:ext cx="184731" cy="369332"/>
          </a:xfrm>
          <a:prstGeom prst="rect">
            <a:avLst/>
          </a:prstGeom>
          <a:noFill/>
        </p:spPr>
        <p:txBody>
          <a:bodyPr wrap="none" rtlCol="0">
            <a:spAutoFit/>
          </a:bodyPr>
          <a:lstStyle/>
          <a:p>
            <a:endParaRPr kumimoji="1" lang="zh-CN" altLang="en-US" dirty="0"/>
          </a:p>
        </p:txBody>
      </p:sp>
      <p:sp>
        <p:nvSpPr>
          <p:cNvPr id="2" name="文本框 1"/>
          <p:cNvSpPr txBox="1"/>
          <p:nvPr/>
        </p:nvSpPr>
        <p:spPr>
          <a:xfrm>
            <a:off x="1573399" y="590046"/>
            <a:ext cx="1261884" cy="523220"/>
          </a:xfrm>
          <a:prstGeom prst="rect">
            <a:avLst/>
          </a:prstGeom>
          <a:noFill/>
        </p:spPr>
        <p:txBody>
          <a:bodyPr wrap="none" rtlCol="0">
            <a:spAutoFit/>
          </a:bodyPr>
          <a:lstStyle/>
          <a:p>
            <a:pPr algn="l"/>
            <a:r>
              <a:rPr kumimoji="1" lang="zh-CN" altLang="en-US" sz="2800" dirty="0">
                <a:solidFill>
                  <a:srgbClr val="C00000"/>
                </a:solidFill>
                <a:latin typeface="思源黑体 CN Bold" panose="020B0800000000000000" charset="-122"/>
                <a:ea typeface="思源黑体 CN Bold" panose="020B0800000000000000" charset="-122"/>
              </a:rPr>
              <a:t>结束语</a:t>
            </a:r>
          </a:p>
        </p:txBody>
      </p:sp>
      <p:sp>
        <p:nvSpPr>
          <p:cNvPr id="3" name="矩形 2">
            <a:extLst>
              <a:ext uri="{FF2B5EF4-FFF2-40B4-BE49-F238E27FC236}">
                <a16:creationId xmlns:a16="http://schemas.microsoft.com/office/drawing/2014/main" id="{DDFE175C-641A-2B4B-811B-3F8C0AB8A5B3}"/>
              </a:ext>
            </a:extLst>
          </p:cNvPr>
          <p:cNvSpPr/>
          <p:nvPr/>
        </p:nvSpPr>
        <p:spPr>
          <a:xfrm>
            <a:off x="1895340" y="3933250"/>
            <a:ext cx="9888829" cy="523220"/>
          </a:xfrm>
          <a:prstGeom prst="rect">
            <a:avLst/>
          </a:prstGeom>
        </p:spPr>
        <p:txBody>
          <a:bodyPr wrap="square">
            <a:spAutoFit/>
          </a:bodyPr>
          <a:lstStyle/>
          <a:p>
            <a:r>
              <a:rPr lang="zh-CN" altLang="en-US" sz="2800" b="1" dirty="0">
                <a:solidFill>
                  <a:srgbClr val="C00000"/>
                </a:solidFill>
              </a:rPr>
              <a:t>懒惰（Laziness） 急躁（Impatience） 傲慢（Hubris）</a:t>
            </a:r>
          </a:p>
        </p:txBody>
      </p:sp>
      <p:sp>
        <p:nvSpPr>
          <p:cNvPr id="4" name="矩形 3">
            <a:extLst>
              <a:ext uri="{FF2B5EF4-FFF2-40B4-BE49-F238E27FC236}">
                <a16:creationId xmlns:a16="http://schemas.microsoft.com/office/drawing/2014/main" id="{0B45A383-9A61-E84D-BE1A-939C114B1748}"/>
              </a:ext>
            </a:extLst>
          </p:cNvPr>
          <p:cNvSpPr/>
          <p:nvPr/>
        </p:nvSpPr>
        <p:spPr>
          <a:xfrm>
            <a:off x="4683617" y="2572659"/>
            <a:ext cx="3017949" cy="523220"/>
          </a:xfrm>
          <a:prstGeom prst="rect">
            <a:avLst/>
          </a:prstGeom>
        </p:spPr>
        <p:txBody>
          <a:bodyPr wrap="square">
            <a:spAutoFit/>
          </a:bodyPr>
          <a:lstStyle/>
          <a:p>
            <a:r>
              <a:rPr lang="zh-CN" altLang="en-US" sz="2800" b="1" dirty="0"/>
              <a:t>程序员三大美德</a:t>
            </a:r>
          </a:p>
        </p:txBody>
      </p:sp>
    </p:spTree>
    <p:extLst>
      <p:ext uri="{BB962C8B-B14F-4D97-AF65-F5344CB8AC3E}">
        <p14:creationId xmlns:p14="http://schemas.microsoft.com/office/powerpoint/2010/main" val="402187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73399" y="590046"/>
            <a:ext cx="2339102" cy="523220"/>
          </a:xfrm>
          <a:prstGeom prst="rect">
            <a:avLst/>
          </a:prstGeom>
          <a:noFill/>
        </p:spPr>
        <p:txBody>
          <a:bodyPr wrap="none" rtlCol="0">
            <a:spAutoFit/>
          </a:bodyPr>
          <a:lstStyle/>
          <a:p>
            <a:r>
              <a:rPr kumimoji="1" lang="zh-CN" altLang="en-US" sz="2800" dirty="0">
                <a:solidFill>
                  <a:srgbClr val="C00000"/>
                </a:solidFill>
                <a:latin typeface="思源黑体 CN Bold" panose="020B0800000000000000" charset="-122"/>
                <a:ea typeface="思源黑体 CN Bold" panose="020B0800000000000000" charset="-122"/>
              </a:rPr>
              <a:t>编程漏洞威胁</a:t>
            </a:r>
          </a:p>
        </p:txBody>
      </p:sp>
      <p:sp>
        <p:nvSpPr>
          <p:cNvPr id="20" name="矩形 19">
            <a:extLst>
              <a:ext uri="{FF2B5EF4-FFF2-40B4-BE49-F238E27FC236}">
                <a16:creationId xmlns:a16="http://schemas.microsoft.com/office/drawing/2014/main" id="{B870EA4D-9CF2-024C-888D-A96A070EEF54}"/>
              </a:ext>
            </a:extLst>
          </p:cNvPr>
          <p:cNvSpPr/>
          <p:nvPr/>
        </p:nvSpPr>
        <p:spPr>
          <a:xfrm>
            <a:off x="703223" y="1581782"/>
            <a:ext cx="1154097" cy="12261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7AC259"/>
              </a:solidFill>
            </a:endParaRPr>
          </a:p>
        </p:txBody>
      </p:sp>
      <p:sp>
        <p:nvSpPr>
          <p:cNvPr id="21" name="矩形 20">
            <a:extLst>
              <a:ext uri="{FF2B5EF4-FFF2-40B4-BE49-F238E27FC236}">
                <a16:creationId xmlns:a16="http://schemas.microsoft.com/office/drawing/2014/main" id="{5E19FAFA-3B26-DB4E-8007-74E42F0B01FF}"/>
              </a:ext>
            </a:extLst>
          </p:cNvPr>
          <p:cNvSpPr/>
          <p:nvPr/>
        </p:nvSpPr>
        <p:spPr>
          <a:xfrm>
            <a:off x="693829" y="1302351"/>
            <a:ext cx="1210588" cy="430311"/>
          </a:xfrm>
          <a:prstGeom prst="rect">
            <a:avLst/>
          </a:prstGeom>
        </p:spPr>
        <p:txBody>
          <a:bodyPr wrap="none">
            <a:spAutoFit/>
          </a:bodyPr>
          <a:lstStyle/>
          <a:p>
            <a:pPr>
              <a:lnSpc>
                <a:spcPct val="120000"/>
              </a:lnSpc>
            </a:pPr>
            <a:r>
              <a:rPr lang="zh-CN" altLang="en-US" sz="2000" b="1" dirty="0">
                <a:latin typeface="Microsoft YaHei" panose="020B0503020204020204" pitchFamily="34" charset="-122"/>
                <a:ea typeface="Microsoft YaHei" panose="020B0503020204020204" pitchFamily="34" charset="-122"/>
                <a:cs typeface="+mn-ea"/>
              </a:rPr>
              <a:t>漏洞防护</a:t>
            </a:r>
          </a:p>
        </p:txBody>
      </p:sp>
      <p:sp>
        <p:nvSpPr>
          <p:cNvPr id="7" name="矩形 6">
            <a:extLst>
              <a:ext uri="{FF2B5EF4-FFF2-40B4-BE49-F238E27FC236}">
                <a16:creationId xmlns:a16="http://schemas.microsoft.com/office/drawing/2014/main" id="{CB883B11-1431-534E-986B-8481ACF45D8F}"/>
              </a:ext>
            </a:extLst>
          </p:cNvPr>
          <p:cNvSpPr/>
          <p:nvPr/>
        </p:nvSpPr>
        <p:spPr>
          <a:xfrm>
            <a:off x="906378" y="2140242"/>
            <a:ext cx="10379243" cy="1296445"/>
          </a:xfrm>
          <a:prstGeom prst="rect">
            <a:avLst/>
          </a:prstGeom>
        </p:spPr>
        <p:txBody>
          <a:bodyPr wrap="square">
            <a:spAutoFit/>
          </a:bodyPr>
          <a:lstStyle/>
          <a:p>
            <a:pPr>
              <a:lnSpc>
                <a:spcPct val="150000"/>
              </a:lnSpc>
            </a:pPr>
            <a:r>
              <a:rPr lang="zh-CN" altLang="en-US" dirty="0">
                <a:solidFill>
                  <a:srgbClr val="212121"/>
                </a:solidFill>
                <a:latin typeface="DroidSansFallback"/>
              </a:rPr>
              <a:t>        （</a:t>
            </a:r>
            <a:r>
              <a:rPr lang="en-US" altLang="zh-CN" dirty="0">
                <a:solidFill>
                  <a:srgbClr val="212121"/>
                </a:solidFill>
                <a:latin typeface="DroidSansFallback"/>
              </a:rPr>
              <a:t>1</a:t>
            </a:r>
            <a:r>
              <a:rPr lang="zh-CN" altLang="en-US" dirty="0">
                <a:solidFill>
                  <a:srgbClr val="212121"/>
                </a:solidFill>
                <a:latin typeface="DroidSansFallback"/>
              </a:rPr>
              <a:t>）对于</a:t>
            </a:r>
            <a:r>
              <a:rPr lang="en" altLang="zh-CN" dirty="0">
                <a:solidFill>
                  <a:srgbClr val="212121"/>
                </a:solidFill>
                <a:latin typeface="LiberationSerif"/>
              </a:rPr>
              <a:t>SQL</a:t>
            </a:r>
            <a:r>
              <a:rPr lang="zh-CN" altLang="en-US" dirty="0">
                <a:solidFill>
                  <a:srgbClr val="212121"/>
                </a:solidFill>
                <a:latin typeface="DroidSansFallback"/>
              </a:rPr>
              <a:t>注入漏洞，最有效的防御手段便是进行预编译处理，在 </a:t>
            </a:r>
            <a:r>
              <a:rPr lang="en" altLang="zh-CN" dirty="0">
                <a:solidFill>
                  <a:srgbClr val="212121"/>
                </a:solidFill>
                <a:latin typeface="LiberationSerif"/>
              </a:rPr>
              <a:t>Java</a:t>
            </a:r>
            <a:r>
              <a:rPr lang="zh-CN" altLang="en-US" dirty="0">
                <a:solidFill>
                  <a:srgbClr val="212121"/>
                </a:solidFill>
                <a:latin typeface="DroidSansFallback"/>
              </a:rPr>
              <a:t>的</a:t>
            </a:r>
            <a:r>
              <a:rPr lang="en" altLang="zh-CN" dirty="0">
                <a:solidFill>
                  <a:srgbClr val="212121"/>
                </a:solidFill>
                <a:latin typeface="LiberationSerif"/>
              </a:rPr>
              <a:t>JDBC</a:t>
            </a:r>
            <a:r>
              <a:rPr lang="zh-CN" altLang="en-US" dirty="0">
                <a:solidFill>
                  <a:srgbClr val="212121"/>
                </a:solidFill>
                <a:latin typeface="DroidSansFallback"/>
              </a:rPr>
              <a:t>中提供了强大的预处理方法供开发人员选择。当然，除了原生的</a:t>
            </a:r>
            <a:r>
              <a:rPr lang="en" altLang="zh-CN" dirty="0">
                <a:solidFill>
                  <a:srgbClr val="212121"/>
                </a:solidFill>
                <a:latin typeface="LiberationSerif"/>
              </a:rPr>
              <a:t>JDBC</a:t>
            </a:r>
            <a:r>
              <a:rPr lang="zh-CN" altLang="en" dirty="0">
                <a:solidFill>
                  <a:srgbClr val="212121"/>
                </a:solidFill>
                <a:latin typeface="DroidSansFallback"/>
              </a:rPr>
              <a:t>，</a:t>
            </a:r>
            <a:r>
              <a:rPr lang="zh-CN" altLang="en-US" dirty="0">
                <a:solidFill>
                  <a:srgbClr val="212121"/>
                </a:solidFill>
                <a:latin typeface="DroidSansFallback"/>
              </a:rPr>
              <a:t>开发人员同样可以选择</a:t>
            </a:r>
            <a:r>
              <a:rPr lang="en" altLang="zh-CN" dirty="0">
                <a:solidFill>
                  <a:srgbClr val="212121"/>
                </a:solidFill>
                <a:latin typeface="LiberationSerif"/>
              </a:rPr>
              <a:t>Druid</a:t>
            </a:r>
            <a:r>
              <a:rPr lang="zh-CN" altLang="en" dirty="0">
                <a:solidFill>
                  <a:srgbClr val="212121"/>
                </a:solidFill>
                <a:latin typeface="DroidSansFallback"/>
              </a:rPr>
              <a:t>、</a:t>
            </a:r>
            <a:r>
              <a:rPr lang="en" altLang="zh-CN" dirty="0" err="1">
                <a:solidFill>
                  <a:srgbClr val="212121"/>
                </a:solidFill>
                <a:latin typeface="LiberationSerif"/>
              </a:rPr>
              <a:t>MyBatis</a:t>
            </a:r>
            <a:r>
              <a:rPr lang="zh-CN" altLang="en-US" dirty="0">
                <a:solidFill>
                  <a:srgbClr val="212121"/>
                </a:solidFill>
                <a:latin typeface="DroidSansFallback"/>
              </a:rPr>
              <a:t>等。 </a:t>
            </a:r>
            <a:endParaRPr lang="en-US" altLang="zh-CN" dirty="0">
              <a:solidFill>
                <a:srgbClr val="212121"/>
              </a:solidFill>
              <a:latin typeface="DroidSansFallback"/>
            </a:endParaRPr>
          </a:p>
          <a:p>
            <a:pPr>
              <a:lnSpc>
                <a:spcPct val="150000"/>
              </a:lnSpc>
            </a:pPr>
            <a:r>
              <a:rPr lang="zh-CN" altLang="en-US" dirty="0">
                <a:solidFill>
                  <a:srgbClr val="212121"/>
                </a:solidFill>
                <a:latin typeface="DroidSansFallback"/>
              </a:rPr>
              <a:t>        使用预编译处理不仅可以防范</a:t>
            </a:r>
            <a:r>
              <a:rPr lang="en" altLang="zh-CN" dirty="0">
                <a:solidFill>
                  <a:srgbClr val="212121"/>
                </a:solidFill>
                <a:latin typeface="DroidSansFallback"/>
              </a:rPr>
              <a:t>SQL</a:t>
            </a:r>
            <a:r>
              <a:rPr lang="zh-CN" altLang="en-US" dirty="0">
                <a:solidFill>
                  <a:srgbClr val="212121"/>
                </a:solidFill>
                <a:latin typeface="DroidSansFallback"/>
              </a:rPr>
              <a:t>注入攻击，而且能够提高执行速度。 </a:t>
            </a:r>
          </a:p>
        </p:txBody>
      </p:sp>
      <p:sp>
        <p:nvSpPr>
          <p:cNvPr id="10" name="矩形 9">
            <a:extLst>
              <a:ext uri="{FF2B5EF4-FFF2-40B4-BE49-F238E27FC236}">
                <a16:creationId xmlns:a16="http://schemas.microsoft.com/office/drawing/2014/main" id="{A1558FC9-BBFA-3E4D-BE66-95468B96BEE5}"/>
              </a:ext>
            </a:extLst>
          </p:cNvPr>
          <p:cNvSpPr/>
          <p:nvPr/>
        </p:nvSpPr>
        <p:spPr>
          <a:xfrm>
            <a:off x="1935263" y="5780833"/>
            <a:ext cx="800219" cy="338554"/>
          </a:xfrm>
          <a:prstGeom prst="rect">
            <a:avLst/>
          </a:prstGeom>
        </p:spPr>
        <p:txBody>
          <a:bodyPr wrap="none">
            <a:spAutoFit/>
          </a:bodyPr>
          <a:lstStyle/>
          <a:p>
            <a:r>
              <a:rPr lang="zh-CN" altLang="en-US" sz="1600" b="1" dirty="0">
                <a:solidFill>
                  <a:srgbClr val="C00000"/>
                </a:solidFill>
                <a:latin typeface="Helvetica" pitchFamily="2" charset="0"/>
              </a:rPr>
              <a:t>预编译</a:t>
            </a:r>
            <a:endParaRPr lang="zh-CN" altLang="en-US" sz="1600" b="1" dirty="0">
              <a:solidFill>
                <a:srgbClr val="C00000"/>
              </a:solidFill>
              <a:effectLst/>
              <a:latin typeface="Helvetica" pitchFamily="2" charset="0"/>
            </a:endParaRPr>
          </a:p>
        </p:txBody>
      </p:sp>
      <p:sp>
        <p:nvSpPr>
          <p:cNvPr id="11" name="矩形 10">
            <a:extLst>
              <a:ext uri="{FF2B5EF4-FFF2-40B4-BE49-F238E27FC236}">
                <a16:creationId xmlns:a16="http://schemas.microsoft.com/office/drawing/2014/main" id="{DFBED193-4027-4049-A7B9-E56184A24CCD}"/>
              </a:ext>
            </a:extLst>
          </p:cNvPr>
          <p:cNvSpPr/>
          <p:nvPr/>
        </p:nvSpPr>
        <p:spPr>
          <a:xfrm>
            <a:off x="4400625" y="5780833"/>
            <a:ext cx="1415772" cy="338554"/>
          </a:xfrm>
          <a:prstGeom prst="rect">
            <a:avLst/>
          </a:prstGeom>
        </p:spPr>
        <p:txBody>
          <a:bodyPr wrap="none">
            <a:spAutoFit/>
          </a:bodyPr>
          <a:lstStyle/>
          <a:p>
            <a:r>
              <a:rPr lang="zh-CN" altLang="en-US" sz="1600" b="1" dirty="0">
                <a:solidFill>
                  <a:srgbClr val="C00000"/>
                </a:solidFill>
                <a:latin typeface="Helvetica" pitchFamily="2" charset="0"/>
              </a:rPr>
              <a:t>强制类型转换</a:t>
            </a:r>
            <a:endParaRPr lang="zh-CN" altLang="en-US" sz="1600" b="1" dirty="0">
              <a:solidFill>
                <a:srgbClr val="C00000"/>
              </a:solidFill>
              <a:effectLst/>
              <a:latin typeface="Helvetica" pitchFamily="2" charset="0"/>
            </a:endParaRPr>
          </a:p>
        </p:txBody>
      </p:sp>
      <p:sp>
        <p:nvSpPr>
          <p:cNvPr id="12" name="矩形 11">
            <a:extLst>
              <a:ext uri="{FF2B5EF4-FFF2-40B4-BE49-F238E27FC236}">
                <a16:creationId xmlns:a16="http://schemas.microsoft.com/office/drawing/2014/main" id="{3DF7C709-A49C-4742-B3F0-D046E55521C9}"/>
              </a:ext>
            </a:extLst>
          </p:cNvPr>
          <p:cNvSpPr/>
          <p:nvPr/>
        </p:nvSpPr>
        <p:spPr>
          <a:xfrm>
            <a:off x="7052832" y="5780833"/>
            <a:ext cx="1005403" cy="338554"/>
          </a:xfrm>
          <a:prstGeom prst="rect">
            <a:avLst/>
          </a:prstGeom>
        </p:spPr>
        <p:txBody>
          <a:bodyPr wrap="none">
            <a:spAutoFit/>
          </a:bodyPr>
          <a:lstStyle/>
          <a:p>
            <a:r>
              <a:rPr lang="zh-CN" altLang="en-US" sz="1600" b="1" dirty="0">
                <a:solidFill>
                  <a:srgbClr val="C00000"/>
                </a:solidFill>
                <a:latin typeface="Helvetica" pitchFamily="2" charset="0"/>
              </a:rPr>
              <a:t>校验过滤</a:t>
            </a:r>
            <a:endParaRPr lang="zh-CN" altLang="en-US" sz="1600" b="1" dirty="0">
              <a:solidFill>
                <a:srgbClr val="C00000"/>
              </a:solidFill>
              <a:effectLst/>
              <a:latin typeface="Helvetica" pitchFamily="2" charset="0"/>
            </a:endParaRPr>
          </a:p>
        </p:txBody>
      </p:sp>
      <p:sp>
        <p:nvSpPr>
          <p:cNvPr id="13" name="矩形 12">
            <a:extLst>
              <a:ext uri="{FF2B5EF4-FFF2-40B4-BE49-F238E27FC236}">
                <a16:creationId xmlns:a16="http://schemas.microsoft.com/office/drawing/2014/main" id="{2D6A6FB3-D465-CD40-B9BC-683FD0674449}"/>
              </a:ext>
            </a:extLst>
          </p:cNvPr>
          <p:cNvSpPr/>
          <p:nvPr/>
        </p:nvSpPr>
        <p:spPr>
          <a:xfrm>
            <a:off x="9671707" y="5780833"/>
            <a:ext cx="595035" cy="338554"/>
          </a:xfrm>
          <a:prstGeom prst="rect">
            <a:avLst/>
          </a:prstGeom>
        </p:spPr>
        <p:txBody>
          <a:bodyPr wrap="none">
            <a:spAutoFit/>
          </a:bodyPr>
          <a:lstStyle/>
          <a:p>
            <a:r>
              <a:rPr lang="en-US" altLang="zh-CN" sz="1600" b="1" dirty="0">
                <a:solidFill>
                  <a:srgbClr val="C00000"/>
                </a:solidFill>
                <a:latin typeface="Helvetica" pitchFamily="2" charset="0"/>
              </a:rPr>
              <a:t>……</a:t>
            </a:r>
            <a:endParaRPr lang="zh-CN" altLang="en-US" sz="1600" b="1" dirty="0">
              <a:solidFill>
                <a:srgbClr val="C00000"/>
              </a:solidFill>
              <a:effectLst/>
              <a:latin typeface="Helvetica" pitchFamily="2" charset="0"/>
            </a:endParaRPr>
          </a:p>
        </p:txBody>
      </p:sp>
      <p:sp>
        <p:nvSpPr>
          <p:cNvPr id="8" name="矩形 7">
            <a:extLst>
              <a:ext uri="{FF2B5EF4-FFF2-40B4-BE49-F238E27FC236}">
                <a16:creationId xmlns:a16="http://schemas.microsoft.com/office/drawing/2014/main" id="{494B6C8B-4C06-0D46-A94E-A500DB25ECA3}"/>
              </a:ext>
            </a:extLst>
          </p:cNvPr>
          <p:cNvSpPr/>
          <p:nvPr/>
        </p:nvSpPr>
        <p:spPr>
          <a:xfrm>
            <a:off x="956831" y="3770236"/>
            <a:ext cx="10328789" cy="1296445"/>
          </a:xfrm>
          <a:prstGeom prst="rect">
            <a:avLst/>
          </a:prstGeom>
        </p:spPr>
        <p:txBody>
          <a:bodyPr wrap="square">
            <a:spAutoFit/>
          </a:bodyPr>
          <a:lstStyle/>
          <a:p>
            <a:pPr>
              <a:lnSpc>
                <a:spcPct val="150000"/>
              </a:lnSpc>
            </a:pPr>
            <a:r>
              <a:rPr lang="zh-CN" altLang="en-US" dirty="0">
                <a:solidFill>
                  <a:srgbClr val="212121"/>
                </a:solidFill>
                <a:latin typeface="DroidSansFallback"/>
              </a:rPr>
              <a:t>        （</a:t>
            </a:r>
            <a:r>
              <a:rPr lang="en-US" altLang="zh-CN" dirty="0">
                <a:solidFill>
                  <a:srgbClr val="212121"/>
                </a:solidFill>
                <a:latin typeface="DroidSansFallback"/>
              </a:rPr>
              <a:t>2</a:t>
            </a:r>
            <a:r>
              <a:rPr lang="zh-CN" altLang="en-US" dirty="0">
                <a:solidFill>
                  <a:srgbClr val="212121"/>
                </a:solidFill>
                <a:latin typeface="DroidSansFallback"/>
              </a:rPr>
              <a:t>）除了使用预编译的方法来避免</a:t>
            </a:r>
            <a:r>
              <a:rPr lang="en" altLang="zh-CN" dirty="0">
                <a:solidFill>
                  <a:srgbClr val="212121"/>
                </a:solidFill>
                <a:latin typeface="LiberationSerif"/>
              </a:rPr>
              <a:t>SQL</a:t>
            </a:r>
            <a:r>
              <a:rPr lang="zh-CN" altLang="en-US" dirty="0">
                <a:solidFill>
                  <a:srgbClr val="212121"/>
                </a:solidFill>
                <a:latin typeface="DroidSansFallback"/>
              </a:rPr>
              <a:t>注入，我们也可以使用 类型转换等方式进行防范。如在第一个演示</a:t>
            </a:r>
            <a:r>
              <a:rPr lang="en" altLang="zh-CN" dirty="0">
                <a:solidFill>
                  <a:srgbClr val="212121"/>
                </a:solidFill>
                <a:latin typeface="LiberationSerif"/>
              </a:rPr>
              <a:t>Demo</a:t>
            </a:r>
            <a:r>
              <a:rPr lang="zh-CN" altLang="en-US" dirty="0">
                <a:solidFill>
                  <a:srgbClr val="212121"/>
                </a:solidFill>
                <a:latin typeface="DroidSansFallback"/>
              </a:rPr>
              <a:t>中已知</a:t>
            </a:r>
            <a:r>
              <a:rPr lang="en" altLang="zh-CN" dirty="0">
                <a:solidFill>
                  <a:srgbClr val="212121"/>
                </a:solidFill>
                <a:latin typeface="LiberationSerif"/>
              </a:rPr>
              <a:t>id</a:t>
            </a:r>
            <a:r>
              <a:rPr lang="zh-CN" altLang="en-US" dirty="0">
                <a:solidFill>
                  <a:srgbClr val="212121"/>
                </a:solidFill>
                <a:latin typeface="DroidSansFallback"/>
              </a:rPr>
              <a:t>参数的值应为数字而不是其他类型，那么我们只需对</a:t>
            </a:r>
            <a:r>
              <a:rPr lang="en" altLang="zh-CN" dirty="0">
                <a:solidFill>
                  <a:srgbClr val="212121"/>
                </a:solidFill>
                <a:latin typeface="LiberationSerif"/>
              </a:rPr>
              <a:t>id</a:t>
            </a:r>
            <a:r>
              <a:rPr lang="zh-CN" altLang="en-US" dirty="0">
                <a:solidFill>
                  <a:srgbClr val="212121"/>
                </a:solidFill>
                <a:latin typeface="DroidSansFallback"/>
              </a:rPr>
              <a:t>参数进行强制类型转换，将其转换为</a:t>
            </a:r>
            <a:r>
              <a:rPr lang="en" altLang="zh-CN" dirty="0">
                <a:solidFill>
                  <a:srgbClr val="212121"/>
                </a:solidFill>
                <a:latin typeface="LiberationSerif"/>
              </a:rPr>
              <a:t>Int</a:t>
            </a:r>
            <a:r>
              <a:rPr lang="zh-CN" altLang="en-US" dirty="0">
                <a:solidFill>
                  <a:srgbClr val="212121"/>
                </a:solidFill>
                <a:latin typeface="DroidSansFallback"/>
              </a:rPr>
              <a:t>型即可避免</a:t>
            </a:r>
            <a:r>
              <a:rPr lang="en" altLang="zh-CN" dirty="0">
                <a:solidFill>
                  <a:srgbClr val="212121"/>
                </a:solidFill>
                <a:latin typeface="LiberationSerif"/>
              </a:rPr>
              <a:t>SQL</a:t>
            </a:r>
            <a:r>
              <a:rPr lang="zh-CN" altLang="en-US" dirty="0">
                <a:solidFill>
                  <a:srgbClr val="212121"/>
                </a:solidFill>
                <a:latin typeface="DroidSansFallback"/>
              </a:rPr>
              <a:t>注入的产生。 </a:t>
            </a:r>
            <a:endParaRPr lang="zh-CN" altLang="en-US" dirty="0">
              <a:effectLst/>
            </a:endParaRPr>
          </a:p>
        </p:txBody>
      </p:sp>
    </p:spTree>
    <p:extLst>
      <p:ext uri="{BB962C8B-B14F-4D97-AF65-F5344CB8AC3E}">
        <p14:creationId xmlns:p14="http://schemas.microsoft.com/office/powerpoint/2010/main" val="25872651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7419</TotalTime>
  <Words>7379</Words>
  <Application>Microsoft Macintosh PowerPoint</Application>
  <PresentationFormat>宽屏</PresentationFormat>
  <Paragraphs>524</Paragraphs>
  <Slides>87</Slides>
  <Notes>87</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87</vt:i4>
      </vt:variant>
    </vt:vector>
  </HeadingPairs>
  <TitlesOfParts>
    <vt:vector size="106" baseType="lpstr">
      <vt:lpstr>-apple-system</vt:lpstr>
      <vt:lpstr>等线</vt:lpstr>
      <vt:lpstr>思源黑体 CN Bold</vt:lpstr>
      <vt:lpstr>思源黑体 CN Regular</vt:lpstr>
      <vt:lpstr>微软雅黑</vt:lpstr>
      <vt:lpstr>微软雅黑</vt:lpstr>
      <vt:lpstr>DroidSansFallback</vt:lpstr>
      <vt:lpstr>LiberationSerif</vt:lpstr>
      <vt:lpstr>Monospaced Number</vt:lpstr>
      <vt:lpstr>pingfang SC</vt:lpstr>
      <vt:lpstr>pingfang SC</vt:lpstr>
      <vt:lpstr>SFMono-Regular</vt:lpstr>
      <vt:lpstr>suxingme</vt:lpstr>
      <vt:lpstr>Arial</vt:lpstr>
      <vt:lpstr>Courier New</vt:lpstr>
      <vt:lpstr>Helvetica</vt:lpstr>
      <vt:lpstr>Lato</vt:lpstr>
      <vt:lpstr>Source Code Pro</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时 林</cp:lastModifiedBy>
  <cp:revision>1370</cp:revision>
  <dcterms:created xsi:type="dcterms:W3CDTF">2019-02-12T09:00:00Z</dcterms:created>
  <dcterms:modified xsi:type="dcterms:W3CDTF">2022-07-03T05:52:02Z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2052-10.1.0.7520</vt:lpwstr>
  </property>
</Properties>
</file>